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2"/>
  </p:notesMasterIdLst>
  <p:sldIdLst>
    <p:sldId id="279" r:id="rId2"/>
    <p:sldId id="258" r:id="rId3"/>
    <p:sldId id="280" r:id="rId4"/>
    <p:sldId id="283" r:id="rId5"/>
    <p:sldId id="257" r:id="rId6"/>
    <p:sldId id="261" r:id="rId7"/>
    <p:sldId id="284" r:id="rId8"/>
    <p:sldId id="267" r:id="rId9"/>
    <p:sldId id="298" r:id="rId10"/>
    <p:sldId id="294" r:id="rId11"/>
    <p:sldId id="286" r:id="rId12"/>
    <p:sldId id="266" r:id="rId13"/>
    <p:sldId id="268" r:id="rId14"/>
    <p:sldId id="287" r:id="rId15"/>
    <p:sldId id="269" r:id="rId16"/>
    <p:sldId id="282" r:id="rId17"/>
    <p:sldId id="272" r:id="rId18"/>
    <p:sldId id="271" r:id="rId19"/>
    <p:sldId id="273" r:id="rId20"/>
    <p:sldId id="288" r:id="rId21"/>
    <p:sldId id="274" r:id="rId22"/>
    <p:sldId id="295" r:id="rId23"/>
    <p:sldId id="275" r:id="rId24"/>
    <p:sldId id="290" r:id="rId25"/>
    <p:sldId id="296" r:id="rId26"/>
    <p:sldId id="300" r:id="rId27"/>
    <p:sldId id="276" r:id="rId28"/>
    <p:sldId id="291" r:id="rId29"/>
    <p:sldId id="299" r:id="rId30"/>
    <p:sldId id="27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7" autoAdjust="0"/>
    <p:restoredTop sz="94718" autoAdjust="0"/>
  </p:normalViewPr>
  <p:slideViewPr>
    <p:cSldViewPr>
      <p:cViewPr>
        <p:scale>
          <a:sx n="62" d="100"/>
          <a:sy n="62" d="100"/>
        </p:scale>
        <p:origin x="-678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7268F1-21DF-47CA-908B-9B06142E87C8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9D585D8-D495-4953-ACB8-D6C845C99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цитату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68A403-050F-4CA3-86CF-7FF5418993B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Калинин</a:t>
            </a:r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BD66D3-E4B8-4F3B-BD87-F74116BA947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мусор</a:t>
            </a: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4C15D8-095A-476D-B4C9-0B6F7B73F90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Флаги </a:t>
            </a:r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69972A-7363-4814-9173-9D4CA86FF0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Летний лагерь</a:t>
            </a:r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45D3CE-CFD9-49CC-9CD9-8C4D6D8ADB3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медведев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C74414-D132-4CEC-A4AE-F666049CC46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Работа в группах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D2D296-26D1-40B6-9A7E-1800346987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Схема  в конце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4AC374-2EB4-4C18-B238-F278F460F5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Решение ситуационных задач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CF3FBB-BA82-473F-BC35-65109924E5F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Можно совместить со слайдом 13</a:t>
            </a: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F43C97-B9F2-46D7-AE1F-1400B485F3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КОРАБЛЬ ДОБАВИТЬ</a:t>
            </a: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21F718-E8D8-420B-9B12-068574C8920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Военный перевод</a:t>
            </a: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51CB64-5FFB-46EE-A666-339C5AF440A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Немцы в питере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A02B24-DCBA-48A3-83B4-AFBD940888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46A5B-EFB4-4E10-8175-3773B3B46101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3652-A705-46DA-A0D3-90F13FB43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7C4-462F-4691-9CDF-DE2F218EFB5F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B5C8-7BCA-4000-B229-E89A8D11E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D67E-6800-47D4-8B7F-430C0DD93713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2BA9-7164-47E0-9ACA-03D71789E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E69F2-E566-486A-B1AE-512C346D4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EF98-6748-4A54-AF4F-F724261EE2B6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71BB-573E-4F50-BE2D-05AE9DCC1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E987-97BE-40A2-8E9C-7E4D96D0530B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404D-FBF7-4D36-9A26-BE9B14522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8B85-84EF-4061-BCBD-D19C79E1599D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65BE-CE40-4F2D-994E-C34A65A5F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9960-DF8F-43ED-94F3-A3EC2A631D3D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FEDB-D1E6-4335-8FDE-C1F9143CC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975B-A846-43CC-B8C6-1ADC4DF4C7E2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2139-CDA5-4030-8B10-3B60F2773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B0DF-4223-47B7-AA44-A53548047AB2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A20BE-704B-4F6A-80D6-D80FFA60E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BA46-68F9-40E0-A12A-663F2ABD9DA3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1036E-E81D-4AC0-85E3-5269A88B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8109-B7D6-45E9-9C9B-FBFF9BE7215D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961D-0C39-4B7C-A6A6-D75BD3137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F1C3F0-260E-4D9A-BC26-9250B0B80A9C}" type="datetimeFigureOut">
              <a:rPr lang="ru-RU"/>
              <a:pPr>
                <a:defRPr/>
              </a:pPr>
              <a:t>03.02.2013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105A05-6412-4574-9EF5-AF774168B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0" r:id="rId4"/>
    <p:sldLayoutId id="2147483794" r:id="rId5"/>
    <p:sldLayoutId id="2147483789" r:id="rId6"/>
    <p:sldLayoutId id="2147483795" r:id="rId7"/>
    <p:sldLayoutId id="2147483796" r:id="rId8"/>
    <p:sldLayoutId id="2147483797" r:id="rId9"/>
    <p:sldLayoutId id="2147483788" r:id="rId10"/>
    <p:sldLayoutId id="2147483798" r:id="rId11"/>
    <p:sldLayoutId id="214748379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jpeg"/><Relationship Id="rId7" Type="http://schemas.openxmlformats.org/officeDocument/2006/relationships/image" Target="../media/image121.emf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6.jpe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0" y="1000125"/>
            <a:ext cx="9144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Franklin Gothic Book"/>
              </a:rPr>
              <a:t>Борисова Марина Викторовна  (241-833-909)</a:t>
            </a:r>
          </a:p>
          <a:p>
            <a:pPr algn="ctr"/>
            <a:endParaRPr lang="ru-RU" sz="2800">
              <a:latin typeface="Franklin Gothic Book"/>
            </a:endParaRP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РАБОТЫ ПРЕПОДАВАТЕЛЕЙ ИНОСТРАННЫХ ЯЗЫКОВ С ОДАРЁННЫМИ ДЕТЬМИ С ЦЕЛЬЮ ФОРМИРОВАНИЯ КОНКУРЕНТНОСПОСОБНОЙ И УСПЕШНОЙ ЛИЧНОСТИ 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Franklin Gothic Book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54292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«Давно уже было замечено, что таланты являются всюду и всегда, где и когда существуют общественные условия, благоприятные для их развития» </a:t>
            </a: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r" eaLnBrk="0" hangingPunct="0"/>
            <a:r>
              <a:rPr lang="de-DE" b="1" i="1">
                <a:latin typeface="Times New Roman" pitchFamily="18" charset="0"/>
                <a:cs typeface="Times New Roman" pitchFamily="18" charset="0"/>
              </a:rPr>
              <a:t>Георгий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i="1">
                <a:latin typeface="Times New Roman" pitchFamily="18" charset="0"/>
                <a:cs typeface="Times New Roman" pitchFamily="18" charset="0"/>
              </a:rPr>
              <a:t> Валентинович Плеханов</a:t>
            </a:r>
            <a:endParaRPr lang="de-DE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1" descr="C:\Users\HP\Desktop\медный всадни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214313"/>
            <a:ext cx="550862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Схема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375" y="1689100"/>
            <a:ext cx="4541838" cy="3741738"/>
          </a:xfrm>
          <a:prstGeom prst="rect">
            <a:avLst/>
          </a:prstGeom>
          <a:noFill/>
        </p:spPr>
      </p:pic>
      <p:grpSp>
        <p:nvGrpSpPr>
          <p:cNvPr id="3" name="Скругленный прямоугольник 2"/>
          <p:cNvGrpSpPr>
            <a:grpSpLocks/>
          </p:cNvGrpSpPr>
          <p:nvPr/>
        </p:nvGrpSpPr>
        <p:grpSpPr bwMode="auto">
          <a:xfrm>
            <a:off x="-103188" y="2809875"/>
            <a:ext cx="2127251" cy="981075"/>
            <a:chOff x="-65" y="1770"/>
            <a:chExt cx="1340" cy="618"/>
          </a:xfrm>
        </p:grpSpPr>
        <p:pic>
          <p:nvPicPr>
            <p:cNvPr id="27651" name="Скругленный прямоугольник 2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65" y="1770"/>
              <a:ext cx="1340" cy="618"/>
            </a:xfrm>
            <a:prstGeom prst="rect">
              <a:avLst/>
            </a:prstGeom>
            <a:noFill/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24" y="1824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Развитие аналитического мышления</a:t>
              </a:r>
            </a:p>
          </p:txBody>
        </p:sp>
      </p:grpSp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255588" y="5449888"/>
            <a:ext cx="2127250" cy="981075"/>
            <a:chOff x="161" y="3433"/>
            <a:chExt cx="1340" cy="618"/>
          </a:xfrm>
        </p:grpSpPr>
        <p:pic>
          <p:nvPicPr>
            <p:cNvPr id="27654" name="Скругленный прямоугольник 3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" y="3433"/>
              <a:ext cx="1340" cy="618"/>
            </a:xfrm>
            <a:prstGeom prst="rect">
              <a:avLst/>
            </a:prstGeom>
            <a:noFill/>
          </p:spPr>
        </p:pic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249" y="3489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Оценка альтернатив</a:t>
              </a:r>
            </a:p>
          </p:txBody>
        </p:sp>
      </p:grpSp>
      <p:grpSp>
        <p:nvGrpSpPr>
          <p:cNvPr id="5" name="Скругленный прямоугольник 4"/>
          <p:cNvGrpSpPr>
            <a:grpSpLocks/>
          </p:cNvGrpSpPr>
          <p:nvPr/>
        </p:nvGrpSpPr>
        <p:grpSpPr bwMode="auto">
          <a:xfrm>
            <a:off x="3754438" y="5810250"/>
            <a:ext cx="2128837" cy="981075"/>
            <a:chOff x="2365" y="3660"/>
            <a:chExt cx="1341" cy="618"/>
          </a:xfrm>
        </p:grpSpPr>
        <p:pic>
          <p:nvPicPr>
            <p:cNvPr id="27657" name="Скругленный прямоугольник 4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65" y="3660"/>
              <a:ext cx="1341" cy="618"/>
            </a:xfrm>
            <a:prstGeom prst="rect">
              <a:avLst/>
            </a:prstGeom>
            <a:noFill/>
          </p:spPr>
        </p:pic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2454" y="3714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Презентация результатов</a:t>
              </a:r>
            </a:p>
          </p:txBody>
        </p:sp>
      </p:grpSp>
      <p:grpSp>
        <p:nvGrpSpPr>
          <p:cNvPr id="6" name="Скругленный прямоугольник 5"/>
          <p:cNvGrpSpPr>
            <a:grpSpLocks/>
          </p:cNvGrpSpPr>
          <p:nvPr/>
        </p:nvGrpSpPr>
        <p:grpSpPr bwMode="auto">
          <a:xfrm>
            <a:off x="6894513" y="5383213"/>
            <a:ext cx="2133600" cy="981075"/>
            <a:chOff x="4343" y="3391"/>
            <a:chExt cx="1344" cy="618"/>
          </a:xfrm>
        </p:grpSpPr>
        <p:pic>
          <p:nvPicPr>
            <p:cNvPr id="27660" name="Скругленный прямоугольник 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43" y="3391"/>
              <a:ext cx="1344" cy="618"/>
            </a:xfrm>
            <a:prstGeom prst="rect">
              <a:avLst/>
            </a:prstGeom>
            <a:noFill/>
          </p:spPr>
        </p:pic>
        <p:sp>
          <p:nvSpPr>
            <p:cNvPr id="27661" name="Text Box 13"/>
            <p:cNvSpPr txBox="1">
              <a:spLocks noChangeArrowheads="1"/>
            </p:cNvSpPr>
            <p:nvPr/>
          </p:nvSpPr>
          <p:spPr bwMode="auto">
            <a:xfrm>
              <a:off x="4434" y="3444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Оценка последствий</a:t>
              </a:r>
            </a:p>
          </p:txBody>
        </p:sp>
      </p:grpSp>
      <p:grpSp>
        <p:nvGrpSpPr>
          <p:cNvPr id="7" name="Скругленный прямоугольник 6"/>
          <p:cNvGrpSpPr>
            <a:grpSpLocks/>
          </p:cNvGrpSpPr>
          <p:nvPr/>
        </p:nvGrpSpPr>
        <p:grpSpPr bwMode="auto">
          <a:xfrm>
            <a:off x="7113588" y="3024188"/>
            <a:ext cx="2127250" cy="981075"/>
            <a:chOff x="4481" y="1905"/>
            <a:chExt cx="1340" cy="618"/>
          </a:xfrm>
        </p:grpSpPr>
        <p:pic>
          <p:nvPicPr>
            <p:cNvPr id="27663" name="Скругленный прямоугольник 6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1" y="1905"/>
              <a:ext cx="1340" cy="618"/>
            </a:xfrm>
            <a:prstGeom prst="rect">
              <a:avLst/>
            </a:prstGeom>
            <a:noFill/>
          </p:spPr>
        </p:pic>
        <p:sp>
          <p:nvSpPr>
            <p:cNvPr id="27664" name="Text Box 16"/>
            <p:cNvSpPr txBox="1">
              <a:spLocks noChangeArrowheads="1"/>
            </p:cNvSpPr>
            <p:nvPr/>
          </p:nvSpPr>
          <p:spPr bwMode="auto">
            <a:xfrm>
              <a:off x="4569" y="1959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Аргументация</a:t>
              </a:r>
            </a:p>
          </p:txBody>
        </p:sp>
      </p:grpSp>
      <p:grpSp>
        <p:nvGrpSpPr>
          <p:cNvPr id="8" name="Скругленный прямоугольник 7"/>
          <p:cNvGrpSpPr>
            <a:grpSpLocks/>
          </p:cNvGrpSpPr>
          <p:nvPr/>
        </p:nvGrpSpPr>
        <p:grpSpPr bwMode="auto">
          <a:xfrm>
            <a:off x="6181725" y="738188"/>
            <a:ext cx="2133600" cy="981075"/>
            <a:chOff x="3894" y="465"/>
            <a:chExt cx="1344" cy="618"/>
          </a:xfrm>
        </p:grpSpPr>
        <p:pic>
          <p:nvPicPr>
            <p:cNvPr id="27666" name="Скругленный прямоугольник 7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94" y="465"/>
              <a:ext cx="1344" cy="618"/>
            </a:xfrm>
            <a:prstGeom prst="rect">
              <a:avLst/>
            </a:prstGeom>
            <a:noFill/>
          </p:spPr>
        </p:pic>
        <p:sp>
          <p:nvSpPr>
            <p:cNvPr id="27667" name="Text Box 19"/>
            <p:cNvSpPr txBox="1">
              <a:spLocks noChangeArrowheads="1"/>
            </p:cNvSpPr>
            <p:nvPr/>
          </p:nvSpPr>
          <p:spPr bwMode="auto">
            <a:xfrm>
              <a:off x="3984" y="519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Работа в команде</a:t>
              </a:r>
            </a:p>
          </p:txBody>
        </p:sp>
      </p:grpSp>
      <p:grpSp>
        <p:nvGrpSpPr>
          <p:cNvPr id="9" name="Скругленный прямоугольник 8"/>
          <p:cNvGrpSpPr>
            <a:grpSpLocks/>
          </p:cNvGrpSpPr>
          <p:nvPr/>
        </p:nvGrpSpPr>
        <p:grpSpPr bwMode="auto">
          <a:xfrm>
            <a:off x="1109663" y="738188"/>
            <a:ext cx="2133600" cy="981075"/>
            <a:chOff x="699" y="465"/>
            <a:chExt cx="1344" cy="618"/>
          </a:xfrm>
        </p:grpSpPr>
        <p:pic>
          <p:nvPicPr>
            <p:cNvPr id="27669" name="Скругленный прямоугольник 8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9" y="465"/>
              <a:ext cx="1344" cy="618"/>
            </a:xfrm>
            <a:prstGeom prst="rect">
              <a:avLst/>
            </a:prstGeom>
            <a:noFill/>
          </p:spPr>
        </p:pic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789" y="519"/>
              <a:ext cx="116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>
                  <a:solidFill>
                    <a:srgbClr val="000000"/>
                  </a:solidFill>
                  <a:latin typeface="Franklin Gothic Book"/>
                </a:rPr>
                <a:t>Совместное решение проблем</a:t>
              </a:r>
            </a:p>
          </p:txBody>
        </p:sp>
      </p:grpSp>
      <p:cxnSp>
        <p:nvCxnSpPr>
          <p:cNvPr id="13" name="Прямая соединительная линия 1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960438" y="1719263"/>
            <a:ext cx="1216025" cy="109061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" name="Прямая соединительная линия 16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960438" y="3790950"/>
            <a:ext cx="358775" cy="165893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" name="Прямая соединительная линия 17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 flipV="1">
            <a:off x="2382838" y="5940425"/>
            <a:ext cx="1371600" cy="36036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9" name="Прямая соединительная линия 18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>
            <a:off x="5883275" y="5873750"/>
            <a:ext cx="1011238" cy="42703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0" name="Прямая соединительная линия 19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7961313" y="4005263"/>
            <a:ext cx="215900" cy="13779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" name="Прямая соединительная линия 20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7248525" y="1719263"/>
            <a:ext cx="928688" cy="13049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37" name="TextBox 36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66950" y="-60325"/>
            <a:ext cx="6883400" cy="487363"/>
          </a:xfrm>
          <a:prstGeom prst="rect">
            <a:avLst/>
          </a:prstGeom>
          <a:noFill/>
        </p:spPr>
      </p:pic>
      <p:sp>
        <p:nvSpPr>
          <p:cNvPr id="27679" name="TextBox 37"/>
          <p:cNvSpPr txBox="1">
            <a:spLocks noChangeArrowheads="1"/>
          </p:cNvSpPr>
          <p:nvPr/>
        </p:nvSpPr>
        <p:spPr bwMode="auto">
          <a:xfrm>
            <a:off x="0" y="357188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>
                <a:solidFill>
                  <a:srgbClr val="002060"/>
                </a:solidFill>
                <a:cs typeface="Arial" charset="0"/>
              </a:rPr>
              <a:t>ЦЕЛЬ: формирование коммуникативных языковых надпредметных навыков и умений.</a:t>
            </a:r>
          </a:p>
        </p:txBody>
      </p:sp>
      <p:cxnSp>
        <p:nvCxnSpPr>
          <p:cNvPr id="41" name="Прямая соединительная линия 40"/>
          <p:cNvCxnSpPr>
            <a:stCxn id="0" idx="3"/>
            <a:endCxn id="0" idx="1"/>
          </p:cNvCxnSpPr>
          <p:nvPr/>
        </p:nvCxnSpPr>
        <p:spPr>
          <a:xfrm>
            <a:off x="3243263" y="1228725"/>
            <a:ext cx="2938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698" name="Picture 2" descr="C:\Users\Mary\Desktop\для Штарёва В.В\ОУ Кушниренко\IMG_22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928688"/>
            <a:ext cx="3905250" cy="29289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699" name="Picture 3" descr="C:\Users\Mary\Desktop\для Штарёва В.В\ОУ Кушниренко\IMG_2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4000500"/>
            <a:ext cx="3898900" cy="26638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938" y="928688"/>
            <a:ext cx="3908425" cy="29289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048125"/>
            <a:ext cx="3929063" cy="26003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4075" y="-109538"/>
            <a:ext cx="8497888" cy="731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350" y="354013"/>
            <a:ext cx="9156700" cy="566737"/>
          </a:xfrm>
        </p:spPr>
      </p:pic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160463"/>
            <a:ext cx="4356100" cy="2609850"/>
          </a:xfrm>
          <a:ln w="38100">
            <a:solidFill>
              <a:srgbClr val="002060"/>
            </a:solidFill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/>
          <a:srcRect l="-566" t="11131" r="1337" b="11131"/>
          <a:stretch>
            <a:fillRect/>
          </a:stretch>
        </p:blipFill>
        <p:spPr bwMode="auto">
          <a:xfrm>
            <a:off x="250825" y="3933825"/>
            <a:ext cx="4392613" cy="25908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933825"/>
            <a:ext cx="4114800" cy="25908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4857750" y="1500188"/>
            <a:ext cx="403225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rgbClr val="002060"/>
                </a:solidFill>
                <a:latin typeface="Franklin Gothic Book"/>
              </a:rPr>
              <a:t>    </a:t>
            </a:r>
          </a:p>
          <a:p>
            <a:pPr algn="ctr"/>
            <a:r>
              <a:rPr lang="ru-RU">
                <a:solidFill>
                  <a:srgbClr val="002060"/>
                </a:solidFill>
                <a:latin typeface="Franklin Gothic Book"/>
              </a:rPr>
              <a:t> </a:t>
            </a:r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инструкцией на иностранном языке</a:t>
            </a:r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9050"/>
            <a:ext cx="9259888" cy="48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TextBox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92075"/>
            <a:ext cx="9467850" cy="1006475"/>
          </a:xfrm>
          <a:prstGeom prst="rect">
            <a:avLst/>
          </a:prstGeom>
          <a:noFill/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857250"/>
            <a:ext cx="7510463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G:\102CANON\IMG_23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14750"/>
            <a:ext cx="3786188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4" name="Picture 2" descr="C:\Users\Mary\Desktop\БИЛИНГВАЛЬНЫЙ УРОК УРОК ПУТЕШЕСТВИЯ\ФОТО УРОКА\IMG_2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857250"/>
            <a:ext cx="3714750" cy="26971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786187" cy="26781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3796" name="Picture 5" descr="C:\Users\Mary\Desktop\БИЛИНГВАЛЬНЫЙ УРОК УРОК ПУТЕШЕСТВИЯ\ФОТО УРОКА\IMG_24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3714750"/>
            <a:ext cx="3714750" cy="27860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714750"/>
            <a:ext cx="3786187" cy="27860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587625"/>
            <a:ext cx="2997200" cy="19939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42" name="Picture 6" descr="C:\Users\HP\Documents\ПРЕПОДАВАТЕЛИ партфолио\Борисова М.В.партфолио\Урок  по ВКС (Россия)\Фото\фото\IMG_5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643063"/>
            <a:ext cx="6072187" cy="40481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1714500" y="285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/>
            </a:endParaRPr>
          </a:p>
        </p:txBody>
      </p:sp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79375"/>
            <a:ext cx="9290050" cy="1719263"/>
          </a:xfrm>
          <a:prstGeom prst="rect">
            <a:avLst/>
          </a:prstGeom>
          <a:noFill/>
        </p:spPr>
      </p:pic>
      <p:pic>
        <p:nvPicPr>
          <p:cNvPr id="35845" name="Picture 2" descr="C:\Users\HP\Desktop\откр.ур\россия\IMG_54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929063"/>
            <a:ext cx="4064000" cy="27082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5613" y="1452563"/>
            <a:ext cx="3335337" cy="22240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TextBox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-92075"/>
            <a:ext cx="8253413" cy="652463"/>
          </a:xfrm>
          <a:prstGeom prst="rect">
            <a:avLst/>
          </a:prstGeom>
          <a:noFill/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4357688"/>
            <a:ext cx="3116262" cy="23368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857625"/>
            <a:ext cx="3692525" cy="27701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4663" y="571500"/>
            <a:ext cx="3427412" cy="25717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571500"/>
            <a:ext cx="3517900" cy="26431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88" y="857250"/>
            <a:ext cx="3775075" cy="25177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88" y="3500438"/>
            <a:ext cx="3802062" cy="28511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TextBox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6675"/>
            <a:ext cx="9278938" cy="523875"/>
          </a:xfrm>
          <a:prstGeom prst="rect">
            <a:avLst/>
          </a:prstGeom>
          <a:noFill/>
        </p:spPr>
      </p:pic>
      <p:pic>
        <p:nvPicPr>
          <p:cNvPr id="3075" name="Picture 3" descr="C:\Users\HP\Desktop\IMG_24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143250"/>
            <a:ext cx="4706938" cy="353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Users\Семенов Владимир\Desktop\Фото\DSC03141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3395663"/>
            <a:ext cx="4449762" cy="3303587"/>
          </a:xfrm>
          <a:prstGeom prst="rect">
            <a:avLst/>
          </a:prstGeom>
          <a:noFill/>
        </p:spPr>
      </p:pic>
      <p:pic>
        <p:nvPicPr>
          <p:cNvPr id="11" name="Рисунок 10" descr="D:\Users\Семенов Владимир\Desktop\Фото\DSC03140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4700" y="665163"/>
            <a:ext cx="4456113" cy="2590800"/>
          </a:xfrm>
          <a:prstGeom prst="rect">
            <a:avLst/>
          </a:prstGeom>
          <a:noFill/>
        </p:spPr>
      </p:pic>
      <p:pic>
        <p:nvPicPr>
          <p:cNvPr id="7" name="Рисунок 6" descr="DSC03161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8" y="517525"/>
            <a:ext cx="5211762" cy="2890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38" name="Picture 5" descr="IMG_0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214438"/>
            <a:ext cx="3571875" cy="23574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9939" name="Picture 5" descr="IMG_15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285875"/>
            <a:ext cx="3830637" cy="2295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9940" name="Picture 5" descr="IMG_01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786188"/>
            <a:ext cx="3556000" cy="29146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9941" name="Picture 5" descr="IMG_0105"/>
          <p:cNvPicPr>
            <a:picLocks noGrp="1" noChangeAspect="1" noChangeArrowheads="1"/>
          </p:cNvPicPr>
          <p:nvPr>
            <p:ph/>
          </p:nvPr>
        </p:nvPicPr>
        <p:blipFill>
          <a:blip r:embed="rId5"/>
          <a:srcRect/>
          <a:stretch>
            <a:fillRect/>
          </a:stretch>
        </p:blipFill>
        <p:spPr>
          <a:xfrm>
            <a:off x="4786313" y="3786188"/>
            <a:ext cx="3860800" cy="2897187"/>
          </a:xfrm>
          <a:ln w="38100">
            <a:solidFill>
              <a:srgbClr val="002060"/>
            </a:solidFill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79375"/>
            <a:ext cx="9399588" cy="933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498725" y="2266950"/>
            <a:ext cx="3081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Franklin Gothic Book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971550" y="4365625"/>
            <a:ext cx="6192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Franklin Gothic Book"/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95288" y="3933825"/>
            <a:ext cx="6408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Franklin Gothic Book"/>
            </a:endParaRPr>
          </a:p>
          <a:p>
            <a:r>
              <a:rPr lang="ru-RU">
                <a:latin typeface="Franklin Gothic Book"/>
              </a:rPr>
              <a:t> </a:t>
            </a:r>
          </a:p>
        </p:txBody>
      </p:sp>
      <p:pic>
        <p:nvPicPr>
          <p:cNvPr id="40965" name="Picture 9" descr="IMG_3135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138" y="2428875"/>
            <a:ext cx="4192587" cy="35972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0966" name="Picture 10" descr="IMG_3144 ко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85750"/>
            <a:ext cx="2184400" cy="38147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0967" name="Picture 11" descr="IMG_3149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857625"/>
            <a:ext cx="5032375" cy="27495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9945" name="Text Box 1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4613" y="-109538"/>
            <a:ext cx="6821487" cy="21939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0" name="Picture 1" descr="Medvede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214313"/>
            <a:ext cx="4786313" cy="31829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14313" y="3357563"/>
            <a:ext cx="8715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Tahoma" pitchFamily="34" charset="0"/>
                <a:ea typeface="Times New Roman" pitchFamily="18" charset="0"/>
                <a:cs typeface="Tahoma" pitchFamily="34" charset="0"/>
              </a:rPr>
              <a:t>«Необходимо завершить создание общенациональной системы поиска и  поддержки талантливых детей. Возможность развивать свои способности уже с раннего возраста должны иметь все, вне зависимости от уровня доходов, социального положения родителей и места жительства семей. Поручаю Правительству учесть эту рекомендацию при внедрении новых образовательных стандартов и разработать норматив подушевого финансирования на педагогическое сопровождение одаренных детей».</a:t>
            </a:r>
          </a:p>
          <a:p>
            <a:pPr algn="just"/>
            <a:endParaRPr lang="ru-RU" b="1">
              <a:solidFill>
                <a:srgbClr val="964D1C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endParaRPr lang="ru-RU" b="1">
              <a:ea typeface="Times New Roman" pitchFamily="18" charset="0"/>
              <a:cs typeface="Arial" charset="0"/>
            </a:endParaRPr>
          </a:p>
        </p:txBody>
      </p:sp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2500313" y="5934075"/>
            <a:ext cx="6643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b="1">
                <a:latin typeface="Tahoma" pitchFamily="34" charset="0"/>
                <a:ea typeface="Times New Roman" pitchFamily="18" charset="0"/>
                <a:cs typeface="Tahoma" pitchFamily="34" charset="0"/>
              </a:rPr>
              <a:t>Из послания Президента России Дмитрия Медведева Федеральному собранию Российской Федерации </a:t>
            </a:r>
            <a:endParaRPr lang="ru-RU" b="1">
              <a:ea typeface="Times New Roman" pitchFamily="18" charset="0"/>
              <a:cs typeface="Arial" charset="0"/>
            </a:endParaRPr>
          </a:p>
          <a:p>
            <a:pPr algn="r" eaLnBrk="0" hangingPunct="0"/>
            <a:r>
              <a:rPr lang="ru-RU" b="1">
                <a:latin typeface="Tahoma" pitchFamily="34" charset="0"/>
                <a:ea typeface="Times New Roman" pitchFamily="18" charset="0"/>
                <a:cs typeface="Tahoma" pitchFamily="34" charset="0"/>
              </a:rPr>
              <a:t>30 ноября 2010 года.</a:t>
            </a:r>
            <a:endParaRPr lang="ru-RU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Picture 2" descr="C:\Users\Mary\Desktop\фотки для МО\Гор. меропр\Борисова к конференции\Фото сборник\Конференция (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3862388" cy="28971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7" name="Picture 3" descr="C:\Users\Mary\Desktop\фотки для МО\Гор. меропр\Борисова к конференции\Фото сборник\Конференция (1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642938"/>
            <a:ext cx="3790950" cy="29289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8" name="Picture 4" descr="F:\5555555 одарённые\фото\IMG_25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14750"/>
            <a:ext cx="3935412" cy="29511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3714750"/>
            <a:ext cx="3810000" cy="29114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013" y="-92075"/>
            <a:ext cx="8966200" cy="652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714375"/>
            <a:ext cx="3771900" cy="28289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95752" y="0"/>
            <a:ext cx="7648248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НАУЧНО-ИССЛЕДОВАТЕЛЬСКАЯ РАБОТА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655638"/>
            <a:ext cx="3786187" cy="27717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709988"/>
            <a:ext cx="3786187" cy="27733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3697288"/>
            <a:ext cx="3759200" cy="28178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6082" name="Picture 1" descr="C:\Documents and Settings\Igorek\Рабочий стол\письмо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14375"/>
            <a:ext cx="4286250" cy="59150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6083" name="Picture 2" descr="C:\Documents and Settings\Igorek\Рабочий стол\IMG_2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642938"/>
            <a:ext cx="3857625" cy="28940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6084" name="Picture 3" descr="C:\Documents and Settings\Igorek\Рабочий стол\IMG_25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708400"/>
            <a:ext cx="3833813" cy="28765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95752" y="0"/>
            <a:ext cx="7648248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НАУЧНО-ИССЛЕДОВАТЕЛЬСКАЯ РАБОТА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642938"/>
            <a:ext cx="3500437" cy="3000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786188"/>
            <a:ext cx="4522788" cy="29130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786188"/>
            <a:ext cx="4144962" cy="29130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3300" y="571500"/>
            <a:ext cx="4081463" cy="30718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50" y="-66675"/>
            <a:ext cx="9278938" cy="52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78" name="Picture 2" descr="C:\Users\USSSER\Documents\1 суворовское\ПЕД.СОВЕТ 26.12\Себастьян, консул Австралии\IMG_24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714750"/>
            <a:ext cx="3929063" cy="2930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0179" name="Picture 5" descr="C:\Users\USSSER\Documents\1 суворовское\ПЕД.СОВЕТ 26.12\Себастьян, консул Австралии\IMG_24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14750"/>
            <a:ext cx="4197350" cy="28940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TextBox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6675"/>
            <a:ext cx="9259888" cy="493713"/>
          </a:xfrm>
          <a:prstGeom prst="rect">
            <a:avLst/>
          </a:prstGeom>
          <a:noFill/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642938"/>
            <a:ext cx="3929063" cy="28400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2638" y="642938"/>
            <a:ext cx="4189412" cy="27860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0183" name="Picture 2" descr="G:\Фото_ОДОД_офиц\DSC_947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25" y="2559050"/>
            <a:ext cx="2613025" cy="17399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143000"/>
            <a:ext cx="2520950" cy="3476625"/>
          </a:xfrm>
          <a:ln w="38100">
            <a:solidFill>
              <a:srgbClr val="002060"/>
            </a:solidFill>
          </a:ln>
        </p:spPr>
      </p:pic>
      <p:pic>
        <p:nvPicPr>
          <p:cNvPr id="5222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03700" y="3286125"/>
            <a:ext cx="4752975" cy="3403600"/>
          </a:xfrm>
          <a:ln w="38100">
            <a:solidFill>
              <a:srgbClr val="002060"/>
            </a:solidFill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285875"/>
            <a:ext cx="2797175" cy="1857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229" name="Прямоугольник 5"/>
          <p:cNvSpPr>
            <a:spLocks noChangeArrowheads="1"/>
          </p:cNvSpPr>
          <p:nvPr/>
        </p:nvSpPr>
        <p:spPr bwMode="auto">
          <a:xfrm>
            <a:off x="285750" y="4857750"/>
            <a:ext cx="3643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latin typeface="Franklin Gothic Book"/>
              </a:rPr>
              <a:t>Theresia-Gerhardinger</a:t>
            </a:r>
          </a:p>
          <a:p>
            <a:r>
              <a:rPr lang="de-DE" sz="2400" b="1">
                <a:latin typeface="Franklin Gothic Book"/>
              </a:rPr>
              <a:t>Realschule</a:t>
            </a:r>
          </a:p>
          <a:p>
            <a:r>
              <a:rPr lang="de-DE" sz="2400" b="1">
                <a:latin typeface="Franklin Gothic Book"/>
              </a:rPr>
              <a:t>der Diözese Würzburg </a:t>
            </a:r>
          </a:p>
          <a:p>
            <a:r>
              <a:rPr lang="de-DE" sz="2400" b="1">
                <a:latin typeface="Franklin Gothic Book"/>
              </a:rPr>
              <a:t>Amorbach</a:t>
            </a:r>
          </a:p>
        </p:txBody>
      </p:sp>
      <p:pic>
        <p:nvPicPr>
          <p:cNvPr id="7" name="TextBox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79375"/>
            <a:ext cx="9290050" cy="566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0" name="Text Box 10"/>
          <p:cNvSpPr txBox="1">
            <a:spLocks noChangeArrowheads="1"/>
          </p:cNvSpPr>
          <p:nvPr/>
        </p:nvSpPr>
        <p:spPr bwMode="auto">
          <a:xfrm>
            <a:off x="214313" y="3643313"/>
            <a:ext cx="2357437" cy="2308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33"/>
                </a:solidFill>
                <a:latin typeface="Times New Roman" pitchFamily="18" charset="0"/>
              </a:rPr>
              <a:t>149 (RIFLES) PLATOON </a:t>
            </a:r>
            <a:endParaRPr lang="en-US" sz="1600">
              <a:solidFill>
                <a:srgbClr val="990033"/>
              </a:solidFill>
              <a:latin typeface="Times New Roman" pitchFamily="18" charset="0"/>
            </a:endParaRPr>
          </a:p>
          <a:p>
            <a:r>
              <a:rPr lang="en-US" sz="1600">
                <a:solidFill>
                  <a:srgbClr val="990033"/>
                </a:solidFill>
                <a:latin typeface="Times New Roman" pitchFamily="18" charset="0"/>
              </a:rPr>
              <a:t>SOUTH WEST</a:t>
            </a:r>
            <a:r>
              <a:rPr lang="en-US" sz="1600" b="1">
                <a:solidFill>
                  <a:srgbClr val="990033"/>
                </a:solidFill>
                <a:latin typeface="Times New Roman" pitchFamily="18" charset="0"/>
              </a:rPr>
              <a:t> LONDON</a:t>
            </a:r>
            <a:br>
              <a:rPr lang="en-US" sz="1600" b="1">
                <a:solidFill>
                  <a:srgbClr val="990033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990033"/>
                </a:solidFill>
                <a:latin typeface="Times New Roman" pitchFamily="18" charset="0"/>
              </a:rPr>
              <a:t>ARMY CADET FORCE</a:t>
            </a:r>
            <a:br>
              <a:rPr lang="en-US" sz="1600" b="1">
                <a:solidFill>
                  <a:srgbClr val="990033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990033"/>
                </a:solidFill>
                <a:latin typeface="Times New Roman" pitchFamily="18" charset="0"/>
              </a:rPr>
              <a:t>H.Q.- The Royal Alexandra and Albert School</a:t>
            </a:r>
            <a:r>
              <a:rPr lang="en-US" sz="1600">
                <a:solidFill>
                  <a:srgbClr val="990033"/>
                </a:solidFill>
                <a:latin typeface="Times New Roman" pitchFamily="18" charset="0"/>
              </a:rPr>
              <a:t> </a:t>
            </a:r>
          </a:p>
          <a:p>
            <a:endParaRPr lang="ru-RU" sz="160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53251" name="Picture 17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3643313"/>
            <a:ext cx="1952625" cy="3000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3252" name="Picture 18" descr="Alex Ne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643313"/>
            <a:ext cx="2000250" cy="3000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3253" name="Picture 17" descr="письмо в Лондон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1928813"/>
            <a:ext cx="3552825" cy="1533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Объект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5313" y="-128588"/>
            <a:ext cx="7596187" cy="2481263"/>
          </a:xfrm>
          <a:prstGeom prst="rect">
            <a:avLst/>
          </a:prstGeom>
          <a:noFill/>
        </p:spPr>
      </p:pic>
      <p:pic>
        <p:nvPicPr>
          <p:cNvPr id="53255" name="Picture 11" descr="ACF Annual 2010 0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3643313"/>
            <a:ext cx="1928812" cy="3000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1285875"/>
            <a:ext cx="3648075" cy="21605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4" name="Picture 4" descr="C:\Users\USSSER\Documents\1 суворовское\ПЕД.СОВЕТ 26.12\Себастьян, консул Австралии\IMG_2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14438"/>
            <a:ext cx="3714750" cy="27860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" name="TextBox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-79375"/>
            <a:ext cx="6851650" cy="1298575"/>
          </a:xfrm>
          <a:prstGeom prst="rect">
            <a:avLst/>
          </a:prstGeom>
          <a:noFill/>
        </p:spPr>
      </p:pic>
      <p:pic>
        <p:nvPicPr>
          <p:cNvPr id="54276" name="Picture 2" descr="C:\Users\HP\Desktop\IMG_24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63" y="3214688"/>
            <a:ext cx="4635500" cy="34766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4277" name="Picture 3" descr="C:\Users\HP\Desktop\IMG_25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154488"/>
            <a:ext cx="3786187" cy="25733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4278" name="Picture 3" descr="C:\Users\USSSER\Documents\1 суворовское\ПЕД.СОВЕТ 26.12\Себастьян, консул Австралии\IMG_24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1214438"/>
            <a:ext cx="2513012" cy="2500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4035425" cy="29527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76250"/>
            <a:ext cx="3941762" cy="29591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571875"/>
            <a:ext cx="4030663" cy="30289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3571875"/>
            <a:ext cx="3997325" cy="29956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25" y="2071688"/>
            <a:ext cx="3513138" cy="26368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TextBox 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3" y="-55563"/>
            <a:ext cx="9186862" cy="44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7938" y="0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7346" name="Picture 6" descr="6c39e0a5ec6de7388ae911df0f12e7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2743200" cy="3810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7347" name="Rectangle 7" descr="Джинсовая ткань"/>
          <p:cNvSpPr>
            <a:spLocks noChangeArrowheads="1"/>
          </p:cNvSpPr>
          <p:nvPr/>
        </p:nvSpPr>
        <p:spPr bwMode="auto">
          <a:xfrm>
            <a:off x="5292725" y="2708275"/>
            <a:ext cx="2808288" cy="38163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/>
            </a:endParaRPr>
          </a:p>
        </p:txBody>
      </p:sp>
      <p:pic>
        <p:nvPicPr>
          <p:cNvPr id="3081" name="AutoShap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7650" y="2803525"/>
            <a:ext cx="2773363" cy="3706813"/>
          </a:xfrm>
          <a:prstGeom prst="rect">
            <a:avLst/>
          </a:prstGeom>
          <a:noFill/>
        </p:spPr>
      </p:pic>
      <p:sp>
        <p:nvSpPr>
          <p:cNvPr id="57349" name="Text Box 10"/>
          <p:cNvSpPr txBox="1">
            <a:spLocks noChangeArrowheads="1"/>
          </p:cNvSpPr>
          <p:nvPr/>
        </p:nvSpPr>
        <p:spPr bwMode="auto">
          <a:xfrm>
            <a:off x="5435600" y="2997200"/>
            <a:ext cx="25939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latin typeface="Franklin Gothic Book"/>
              </a:rPr>
              <a:t>Санкт-Петербургское </a:t>
            </a:r>
          </a:p>
          <a:p>
            <a:pPr algn="ctr"/>
            <a:r>
              <a:rPr lang="ru-RU" sz="1000" b="1">
                <a:latin typeface="Franklin Gothic Book"/>
              </a:rPr>
              <a:t>суворовское военное училище </a:t>
            </a:r>
          </a:p>
          <a:p>
            <a:pPr algn="ctr"/>
            <a:r>
              <a:rPr lang="ru-RU" sz="1000" b="1">
                <a:latin typeface="Franklin Gothic Book"/>
              </a:rPr>
              <a:t>Министерства обороны РФ</a:t>
            </a:r>
          </a:p>
        </p:txBody>
      </p:sp>
      <p:pic>
        <p:nvPicPr>
          <p:cNvPr id="57350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573463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Text Box 12"/>
          <p:cNvSpPr txBox="1">
            <a:spLocks noChangeArrowheads="1"/>
          </p:cNvSpPr>
          <p:nvPr/>
        </p:nvSpPr>
        <p:spPr bwMode="auto">
          <a:xfrm>
            <a:off x="5453063" y="3951288"/>
            <a:ext cx="24495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Franklin Gothic Book"/>
              </a:rPr>
              <a:t>Английский язык</a:t>
            </a:r>
          </a:p>
          <a:p>
            <a:pPr algn="ctr"/>
            <a:endParaRPr lang="ru-RU" sz="1200" b="1">
              <a:latin typeface="Franklin Gothic Book"/>
            </a:endParaRPr>
          </a:p>
          <a:p>
            <a:pPr algn="ctr"/>
            <a:r>
              <a:rPr lang="ru-RU" sz="1200" b="1">
                <a:latin typeface="Franklin Gothic Book"/>
              </a:rPr>
              <a:t>Языковой портфель</a:t>
            </a:r>
          </a:p>
          <a:p>
            <a:pPr algn="ctr"/>
            <a:endParaRPr lang="ru-RU" sz="1200" b="1">
              <a:latin typeface="Franklin Gothic Book"/>
            </a:endParaRPr>
          </a:p>
          <a:p>
            <a:pPr algn="ctr"/>
            <a:r>
              <a:rPr lang="ru-RU" sz="1200" b="1">
                <a:latin typeface="Franklin Gothic Book"/>
              </a:rPr>
              <a:t>Орлов Артём</a:t>
            </a:r>
          </a:p>
          <a:p>
            <a:pPr algn="ctr"/>
            <a:endParaRPr lang="ru-RU" sz="1200" b="1">
              <a:latin typeface="Franklin Gothic Book"/>
            </a:endParaRPr>
          </a:p>
          <a:p>
            <a:pPr algn="ctr"/>
            <a:r>
              <a:rPr lang="ru-RU" sz="1200" b="1">
                <a:latin typeface="Franklin Gothic Book"/>
              </a:rPr>
              <a:t>7 курс</a:t>
            </a:r>
          </a:p>
          <a:p>
            <a:pPr algn="ctr"/>
            <a:endParaRPr lang="ru-RU" sz="1200" b="1">
              <a:latin typeface="Franklin Gothic Book"/>
            </a:endParaRPr>
          </a:p>
          <a:p>
            <a:pPr algn="ctr"/>
            <a:endParaRPr lang="ru-RU" sz="1200">
              <a:latin typeface="Franklin Gothic Book"/>
            </a:endParaRPr>
          </a:p>
          <a:p>
            <a:pPr algn="ctr"/>
            <a:endParaRPr lang="ru-RU" sz="1200">
              <a:latin typeface="Franklin Gothic Book"/>
            </a:endParaRPr>
          </a:p>
        </p:txBody>
      </p:sp>
      <p:pic>
        <p:nvPicPr>
          <p:cNvPr id="57352" name="Picture 13" descr="6582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1484313"/>
            <a:ext cx="24479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5445125"/>
            <a:ext cx="1152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AutoShape 2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71725" y="158750"/>
            <a:ext cx="2028825" cy="1609725"/>
          </a:xfrm>
          <a:prstGeom prst="rect">
            <a:avLst/>
          </a:prstGeom>
          <a:noFill/>
        </p:spPr>
      </p:pic>
      <p:pic>
        <p:nvPicPr>
          <p:cNvPr id="3093" name="AutoShape 21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51313" y="231775"/>
            <a:ext cx="1736725" cy="1616075"/>
          </a:xfrm>
          <a:prstGeom prst="rect">
            <a:avLst/>
          </a:prstGeom>
          <a:noFill/>
        </p:spPr>
      </p:pic>
      <p:pic>
        <p:nvPicPr>
          <p:cNvPr id="3095" name="AutoShape 2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73700" y="1517650"/>
            <a:ext cx="1323975" cy="1152525"/>
          </a:xfrm>
          <a:prstGeom prst="rect">
            <a:avLst/>
          </a:prstGeom>
          <a:noFill/>
        </p:spPr>
      </p:pic>
      <p:pic>
        <p:nvPicPr>
          <p:cNvPr id="3096" name="AutoShape 24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3525" y="5376863"/>
            <a:ext cx="2493963" cy="1273175"/>
          </a:xfrm>
          <a:prstGeom prst="rect">
            <a:avLst/>
          </a:prstGeom>
          <a:noFill/>
        </p:spPr>
      </p:pic>
      <p:pic>
        <p:nvPicPr>
          <p:cNvPr id="3097" name="AutoShape 25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27963" y="231775"/>
            <a:ext cx="1096962" cy="792163"/>
          </a:xfrm>
          <a:prstGeom prst="rect">
            <a:avLst/>
          </a:prstGeom>
          <a:noFill/>
        </p:spPr>
      </p:pic>
      <p:pic>
        <p:nvPicPr>
          <p:cNvPr id="3098" name="AutoShape 26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725" y="4090988"/>
            <a:ext cx="1566863" cy="1339850"/>
          </a:xfrm>
          <a:prstGeom prst="rect">
            <a:avLst/>
          </a:prstGeom>
          <a:noFill/>
        </p:spPr>
      </p:pic>
      <p:pic>
        <p:nvPicPr>
          <p:cNvPr id="3099" name="AutoShape 27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95413" y="4516438"/>
            <a:ext cx="1719262" cy="1560512"/>
          </a:xfrm>
          <a:prstGeom prst="rect">
            <a:avLst/>
          </a:prstGeom>
          <a:noFill/>
        </p:spPr>
      </p:pic>
      <p:pic>
        <p:nvPicPr>
          <p:cNvPr id="3102" name="Text Box 30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59425" y="1706563"/>
            <a:ext cx="1116013" cy="573087"/>
          </a:xfrm>
          <a:prstGeom prst="rect">
            <a:avLst/>
          </a:prstGeom>
          <a:noFill/>
        </p:spPr>
      </p:pic>
      <p:pic>
        <p:nvPicPr>
          <p:cNvPr id="3107" name="AutoShape 35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75375" y="158750"/>
            <a:ext cx="1609725" cy="1096963"/>
          </a:xfrm>
          <a:prstGeom prst="rect">
            <a:avLst/>
          </a:prstGeom>
          <a:noFill/>
        </p:spPr>
      </p:pic>
      <p:pic>
        <p:nvPicPr>
          <p:cNvPr id="3108" name="AutoShape 36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08388" y="4516438"/>
            <a:ext cx="1450975" cy="946150"/>
          </a:xfrm>
          <a:prstGeom prst="rect">
            <a:avLst/>
          </a:prstGeom>
          <a:noFill/>
        </p:spPr>
      </p:pic>
      <p:pic>
        <p:nvPicPr>
          <p:cNvPr id="3111" name="AutoShape 39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72250" y="1371600"/>
            <a:ext cx="2627313" cy="792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3786214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Российское образование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– 2020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57752" y="214290"/>
            <a:ext cx="3857652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Федеральная целевая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«Дети России»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2357430"/>
            <a:ext cx="3786214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Рабочая концепция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одарённости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7752" y="2357430"/>
            <a:ext cx="3857652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Национальная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образовательная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инициатива «Наша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новая школа»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4500570"/>
            <a:ext cx="3786214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Послание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президента РФ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Федеральному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собранию РФ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7752" y="4500570"/>
            <a:ext cx="3857652" cy="200026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101600">
            <a:bevelT w="355600" h="222250"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Концепция интеграции эффективных механизмов поиска и поддержки талантливых детей и молодёжи в общенациональную систему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70" name="Picture 7" descr="ACF Annual 2010 0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571875"/>
            <a:ext cx="5500687" cy="31464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8371" name="Picture 10" descr="ACF Annual 2010 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643063"/>
            <a:ext cx="3070225" cy="50720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8372" name="Picture 9" descr="IMG_01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928688"/>
            <a:ext cx="4357687" cy="2500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55563"/>
            <a:ext cx="9193213" cy="99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Схема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838" y="-6350"/>
            <a:ext cx="9247188" cy="6230938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71438" y="6215063"/>
            <a:ext cx="9001125" cy="571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Индивидуальный образовательный маршрут суворовца  Ильи  </a:t>
            </a:r>
            <a:r>
              <a:rPr lang="ru-RU" sz="2000" b="1" dirty="0" err="1"/>
              <a:t>Чичканова</a:t>
            </a:r>
            <a:r>
              <a:rPr lang="ru-RU" sz="2000" b="1" dirty="0"/>
              <a:t> </a:t>
            </a:r>
            <a:endParaRPr lang="ru-RU" sz="2000" b="1" dirty="0"/>
          </a:p>
        </p:txBody>
      </p:sp>
      <p:pic>
        <p:nvPicPr>
          <p:cNvPr id="40963" name="Picture 3" descr="C:\Users\HP\Desktop\Чичкан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243013"/>
            <a:ext cx="2298700" cy="344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1438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«Одарённость – это системное, развивающееся в течении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людьми».</a:t>
            </a:r>
          </a:p>
          <a:p>
            <a:pPr algn="r"/>
            <a:r>
              <a:rPr lang="ru-RU" b="1">
                <a:latin typeface="Times New Roman" pitchFamily="18" charset="0"/>
                <a:cs typeface="Times New Roman" pitchFamily="18" charset="0"/>
              </a:rPr>
              <a:t>Рабочая концепция одарённости</a:t>
            </a:r>
          </a:p>
          <a:p>
            <a:pPr algn="r"/>
            <a:r>
              <a:rPr lang="ru-RU" sz="1200" b="1">
                <a:latin typeface="Times New Roman" pitchFamily="18" charset="0"/>
                <a:cs typeface="Times New Roman" pitchFamily="18" charset="0"/>
              </a:rPr>
              <a:t>(под общей редакцией Д.Б. Богоявленской 2-ое изд. М., 2003 г., с. 24)</a:t>
            </a:r>
          </a:p>
        </p:txBody>
      </p:sp>
      <p:pic>
        <p:nvPicPr>
          <p:cNvPr id="21507" name="Рисунок 4" descr="IMG_00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428875"/>
            <a:ext cx="5762625" cy="41084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28596" y="0"/>
            <a:ext cx="828680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Индивидуальный образовательный маршрут одарённого ребёнка</a:t>
            </a:r>
          </a:p>
        </p:txBody>
      </p:sp>
      <p:pic>
        <p:nvPicPr>
          <p:cNvPr id="8197" name="Rectangl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768350"/>
            <a:ext cx="8596313" cy="2524125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857500"/>
          <a:ext cx="9144000" cy="4222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414"/>
                <a:gridCol w="1576552"/>
                <a:gridCol w="788275"/>
                <a:gridCol w="2443655"/>
                <a:gridCol w="1629105"/>
                <a:gridCol w="1524000"/>
              </a:tblGrid>
              <a:tr h="657230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err="1" smtClean="0"/>
                        <a:t>Направле</a:t>
                      </a:r>
                      <a:r>
                        <a:rPr lang="ru-RU" sz="1400" b="1" i="1" dirty="0" smtClean="0"/>
                        <a:t>-</a:t>
                      </a:r>
                    </a:p>
                    <a:p>
                      <a:pPr algn="ctr"/>
                      <a:r>
                        <a:rPr lang="ru-RU" sz="1400" b="1" i="1" dirty="0" err="1" smtClean="0"/>
                        <a:t>ние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ФИО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Год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Мероприятие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Результат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ФИО преподавателя</a:t>
                      </a:r>
                      <a:endParaRPr lang="ru-RU" sz="1400" b="1" i="1" dirty="0"/>
                    </a:p>
                  </a:txBody>
                  <a:tcPr anchor="ctr"/>
                </a:tc>
              </a:tr>
              <a:tr h="657230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b="1" i="1" dirty="0" err="1" smtClean="0"/>
                        <a:t>Гумани</a:t>
                      </a:r>
                      <a:r>
                        <a:rPr lang="ru-RU" sz="1400" b="1" i="1" dirty="0" smtClean="0"/>
                        <a:t>- тарное</a:t>
                      </a:r>
                      <a:endParaRPr lang="ru-RU" sz="1400" b="1" i="1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Орлов Артём</a:t>
                      </a:r>
                      <a:endParaRPr lang="ru-RU" sz="1400" b="1" i="1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2011</a:t>
                      </a:r>
                    </a:p>
                    <a:p>
                      <a:pPr algn="ctr"/>
                      <a:r>
                        <a:rPr lang="ru-RU" sz="1400" b="1" i="1" dirty="0" smtClean="0"/>
                        <a:t>/12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Олимпиада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61 балл                    (1 место)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Борисова М.В.</a:t>
                      </a:r>
                      <a:endParaRPr lang="ru-RU" sz="1400" b="1" i="1" dirty="0"/>
                    </a:p>
                  </a:txBody>
                  <a:tcPr anchor="ctr"/>
                </a:tc>
              </a:tr>
              <a:tr h="657230"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err="1" smtClean="0"/>
                        <a:t>Научно-исследоватеская</a:t>
                      </a:r>
                      <a:r>
                        <a:rPr lang="ru-RU" sz="1400" b="1" i="1" dirty="0" smtClean="0"/>
                        <a:t>  работа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Проект «Природа</a:t>
                      </a:r>
                      <a:r>
                        <a:rPr lang="ru-RU" sz="1400" b="1" i="1" baseline="0" dirty="0" smtClean="0"/>
                        <a:t> мусора»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Киселёва</a:t>
                      </a:r>
                      <a:r>
                        <a:rPr lang="ru-RU" sz="1400" b="1" i="1" baseline="0" dirty="0" smtClean="0"/>
                        <a:t> Г.И.</a:t>
                      </a:r>
                      <a:endParaRPr lang="ru-RU" sz="1400" b="1" i="1" dirty="0"/>
                    </a:p>
                  </a:txBody>
                  <a:tcPr anchor="ctr"/>
                </a:tc>
              </a:tr>
              <a:tr h="657230"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Межд. игра «Британский Бульдог»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Обрабатывают</a:t>
                      </a:r>
                    </a:p>
                    <a:p>
                      <a:pPr algn="ctr"/>
                      <a:r>
                        <a:rPr lang="ru-RU" sz="1400" b="1" i="1" dirty="0" err="1" smtClean="0"/>
                        <a:t>ся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Борисова М.В.</a:t>
                      </a:r>
                      <a:endParaRPr lang="ru-RU" sz="1400" b="1" i="1" dirty="0"/>
                    </a:p>
                  </a:txBody>
                  <a:tcPr anchor="ctr"/>
                </a:tc>
              </a:tr>
              <a:tr h="657230"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Участие</a:t>
                      </a:r>
                      <a:r>
                        <a:rPr lang="ru-RU" sz="1400" b="1" i="1" baseline="0" dirty="0" smtClean="0"/>
                        <a:t> в работе клуба «Все флаги в гости к нам»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Экскурсия по Воронцовскому дворцу на немецком</a:t>
                      </a:r>
                      <a:r>
                        <a:rPr lang="ru-RU" sz="1400" b="1" i="1" baseline="0" dirty="0" smtClean="0"/>
                        <a:t> и английском </a:t>
                      </a:r>
                      <a:r>
                        <a:rPr lang="ru-RU" sz="1400" b="1" i="1" dirty="0" smtClean="0"/>
                        <a:t>языках</a:t>
                      </a:r>
                      <a:endParaRPr lang="ru-RU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Киселёва Г.И.</a:t>
                      </a:r>
                      <a:endParaRPr lang="ru-RU" sz="1400" b="1" i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4" name="Picture 2" descr="F:\5555555 одарённые\фото\IMG_2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221456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75" y="4498975"/>
            <a:ext cx="2871788" cy="213836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  <a:latin typeface="Bookman Old Style" pitchFamily="18" charset="0"/>
              </a:rPr>
              <a:t>Иноязычная коммуникативная компетенция </a:t>
            </a:r>
          </a:p>
        </p:txBody>
      </p:sp>
      <p:pic>
        <p:nvPicPr>
          <p:cNvPr id="23557" name="Picture 3" descr="C:\Users\Mary\Desktop\фотки для МО\Гор. меропр\Борисова к конференции\Фото сборник\Конференция (1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1143000"/>
            <a:ext cx="30559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Users\Mary\Desktop\фотки для МО\Гор. меропр\Борисова к конференции\Фото сборник\Конференция (1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071563"/>
            <a:ext cx="31003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 descr="C:\Users\Mary\Desktop\БИЛИНГВАЛЬНЫЙ УРОК УРОК ПУТЕШЕСТВИЯ\ФОТО УРОКА\IMG_23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4214813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357188" y="785813"/>
            <a:ext cx="2786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Franklin Gothic Book"/>
              </a:rPr>
              <a:t>Речевая компетенция</a:t>
            </a:r>
          </a:p>
        </p:txBody>
      </p:sp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5929313" y="857250"/>
            <a:ext cx="2928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Franklin Gothic Book"/>
              </a:rPr>
              <a:t>Социокультурная компетенция</a:t>
            </a: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3214688" y="1928813"/>
            <a:ext cx="2786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Franklin Gothic Book"/>
              </a:rPr>
              <a:t>Учебно-познавательная компетенция</a:t>
            </a:r>
          </a:p>
        </p:txBody>
      </p:sp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6643688" y="4214813"/>
            <a:ext cx="2214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Franklin Gothic Book"/>
              </a:rPr>
              <a:t>Языковая компетенция </a:t>
            </a:r>
          </a:p>
        </p:txBody>
      </p:sp>
      <p:sp>
        <p:nvSpPr>
          <p:cNvPr id="23564" name="TextBox 14"/>
          <p:cNvSpPr txBox="1">
            <a:spLocks noChangeArrowheads="1"/>
          </p:cNvSpPr>
          <p:nvPr/>
        </p:nvSpPr>
        <p:spPr bwMode="auto">
          <a:xfrm>
            <a:off x="285750" y="3929063"/>
            <a:ext cx="2500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Franklin Gothic Book"/>
              </a:rPr>
              <a:t>Компенсаторная компетенция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963" y="-6350"/>
            <a:ext cx="9144000" cy="854075"/>
          </a:xfrm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857250"/>
            <a:ext cx="4000500" cy="25590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5604" name="Picture 5" descr="C:\Users\HP\Desktop\Приложение 5\Откр ур Праздники фото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714750"/>
            <a:ext cx="4027488" cy="29114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5605" name="Picture 2" descr="C:\Users\HP\Desktop\IMG_00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714750"/>
            <a:ext cx="4000500" cy="28940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5606" name="Picture 2" descr="C:\Users\Mary\Desktop\БИЛИНГВАЛЬНЫЙ УРОК УРОК ПУТЕШЕСТВИЯ\ФОТО УРОКА\IMG_23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857250"/>
            <a:ext cx="3998912" cy="25717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1"/>
            <a:tileRect/>
          </a:gra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428875" y="142875"/>
            <a:ext cx="4214813" cy="585787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Bookman Old Style" pitchFamily="18" charset="0"/>
                <a:cs typeface="Arial" pitchFamily="34" charset="0"/>
              </a:rPr>
              <a:t>К ЧИСЛУ СОВРЕМЕННЫХ ОБРАЗОВАТЕЛЬНЫХ ТЕХНОЛОГИЙ МОЖНО ОТНЕСТИ :</a:t>
            </a:r>
            <a:endParaRPr lang="ru-RU" b="1" dirty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438" y="428625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дистанционного обучения и др.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438" y="1214438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Систему инновационной оценки «Портфолио»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438" y="2000250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Здоровьесберегающие технологии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438" y="2786063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Информационно-коммуникационные технологии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72188" y="428625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Развивающее обучение</a:t>
            </a:r>
            <a:endParaRPr lang="ru-RU" sz="1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438" y="3571875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Обучение в сотрудничестве (командная, групповая работа)</a:t>
            </a:r>
            <a:endParaRPr lang="ru-RU" sz="1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438" y="4357688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развития «критического мышления»</a:t>
            </a:r>
            <a:endParaRPr lang="ru-RU" sz="14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438" y="5143500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Лекционно-семинарско-зачётную</a:t>
            </a:r>
            <a:r>
              <a:rPr lang="ru-RU" sz="1400" dirty="0"/>
              <a:t> систему обучения</a:t>
            </a:r>
            <a:endParaRPr lang="ru-RU" sz="14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1438" y="5929313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модульного и блочно-модульного обучения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86125" y="5572125"/>
            <a:ext cx="2500313" cy="10715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использования в обучении игровых методов: ролевых, деловых и др. видов обучающих игр</a:t>
            </a:r>
            <a:endParaRPr lang="ru-RU" sz="1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72188" y="5929313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«дебаты»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072188" y="5143500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Проектные методы обучения</a:t>
            </a:r>
            <a:endParaRPr lang="ru-RU" sz="14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072188" y="4357688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Исследовательские методы в обучении</a:t>
            </a:r>
            <a:endParaRPr lang="ru-RU" sz="14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072188" y="3571875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Технологию решения изобретательских задач (ТРИЗ) </a:t>
            </a:r>
            <a:endParaRPr lang="ru-RU" sz="14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072188" y="2786063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Коллективную систему обучения (КСО)</a:t>
            </a:r>
            <a:endParaRPr lang="ru-RU" sz="14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072188" y="2000250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Разноуровневое обучение</a:t>
            </a:r>
            <a:endParaRPr lang="ru-RU" sz="14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72188" y="1214438"/>
            <a:ext cx="2857500" cy="7143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Проблемное обучение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795</TotalTime>
  <Words>450</Words>
  <Application>Microsoft Office PowerPoint</Application>
  <PresentationFormat>Экран (4:3)</PresentationFormat>
  <Paragraphs>132</Paragraphs>
  <Slides>30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10</vt:i4>
      </vt:variant>
      <vt:variant>
        <vt:lpstr>Заголовки слайдов</vt:lpstr>
      </vt:variant>
      <vt:variant>
        <vt:i4>30</vt:i4>
      </vt:variant>
    </vt:vector>
  </HeadingPairs>
  <TitlesOfParts>
    <vt:vector size="48" baseType="lpstr">
      <vt:lpstr>Franklin Gothic Book</vt:lpstr>
      <vt:lpstr>Arial</vt:lpstr>
      <vt:lpstr>Franklin Gothic Medium</vt:lpstr>
      <vt:lpstr>Wingdings 2</vt:lpstr>
      <vt:lpstr>Calibri</vt:lpstr>
      <vt:lpstr>Times New Roman</vt:lpstr>
      <vt:lpstr>Tahoma</vt:lpstr>
      <vt:lpstr>Bookman Old Style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User</cp:lastModifiedBy>
  <cp:revision>105</cp:revision>
  <dcterms:created xsi:type="dcterms:W3CDTF">2012-02-12T17:50:29Z</dcterms:created>
  <dcterms:modified xsi:type="dcterms:W3CDTF">2013-02-03T14:25:09Z</dcterms:modified>
</cp:coreProperties>
</file>