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5" r:id="rId4"/>
    <p:sldMasterId id="2147483657" r:id="rId5"/>
    <p:sldMasterId id="2147483658" r:id="rId6"/>
    <p:sldMasterId id="2147483659" r:id="rId7"/>
    <p:sldMasterId id="2147483819" r:id="rId8"/>
  </p:sldMasterIdLst>
  <p:sldIdLst>
    <p:sldId id="256" r:id="rId9"/>
    <p:sldId id="257" r:id="rId10"/>
    <p:sldId id="258" r:id="rId11"/>
    <p:sldId id="259" r:id="rId12"/>
    <p:sldId id="260" r:id="rId13"/>
    <p:sldId id="262" r:id="rId14"/>
    <p:sldId id="263" r:id="rId15"/>
    <p:sldId id="267" r:id="rId16"/>
    <p:sldId id="268" r:id="rId17"/>
    <p:sldId id="266" r:id="rId18"/>
    <p:sldId id="269" r:id="rId19"/>
    <p:sldId id="272" r:id="rId20"/>
    <p:sldId id="271" r:id="rId21"/>
    <p:sldId id="273" r:id="rId22"/>
    <p:sldId id="274" r:id="rId23"/>
    <p:sldId id="275" r:id="rId24"/>
    <p:sldId id="276" r:id="rId25"/>
    <p:sldId id="277" r:id="rId26"/>
    <p:sldId id="288" r:id="rId27"/>
    <p:sldId id="289" r:id="rId28"/>
    <p:sldId id="300" r:id="rId29"/>
    <p:sldId id="279" r:id="rId30"/>
    <p:sldId id="280" r:id="rId31"/>
    <p:sldId id="295" r:id="rId32"/>
    <p:sldId id="296" r:id="rId33"/>
    <p:sldId id="297" r:id="rId34"/>
    <p:sldId id="283" r:id="rId35"/>
    <p:sldId id="298" r:id="rId36"/>
    <p:sldId id="285" r:id="rId37"/>
    <p:sldId id="286" r:id="rId38"/>
    <p:sldId id="287" r:id="rId39"/>
    <p:sldId id="299" r:id="rId40"/>
    <p:sldId id="291" r:id="rId41"/>
    <p:sldId id="292" r:id="rId42"/>
    <p:sldId id="301" r:id="rId43"/>
    <p:sldId id="294"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FF66"/>
    <a:srgbClr val="FFFF00"/>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p:cViewPr varScale="1">
        <p:scale>
          <a:sx n="51" d="100"/>
          <a:sy n="51" d="100"/>
        </p:scale>
        <p:origin x="-120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BDA8401-5D70-4842-B1E2-6322826388A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8E71A9-E360-4C61-A34D-AE9AA67C4EE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0E7F8D1-C890-4A96-8D5F-7588BC24AE5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smtClean="0"/>
            </a:lvl1pPr>
          </a:lstStyle>
          <a:p>
            <a:pPr>
              <a:defRPr/>
            </a:pPr>
            <a:fld id="{12E35D38-6B61-4345-BBD5-ABCEAA0A983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AD278B6-ED27-4692-8C0C-5FE28D5FB98E}"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97850C3-0673-4866-BAAB-BC0242E85628}"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BF7A16C-D65A-4795-A4C4-C6EBA52B6DA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5BB9C3C-2D72-4D80-B71B-9B7E332CDD2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D5C658E2-ED87-46E9-8938-42A4EAA5859B}"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E9390D2A-A1A9-4B57-AEC5-95BB034D0D4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F7AB774-29B7-49F7-8B67-5B6F55441E7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56CCB2C-F15A-4E0B-82B3-C853BACD2D2B}"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719E46D-1895-4992-A473-19C11AE1981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CE06671-FC7D-45DF-BD2F-917F416C9ED2}"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B9F5751-AB5C-47FE-AF83-26877AE4921E}"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60340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60340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79F5DDA-CC64-40C5-9E10-8EBE66CD3D3D}"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15"/>
          <p:cNvSpPr>
            <a:spLocks noGrp="1"/>
          </p:cNvSpPr>
          <p:nvPr>
            <p:ph type="dt" sz="half" idx="10"/>
          </p:nvPr>
        </p:nvSpPr>
        <p:spPr/>
        <p:txBody>
          <a:bodyPr/>
          <a:lstStyle>
            <a:lvl1pPr>
              <a:defRPr/>
            </a:lvl1pPr>
          </a:lstStyle>
          <a:p>
            <a:pPr>
              <a:defRPr/>
            </a:pPr>
            <a:endParaRPr lang="ru-RU"/>
          </a:p>
        </p:txBody>
      </p:sp>
      <p:sp>
        <p:nvSpPr>
          <p:cNvPr id="5" name="Нижний колонтитул 1"/>
          <p:cNvSpPr>
            <a:spLocks noGrp="1"/>
          </p:cNvSpPr>
          <p:nvPr>
            <p:ph type="ftr" sz="quarter" idx="11"/>
          </p:nvPr>
        </p:nvSpPr>
        <p:spPr/>
        <p:txBody>
          <a:bodyPr/>
          <a:lstStyle>
            <a:lvl1pPr>
              <a:defRPr/>
            </a:lvl1pPr>
          </a:lstStyle>
          <a:p>
            <a:pPr>
              <a:defRPr/>
            </a:pPr>
            <a:endParaRPr lang="ru-RU"/>
          </a:p>
        </p:txBody>
      </p:sp>
      <p:sp>
        <p:nvSpPr>
          <p:cNvPr id="6" name="Номер слайда 14"/>
          <p:cNvSpPr>
            <a:spLocks noGrp="1"/>
          </p:cNvSpPr>
          <p:nvPr>
            <p:ph type="sldNum" sz="quarter" idx="12"/>
          </p:nvPr>
        </p:nvSpPr>
        <p:spPr/>
        <p:txBody>
          <a:bodyPr/>
          <a:lstStyle>
            <a:lvl1pPr>
              <a:defRPr/>
            </a:lvl1pPr>
          </a:lstStyle>
          <a:p>
            <a:pPr>
              <a:defRPr/>
            </a:pPr>
            <a:fld id="{12D2BE01-DE7A-4AFA-970D-454685B4CF74}"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5"/>
          <p:cNvSpPr>
            <a:spLocks noGrp="1"/>
          </p:cNvSpPr>
          <p:nvPr>
            <p:ph type="dt" sz="half" idx="10"/>
          </p:nvPr>
        </p:nvSpPr>
        <p:spPr/>
        <p:txBody>
          <a:bodyPr/>
          <a:lstStyle>
            <a:lvl1pPr>
              <a:defRPr/>
            </a:lvl1pPr>
          </a:lstStyle>
          <a:p>
            <a:pPr>
              <a:defRPr/>
            </a:pPr>
            <a:endParaRPr lang="ru-RU"/>
          </a:p>
        </p:txBody>
      </p:sp>
      <p:sp>
        <p:nvSpPr>
          <p:cNvPr id="5" name="Нижний колонтитул 1"/>
          <p:cNvSpPr>
            <a:spLocks noGrp="1"/>
          </p:cNvSpPr>
          <p:nvPr>
            <p:ph type="ftr" sz="quarter" idx="11"/>
          </p:nvPr>
        </p:nvSpPr>
        <p:spPr/>
        <p:txBody>
          <a:bodyPr/>
          <a:lstStyle>
            <a:lvl1pPr>
              <a:defRPr/>
            </a:lvl1pPr>
          </a:lstStyle>
          <a:p>
            <a:pPr>
              <a:defRPr/>
            </a:pPr>
            <a:endParaRPr lang="ru-RU"/>
          </a:p>
        </p:txBody>
      </p:sp>
      <p:sp>
        <p:nvSpPr>
          <p:cNvPr id="6" name="Номер слайда 14"/>
          <p:cNvSpPr>
            <a:spLocks noGrp="1"/>
          </p:cNvSpPr>
          <p:nvPr>
            <p:ph type="sldNum" sz="quarter" idx="12"/>
          </p:nvPr>
        </p:nvSpPr>
        <p:spPr/>
        <p:txBody>
          <a:bodyPr/>
          <a:lstStyle>
            <a:lvl1pPr>
              <a:defRPr/>
            </a:lvl1pPr>
          </a:lstStyle>
          <a:p>
            <a:pPr>
              <a:defRPr/>
            </a:pPr>
            <a:fld id="{3B9443DC-F3D2-42B1-ACC6-B0FFEDF64492}"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15"/>
          <p:cNvSpPr>
            <a:spLocks noGrp="1"/>
          </p:cNvSpPr>
          <p:nvPr>
            <p:ph type="dt" sz="half" idx="10"/>
          </p:nvPr>
        </p:nvSpPr>
        <p:spPr/>
        <p:txBody>
          <a:bodyPr/>
          <a:lstStyle>
            <a:lvl1pPr>
              <a:defRPr/>
            </a:lvl1pPr>
          </a:lstStyle>
          <a:p>
            <a:pPr>
              <a:defRPr/>
            </a:pPr>
            <a:endParaRPr lang="ru-RU"/>
          </a:p>
        </p:txBody>
      </p:sp>
      <p:sp>
        <p:nvSpPr>
          <p:cNvPr id="5" name="Нижний колонтитул 1"/>
          <p:cNvSpPr>
            <a:spLocks noGrp="1"/>
          </p:cNvSpPr>
          <p:nvPr>
            <p:ph type="ftr" sz="quarter" idx="11"/>
          </p:nvPr>
        </p:nvSpPr>
        <p:spPr/>
        <p:txBody>
          <a:bodyPr/>
          <a:lstStyle>
            <a:lvl1pPr>
              <a:defRPr/>
            </a:lvl1pPr>
          </a:lstStyle>
          <a:p>
            <a:pPr>
              <a:defRPr/>
            </a:pPr>
            <a:endParaRPr lang="ru-RU"/>
          </a:p>
        </p:txBody>
      </p:sp>
      <p:sp>
        <p:nvSpPr>
          <p:cNvPr id="6" name="Номер слайда 14"/>
          <p:cNvSpPr>
            <a:spLocks noGrp="1"/>
          </p:cNvSpPr>
          <p:nvPr>
            <p:ph type="sldNum" sz="quarter" idx="12"/>
          </p:nvPr>
        </p:nvSpPr>
        <p:spPr/>
        <p:txBody>
          <a:bodyPr/>
          <a:lstStyle>
            <a:lvl1pPr>
              <a:defRPr/>
            </a:lvl1pPr>
          </a:lstStyle>
          <a:p>
            <a:pPr>
              <a:defRPr/>
            </a:pPr>
            <a:fld id="{11DD363F-D89D-436C-A040-FDECF6E580E0}"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48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554163"/>
            <a:ext cx="4267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p:txBody>
          <a:bodyPr/>
          <a:lstStyle>
            <a:lvl1pPr>
              <a:defRPr/>
            </a:lvl1pPr>
          </a:lstStyle>
          <a:p>
            <a:pPr>
              <a:defRPr/>
            </a:pPr>
            <a:fld id="{897CB806-0609-408A-B0CE-8372460112A0}"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5"/>
          <p:cNvSpPr>
            <a:spLocks noGrp="1"/>
          </p:cNvSpPr>
          <p:nvPr>
            <p:ph type="dt" sz="half" idx="10"/>
          </p:nvPr>
        </p:nvSpPr>
        <p:spPr/>
        <p:txBody>
          <a:bodyPr/>
          <a:lstStyle>
            <a:lvl1pPr>
              <a:defRPr/>
            </a:lvl1pPr>
          </a:lstStyle>
          <a:p>
            <a:pPr>
              <a:defRPr/>
            </a:pPr>
            <a:endParaRPr lang="ru-RU"/>
          </a:p>
        </p:txBody>
      </p:sp>
      <p:sp>
        <p:nvSpPr>
          <p:cNvPr id="8" name="Нижний колонтитул 1"/>
          <p:cNvSpPr>
            <a:spLocks noGrp="1"/>
          </p:cNvSpPr>
          <p:nvPr>
            <p:ph type="ftr" sz="quarter" idx="11"/>
          </p:nvPr>
        </p:nvSpPr>
        <p:spPr/>
        <p:txBody>
          <a:bodyPr/>
          <a:lstStyle>
            <a:lvl1pPr>
              <a:defRPr/>
            </a:lvl1pPr>
          </a:lstStyle>
          <a:p>
            <a:pPr>
              <a:defRPr/>
            </a:pPr>
            <a:endParaRPr lang="ru-RU"/>
          </a:p>
        </p:txBody>
      </p:sp>
      <p:sp>
        <p:nvSpPr>
          <p:cNvPr id="9" name="Номер слайда 14"/>
          <p:cNvSpPr>
            <a:spLocks noGrp="1"/>
          </p:cNvSpPr>
          <p:nvPr>
            <p:ph type="sldNum" sz="quarter" idx="12"/>
          </p:nvPr>
        </p:nvSpPr>
        <p:spPr/>
        <p:txBody>
          <a:bodyPr/>
          <a:lstStyle>
            <a:lvl1pPr>
              <a:defRPr/>
            </a:lvl1pPr>
          </a:lstStyle>
          <a:p>
            <a:pPr>
              <a:defRPr/>
            </a:pPr>
            <a:fld id="{DDA651AD-3D00-4AA2-98CE-309C116DFC41}"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5"/>
          <p:cNvSpPr>
            <a:spLocks noGrp="1"/>
          </p:cNvSpPr>
          <p:nvPr>
            <p:ph type="dt" sz="half" idx="10"/>
          </p:nvPr>
        </p:nvSpPr>
        <p:spPr/>
        <p:txBody>
          <a:bodyPr/>
          <a:lstStyle>
            <a:lvl1pPr>
              <a:defRPr/>
            </a:lvl1pPr>
          </a:lstStyle>
          <a:p>
            <a:pPr>
              <a:defRPr/>
            </a:pPr>
            <a:endParaRPr lang="ru-RU"/>
          </a:p>
        </p:txBody>
      </p:sp>
      <p:sp>
        <p:nvSpPr>
          <p:cNvPr id="4" name="Нижний колонтитул 1"/>
          <p:cNvSpPr>
            <a:spLocks noGrp="1"/>
          </p:cNvSpPr>
          <p:nvPr>
            <p:ph type="ftr" sz="quarter" idx="11"/>
          </p:nvPr>
        </p:nvSpPr>
        <p:spPr/>
        <p:txBody>
          <a:bodyPr/>
          <a:lstStyle>
            <a:lvl1pPr>
              <a:defRPr/>
            </a:lvl1pPr>
          </a:lstStyle>
          <a:p>
            <a:pPr>
              <a:defRPr/>
            </a:pPr>
            <a:endParaRPr lang="ru-RU"/>
          </a:p>
        </p:txBody>
      </p:sp>
      <p:sp>
        <p:nvSpPr>
          <p:cNvPr id="5" name="Номер слайда 14"/>
          <p:cNvSpPr>
            <a:spLocks noGrp="1"/>
          </p:cNvSpPr>
          <p:nvPr>
            <p:ph type="sldNum" sz="quarter" idx="12"/>
          </p:nvPr>
        </p:nvSpPr>
        <p:spPr/>
        <p:txBody>
          <a:bodyPr/>
          <a:lstStyle>
            <a:lvl1pPr>
              <a:defRPr/>
            </a:lvl1pPr>
          </a:lstStyle>
          <a:p>
            <a:pPr>
              <a:defRPr/>
            </a:pPr>
            <a:fld id="{B4116A1B-E57C-4823-A087-3854FAA0863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4E7976-7CE9-4AAF-A1B5-0EB5B0A31C67}"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5"/>
          <p:cNvSpPr>
            <a:spLocks noGrp="1"/>
          </p:cNvSpPr>
          <p:nvPr>
            <p:ph type="dt" sz="half" idx="10"/>
          </p:nvPr>
        </p:nvSpPr>
        <p:spPr/>
        <p:txBody>
          <a:bodyPr/>
          <a:lstStyle>
            <a:lvl1pPr>
              <a:defRPr/>
            </a:lvl1pPr>
          </a:lstStyle>
          <a:p>
            <a:pPr>
              <a:defRPr/>
            </a:pPr>
            <a:endParaRPr lang="ru-RU"/>
          </a:p>
        </p:txBody>
      </p:sp>
      <p:sp>
        <p:nvSpPr>
          <p:cNvPr id="3" name="Нижний колонтитул 1"/>
          <p:cNvSpPr>
            <a:spLocks noGrp="1"/>
          </p:cNvSpPr>
          <p:nvPr>
            <p:ph type="ftr" sz="quarter" idx="11"/>
          </p:nvPr>
        </p:nvSpPr>
        <p:spPr/>
        <p:txBody>
          <a:bodyPr/>
          <a:lstStyle>
            <a:lvl1pPr>
              <a:defRPr/>
            </a:lvl1pPr>
          </a:lstStyle>
          <a:p>
            <a:pPr>
              <a:defRPr/>
            </a:pPr>
            <a:endParaRPr lang="ru-RU"/>
          </a:p>
        </p:txBody>
      </p:sp>
      <p:sp>
        <p:nvSpPr>
          <p:cNvPr id="4" name="Номер слайда 14"/>
          <p:cNvSpPr>
            <a:spLocks noGrp="1"/>
          </p:cNvSpPr>
          <p:nvPr>
            <p:ph type="sldNum" sz="quarter" idx="12"/>
          </p:nvPr>
        </p:nvSpPr>
        <p:spPr/>
        <p:txBody>
          <a:bodyPr/>
          <a:lstStyle>
            <a:lvl1pPr>
              <a:defRPr/>
            </a:lvl1pPr>
          </a:lstStyle>
          <a:p>
            <a:pPr>
              <a:defRPr/>
            </a:pPr>
            <a:fld id="{24620398-4965-4F27-8083-202533E1CB61}"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p:txBody>
          <a:bodyPr/>
          <a:lstStyle>
            <a:lvl1pPr>
              <a:defRPr/>
            </a:lvl1pPr>
          </a:lstStyle>
          <a:p>
            <a:pPr>
              <a:defRPr/>
            </a:pPr>
            <a:fld id="{A06297EF-7A5E-4B24-9526-61D85B0A5124}"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p:txBody>
          <a:bodyPr/>
          <a:lstStyle>
            <a:lvl1pPr>
              <a:defRPr/>
            </a:lvl1pPr>
          </a:lstStyle>
          <a:p>
            <a:pPr>
              <a:defRPr/>
            </a:pPr>
            <a:fld id="{5A2486F8-7DAE-4FCD-BE6F-009D9E84F570}"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5"/>
          <p:cNvSpPr>
            <a:spLocks noGrp="1"/>
          </p:cNvSpPr>
          <p:nvPr>
            <p:ph type="dt" sz="half" idx="10"/>
          </p:nvPr>
        </p:nvSpPr>
        <p:spPr/>
        <p:txBody>
          <a:bodyPr/>
          <a:lstStyle>
            <a:lvl1pPr>
              <a:defRPr/>
            </a:lvl1pPr>
          </a:lstStyle>
          <a:p>
            <a:pPr>
              <a:defRPr/>
            </a:pPr>
            <a:endParaRPr lang="ru-RU"/>
          </a:p>
        </p:txBody>
      </p:sp>
      <p:sp>
        <p:nvSpPr>
          <p:cNvPr id="5" name="Нижний колонтитул 1"/>
          <p:cNvSpPr>
            <a:spLocks noGrp="1"/>
          </p:cNvSpPr>
          <p:nvPr>
            <p:ph type="ftr" sz="quarter" idx="11"/>
          </p:nvPr>
        </p:nvSpPr>
        <p:spPr/>
        <p:txBody>
          <a:bodyPr/>
          <a:lstStyle>
            <a:lvl1pPr>
              <a:defRPr/>
            </a:lvl1pPr>
          </a:lstStyle>
          <a:p>
            <a:pPr>
              <a:defRPr/>
            </a:pPr>
            <a:endParaRPr lang="ru-RU"/>
          </a:p>
        </p:txBody>
      </p:sp>
      <p:sp>
        <p:nvSpPr>
          <p:cNvPr id="6" name="Номер слайда 14"/>
          <p:cNvSpPr>
            <a:spLocks noGrp="1"/>
          </p:cNvSpPr>
          <p:nvPr>
            <p:ph type="sldNum" sz="quarter" idx="12"/>
          </p:nvPr>
        </p:nvSpPr>
        <p:spPr/>
        <p:txBody>
          <a:bodyPr/>
          <a:lstStyle>
            <a:lvl1pPr>
              <a:defRPr/>
            </a:lvl1pPr>
          </a:lstStyle>
          <a:p>
            <a:pPr>
              <a:defRPr/>
            </a:pPr>
            <a:fld id="{85FDB9F5-5B09-4156-8CDA-42C0C6F0DD54}"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1700" cy="56229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2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5"/>
          <p:cNvSpPr>
            <a:spLocks noGrp="1"/>
          </p:cNvSpPr>
          <p:nvPr>
            <p:ph type="dt" sz="half" idx="10"/>
          </p:nvPr>
        </p:nvSpPr>
        <p:spPr/>
        <p:txBody>
          <a:bodyPr/>
          <a:lstStyle>
            <a:lvl1pPr>
              <a:defRPr/>
            </a:lvl1pPr>
          </a:lstStyle>
          <a:p>
            <a:pPr>
              <a:defRPr/>
            </a:pPr>
            <a:endParaRPr lang="ru-RU"/>
          </a:p>
        </p:txBody>
      </p:sp>
      <p:sp>
        <p:nvSpPr>
          <p:cNvPr id="5" name="Нижний колонтитул 1"/>
          <p:cNvSpPr>
            <a:spLocks noGrp="1"/>
          </p:cNvSpPr>
          <p:nvPr>
            <p:ph type="ftr" sz="quarter" idx="11"/>
          </p:nvPr>
        </p:nvSpPr>
        <p:spPr/>
        <p:txBody>
          <a:bodyPr/>
          <a:lstStyle>
            <a:lvl1pPr>
              <a:defRPr/>
            </a:lvl1pPr>
          </a:lstStyle>
          <a:p>
            <a:pPr>
              <a:defRPr/>
            </a:pPr>
            <a:endParaRPr lang="ru-RU"/>
          </a:p>
        </p:txBody>
      </p:sp>
      <p:sp>
        <p:nvSpPr>
          <p:cNvPr id="6" name="Номер слайда 14"/>
          <p:cNvSpPr>
            <a:spLocks noGrp="1"/>
          </p:cNvSpPr>
          <p:nvPr>
            <p:ph type="sldNum" sz="quarter" idx="12"/>
          </p:nvPr>
        </p:nvSpPr>
        <p:spPr/>
        <p:txBody>
          <a:bodyPr/>
          <a:lstStyle>
            <a:lvl1pPr>
              <a:defRPr/>
            </a:lvl1pPr>
          </a:lstStyle>
          <a:p>
            <a:pPr>
              <a:defRPr/>
            </a:pPr>
            <a:fld id="{8513F99E-A709-476F-88E2-3CB58D2AD3BB}"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4717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717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F73986AB-22B4-4184-9D31-718916615FB6}"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7A87DF0C-AC0A-4572-96F4-0E5010826A1E}"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0C5EC813-B54A-492E-A66C-CDBA197AA9C0}"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B476DAFA-BC27-4B45-B98A-4CCA55597CB0}"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B40EA479-BA11-4C8F-AE21-97D55D91C80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BCAF6A8-D866-48D8-B092-82EDA0D528F8}"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0D894A44-7BA0-4FBF-9C67-E75D45E09374}"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F5A7682F-0888-4B95-921E-E0DBE81A775E}"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58BFE7BB-65A0-4F93-A37C-BC757A6EE47F}"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B7380E7F-31C4-4DE5-96CB-17544806A4E8}"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1D1878B1-073E-4152-9272-9E9CE9D22239}"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67A5DB95-8623-45B1-B2E7-E5FEFEFBB286}"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9248BC-D5EF-4B3D-B3E5-2BBA1A82FCD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822EA-C3AE-4E22-AF3A-166F5877BE5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1F108-1FE9-4DAA-85A3-B50E91392DE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FBE2A8-0B81-4346-A1FA-22B05E6C0C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977725C-D3E0-4AE4-9832-0E1CAE96C720}"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A1C0F2-6E6A-40D8-B167-F66304A9663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5515F0-3BFF-45F8-BFC8-DB83869278C2}"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053F4E-17A0-4D2E-8C86-95F203EDFC5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85C209-AA80-4429-806C-FB5730EB4B0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F3CE45-70DB-4A95-A9F7-F777E90505E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AF0C23-294D-4665-80EC-0660296502DD}"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C0CD4-4303-4D18-B618-EB602E1815B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B1BEE9-C344-461C-8B17-A40B12867C5F}"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D207B4-CAB2-43D5-A806-8BC1E501CECF}"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A2C4E7-D2B4-41DE-ADBF-E530382BFD6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F6BDE7F-6D9A-4541-8836-B418CA89C54C}"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EF5210-E940-43DA-94DF-FDC935D8CF6E}"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C2B6A09-49AF-4B1B-9D96-A441CA4649B6}"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21861F5-5577-4634-8619-F40BF9C90EE8}"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8822CE5-C40D-478D-B6F1-CAD7B898D8D3}"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9C70CE-A821-43D6-91FC-DE687F46D1D2}"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41340B-95D5-44C8-8696-189F9E086F8D}"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5EC74B-A1C7-4ED1-A2C1-64CFFAD10008}"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34F10A-D7B6-40B8-B6CB-E71A6E1EC0C8}"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ru-RU"/>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ru-RU"/>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ru-RU"/>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ru-RU"/>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ru-RU"/>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ru-RU"/>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ru-RU"/>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ru-RU"/>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ru-RU"/>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ru-RU"/>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ru-RU"/>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ru-RU"/>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ru-RU"/>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ru-RU"/>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ru-RU"/>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ru-RU"/>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ru-RU"/>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ru-RU"/>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ru-RU"/>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ru-RU"/>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ru-RU"/>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ru-RU"/>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ru-RU"/>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ru-RU"/>
              </a:p>
            </p:txBody>
          </p:sp>
        </p:grpSp>
      </p:grpSp>
      <p:sp>
        <p:nvSpPr>
          <p:cNvPr id="89130" name="Rectangle 42"/>
          <p:cNvSpPr>
            <a:spLocks noGrp="1" noChangeArrowheads="1"/>
          </p:cNvSpPr>
          <p:nvPr>
            <p:ph type="ctrTitle" sz="quarter"/>
          </p:nvPr>
        </p:nvSpPr>
        <p:spPr>
          <a:xfrm>
            <a:off x="457200" y="1600200"/>
            <a:ext cx="8229600" cy="1828800"/>
          </a:xfrm>
        </p:spPr>
        <p:txBody>
          <a:bodyPr/>
          <a:lstStyle>
            <a:lvl1pPr>
              <a:defRPr sz="4800"/>
            </a:lvl1pPr>
          </a:lstStyle>
          <a:p>
            <a:r>
              <a:rPr lang="ru-RU"/>
              <a:t>Образец заголовка</a:t>
            </a:r>
          </a:p>
        </p:txBody>
      </p:sp>
      <p:sp>
        <p:nvSpPr>
          <p:cNvPr id="891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44" name="Rectangle 44"/>
          <p:cNvSpPr>
            <a:spLocks noGrp="1" noChangeArrowheads="1"/>
          </p:cNvSpPr>
          <p:nvPr>
            <p:ph type="dt" sz="quarter" idx="10"/>
          </p:nvPr>
        </p:nvSpPr>
        <p:spPr/>
        <p:txBody>
          <a:bodyPr/>
          <a:lstStyle>
            <a:lvl1pPr>
              <a:defRPr/>
            </a:lvl1pPr>
          </a:lstStyle>
          <a:p>
            <a:pPr>
              <a:defRPr/>
            </a:pPr>
            <a:endParaRPr lang="ru-RU"/>
          </a:p>
        </p:txBody>
      </p:sp>
      <p:sp>
        <p:nvSpPr>
          <p:cNvPr id="45" name="Rectangle 45"/>
          <p:cNvSpPr>
            <a:spLocks noGrp="1" noChangeArrowheads="1"/>
          </p:cNvSpPr>
          <p:nvPr>
            <p:ph type="ftr" sz="quarter" idx="11"/>
          </p:nvPr>
        </p:nvSpPr>
        <p:spPr/>
        <p:txBody>
          <a:bodyPr/>
          <a:lstStyle>
            <a:lvl1pPr>
              <a:defRPr/>
            </a:lvl1pPr>
          </a:lstStyle>
          <a:p>
            <a:pPr>
              <a:defRPr/>
            </a:pPr>
            <a:endParaRPr lang="ru-RU"/>
          </a:p>
        </p:txBody>
      </p:sp>
      <p:sp>
        <p:nvSpPr>
          <p:cNvPr id="46" name="Rectangle 46"/>
          <p:cNvSpPr>
            <a:spLocks noGrp="1" noChangeArrowheads="1"/>
          </p:cNvSpPr>
          <p:nvPr>
            <p:ph type="sldNum" sz="quarter" idx="12"/>
          </p:nvPr>
        </p:nvSpPr>
        <p:spPr/>
        <p:txBody>
          <a:bodyPr/>
          <a:lstStyle>
            <a:lvl1pPr>
              <a:defRPr/>
            </a:lvl1pPr>
          </a:lstStyle>
          <a:p>
            <a:pPr>
              <a:defRPr/>
            </a:pPr>
            <a:fld id="{91956F5E-498D-4F91-94B5-1F5BCFF51640}"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7EC14EF1-F90A-4B38-B168-4068F2FBCF8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A6E0160-4337-4BD4-9F15-DFDC31E8D6C6}"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71E7BDCF-DD15-448C-A676-159A3A343537}"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77C7862D-62CA-4868-8BF6-08B52079F938}"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4"/>
          <p:cNvSpPr>
            <a:spLocks noGrp="1" noChangeArrowheads="1"/>
          </p:cNvSpPr>
          <p:nvPr>
            <p:ph type="dt" sz="half" idx="10"/>
          </p:nvPr>
        </p:nvSpPr>
        <p:spPr>
          <a:ln/>
        </p:spPr>
        <p:txBody>
          <a:bodyPr/>
          <a:lstStyle>
            <a:lvl1pPr>
              <a:defRPr/>
            </a:lvl1pPr>
          </a:lstStyle>
          <a:p>
            <a:pPr>
              <a:defRPr/>
            </a:pPr>
            <a:endParaRPr lang="ru-RU"/>
          </a:p>
        </p:txBody>
      </p:sp>
      <p:sp>
        <p:nvSpPr>
          <p:cNvPr id="8" name="Rectangle 45"/>
          <p:cNvSpPr>
            <a:spLocks noGrp="1" noChangeArrowheads="1"/>
          </p:cNvSpPr>
          <p:nvPr>
            <p:ph type="ftr" sz="quarter" idx="11"/>
          </p:nvPr>
        </p:nvSpPr>
        <p:spPr>
          <a:ln/>
        </p:spPr>
        <p:txBody>
          <a:bodyPr/>
          <a:lstStyle>
            <a:lvl1pPr>
              <a:defRPr/>
            </a:lvl1pPr>
          </a:lstStyle>
          <a:p>
            <a:pPr>
              <a:defRPr/>
            </a:pPr>
            <a:endParaRPr lang="ru-RU"/>
          </a:p>
        </p:txBody>
      </p:sp>
      <p:sp>
        <p:nvSpPr>
          <p:cNvPr id="9" name="Rectangle 46"/>
          <p:cNvSpPr>
            <a:spLocks noGrp="1" noChangeArrowheads="1"/>
          </p:cNvSpPr>
          <p:nvPr>
            <p:ph type="sldNum" sz="quarter" idx="12"/>
          </p:nvPr>
        </p:nvSpPr>
        <p:spPr>
          <a:ln/>
        </p:spPr>
        <p:txBody>
          <a:bodyPr/>
          <a:lstStyle>
            <a:lvl1pPr>
              <a:defRPr/>
            </a:lvl1pPr>
          </a:lstStyle>
          <a:p>
            <a:pPr>
              <a:defRPr/>
            </a:pPr>
            <a:fld id="{B31ABFFC-873E-4374-8A99-ED4CB6106B8E}"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4"/>
          <p:cNvSpPr>
            <a:spLocks noGrp="1" noChangeArrowheads="1"/>
          </p:cNvSpPr>
          <p:nvPr>
            <p:ph type="dt" sz="half" idx="10"/>
          </p:nvPr>
        </p:nvSpPr>
        <p:spPr>
          <a:ln/>
        </p:spPr>
        <p:txBody>
          <a:bodyPr/>
          <a:lstStyle>
            <a:lvl1pPr>
              <a:defRPr/>
            </a:lvl1pPr>
          </a:lstStyle>
          <a:p>
            <a:pPr>
              <a:defRPr/>
            </a:pPr>
            <a:endParaRPr lang="ru-RU"/>
          </a:p>
        </p:txBody>
      </p:sp>
      <p:sp>
        <p:nvSpPr>
          <p:cNvPr id="4" name="Rectangle 45"/>
          <p:cNvSpPr>
            <a:spLocks noGrp="1" noChangeArrowheads="1"/>
          </p:cNvSpPr>
          <p:nvPr>
            <p:ph type="ftr" sz="quarter" idx="11"/>
          </p:nvPr>
        </p:nvSpPr>
        <p:spPr>
          <a:ln/>
        </p:spPr>
        <p:txBody>
          <a:bodyPr/>
          <a:lstStyle>
            <a:lvl1pPr>
              <a:defRPr/>
            </a:lvl1pPr>
          </a:lstStyle>
          <a:p>
            <a:pPr>
              <a:defRPr/>
            </a:pPr>
            <a:endParaRPr lang="ru-RU"/>
          </a:p>
        </p:txBody>
      </p:sp>
      <p:sp>
        <p:nvSpPr>
          <p:cNvPr id="5" name="Rectangle 46"/>
          <p:cNvSpPr>
            <a:spLocks noGrp="1" noChangeArrowheads="1"/>
          </p:cNvSpPr>
          <p:nvPr>
            <p:ph type="sldNum" sz="quarter" idx="12"/>
          </p:nvPr>
        </p:nvSpPr>
        <p:spPr>
          <a:ln/>
        </p:spPr>
        <p:txBody>
          <a:bodyPr/>
          <a:lstStyle>
            <a:lvl1pPr>
              <a:defRPr/>
            </a:lvl1pPr>
          </a:lstStyle>
          <a:p>
            <a:pPr>
              <a:defRPr/>
            </a:pPr>
            <a:fld id="{667D5CFA-ED85-493F-AF11-D3BE6FE5A204}"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ru-RU"/>
          </a:p>
        </p:txBody>
      </p:sp>
      <p:sp>
        <p:nvSpPr>
          <p:cNvPr id="3" name="Rectangle 45"/>
          <p:cNvSpPr>
            <a:spLocks noGrp="1" noChangeArrowheads="1"/>
          </p:cNvSpPr>
          <p:nvPr>
            <p:ph type="ftr" sz="quarter" idx="11"/>
          </p:nvPr>
        </p:nvSpPr>
        <p:spPr>
          <a:ln/>
        </p:spPr>
        <p:txBody>
          <a:bodyPr/>
          <a:lstStyle>
            <a:lvl1pPr>
              <a:defRPr/>
            </a:lvl1pPr>
          </a:lstStyle>
          <a:p>
            <a:pPr>
              <a:defRPr/>
            </a:pPr>
            <a:endParaRPr lang="ru-RU"/>
          </a:p>
        </p:txBody>
      </p:sp>
      <p:sp>
        <p:nvSpPr>
          <p:cNvPr id="4" name="Rectangle 46"/>
          <p:cNvSpPr>
            <a:spLocks noGrp="1" noChangeArrowheads="1"/>
          </p:cNvSpPr>
          <p:nvPr>
            <p:ph type="sldNum" sz="quarter" idx="12"/>
          </p:nvPr>
        </p:nvSpPr>
        <p:spPr>
          <a:ln/>
        </p:spPr>
        <p:txBody>
          <a:bodyPr/>
          <a:lstStyle>
            <a:lvl1pPr>
              <a:defRPr/>
            </a:lvl1pPr>
          </a:lstStyle>
          <a:p>
            <a:pPr>
              <a:defRPr/>
            </a:pPr>
            <a:fld id="{53E6941F-90D2-4364-A428-C2D6E596161C}"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CF4B8F68-149B-418C-A059-6B8768903CAF}"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F09D35AD-5B08-4A3D-BDCD-FF970E5CBD94}"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ADB24C05-F83C-40BE-9044-06A2ECC52DA6}"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4"/>
          <p:cNvSpPr>
            <a:spLocks noGrp="1" noChangeArrowheads="1"/>
          </p:cNvSpPr>
          <p:nvPr>
            <p:ph type="dt" sz="half" idx="10"/>
          </p:nvPr>
        </p:nvSpPr>
        <p:spPr>
          <a:ln/>
        </p:spPr>
        <p:txBody>
          <a:bodyPr/>
          <a:lstStyle>
            <a:lvl1pPr>
              <a:defRPr/>
            </a:lvl1pPr>
          </a:lstStyle>
          <a:p>
            <a:pPr>
              <a:defRPr/>
            </a:pPr>
            <a:endParaRPr 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p>
        </p:txBody>
      </p:sp>
      <p:sp>
        <p:nvSpPr>
          <p:cNvPr id="6" name="Rectangle 46"/>
          <p:cNvSpPr>
            <a:spLocks noGrp="1" noChangeArrowheads="1"/>
          </p:cNvSpPr>
          <p:nvPr>
            <p:ph type="sldNum" sz="quarter" idx="12"/>
          </p:nvPr>
        </p:nvSpPr>
        <p:spPr>
          <a:ln/>
        </p:spPr>
        <p:txBody>
          <a:bodyPr/>
          <a:lstStyle>
            <a:lvl1pPr>
              <a:defRPr/>
            </a:lvl1pPr>
          </a:lstStyle>
          <a:p>
            <a:pPr>
              <a:defRPr/>
            </a:pPr>
            <a:fld id="{2EDC60A4-EDE9-4A4A-8C01-AD70862B1020}"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4"/>
          <p:cNvSpPr>
            <a:spLocks noGrp="1" noChangeArrowheads="1"/>
          </p:cNvSpPr>
          <p:nvPr>
            <p:ph type="dt" sz="half" idx="10"/>
          </p:nvPr>
        </p:nvSpPr>
        <p:spPr>
          <a:ln/>
        </p:spPr>
        <p:txBody>
          <a:bodyPr/>
          <a:lstStyle>
            <a:lvl1pPr>
              <a:defRPr/>
            </a:lvl1pPr>
          </a:lstStyle>
          <a:p>
            <a:pPr>
              <a:defRPr/>
            </a:pPr>
            <a:endParaRPr lang="ru-RU"/>
          </a:p>
        </p:txBody>
      </p:sp>
      <p:sp>
        <p:nvSpPr>
          <p:cNvPr id="6" name="Rectangle 45"/>
          <p:cNvSpPr>
            <a:spLocks noGrp="1" noChangeArrowheads="1"/>
          </p:cNvSpPr>
          <p:nvPr>
            <p:ph type="ftr" sz="quarter" idx="11"/>
          </p:nvPr>
        </p:nvSpPr>
        <p:spPr>
          <a:ln/>
        </p:spPr>
        <p:txBody>
          <a:bodyPr/>
          <a:lstStyle>
            <a:lvl1pPr>
              <a:defRPr/>
            </a:lvl1pPr>
          </a:lstStyle>
          <a:p>
            <a:pPr>
              <a:defRPr/>
            </a:pPr>
            <a:endParaRPr lang="ru-RU"/>
          </a:p>
        </p:txBody>
      </p:sp>
      <p:sp>
        <p:nvSpPr>
          <p:cNvPr id="7" name="Rectangle 46"/>
          <p:cNvSpPr>
            <a:spLocks noGrp="1" noChangeArrowheads="1"/>
          </p:cNvSpPr>
          <p:nvPr>
            <p:ph type="sldNum" sz="quarter" idx="12"/>
          </p:nvPr>
        </p:nvSpPr>
        <p:spPr>
          <a:ln/>
        </p:spPr>
        <p:txBody>
          <a:bodyPr/>
          <a:lstStyle>
            <a:lvl1pPr>
              <a:defRPr/>
            </a:lvl1pPr>
          </a:lstStyle>
          <a:p>
            <a:pPr>
              <a:defRPr/>
            </a:pPr>
            <a:fld id="{FF6726D9-ABE0-43C9-9940-5876EEBFB46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0B3CD33-A3A3-47CE-A3AE-058B17930FD7}"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smtClean="0"/>
            </a:lvl1pPr>
          </a:lstStyle>
          <a:p>
            <a:pPr>
              <a:defRPr/>
            </a:pPr>
            <a:fld id="{8F6DE719-636F-4A96-90BD-39A8C0B66020}"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09F4B7F5-EF0D-439D-B156-7A685FC24E56}"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fld id="{3FCD0CA3-1CF7-4FD5-B1B7-0F0566A7364A}"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B1229E9E-35B3-40C2-BCBA-32ABDE5A27FC}"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vl1pPr>
          </a:lstStyle>
          <a:p>
            <a:pPr>
              <a:defRPr/>
            </a:pPr>
            <a:fld id="{7D3C0425-60C5-48CA-AB4C-4483EC49B01A}"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175E298F-A959-4063-82B4-49B2915FF236}"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smtClean="0"/>
            </a:lvl1pPr>
          </a:lstStyle>
          <a:p>
            <a:pPr>
              <a:defRPr/>
            </a:pPr>
            <a:fld id="{5F48661D-DD79-42C3-BDE3-82E5E9C58A9D}" type="datetimeFigureOut">
              <a:rPr lang="ru-RU"/>
              <a:pPr>
                <a:defRPr/>
              </a:pPr>
              <a:t>20.01.2013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A2DA0294-9C19-4D1A-B21E-B15E52D8C3E7}"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smtClean="0"/>
            </a:lvl1pPr>
          </a:lstStyle>
          <a:p>
            <a:pPr>
              <a:defRPr/>
            </a:pPr>
            <a:fld id="{FAC713DB-BB98-4A7A-9CB1-15BB50A38655}" type="datetimeFigureOut">
              <a:rPr lang="ru-RU"/>
              <a:pPr>
                <a:defRPr/>
              </a:pPr>
              <a:t>20.01.2013</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smtClean="0"/>
            </a:lvl1pPr>
          </a:lstStyle>
          <a:p>
            <a:pPr>
              <a:defRPr/>
            </a:pPr>
            <a:fld id="{DD4AC9BB-293D-40F2-B44F-A7CF96DABBCF}"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smtClean="0"/>
            </a:lvl1pPr>
          </a:lstStyle>
          <a:p>
            <a:pPr>
              <a:defRPr/>
            </a:pPr>
            <a:fld id="{B2A3BF42-AF1C-468D-9AA8-59DDA89D7C04}" type="datetimeFigureOut">
              <a:rPr lang="ru-RU"/>
              <a:pPr>
                <a:defRPr/>
              </a:pPr>
              <a:t>20.01.2013</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smtClean="0"/>
            </a:lvl1pPr>
          </a:lstStyle>
          <a:p>
            <a:pPr>
              <a:defRPr/>
            </a:pPr>
            <a:fld id="{2B4847BB-3051-48BC-8753-5B8E29D4C873}"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smtClean="0"/>
            </a:lvl1pPr>
          </a:lstStyle>
          <a:p>
            <a:pPr>
              <a:defRPr/>
            </a:pPr>
            <a:fld id="{5E96F580-F299-4EDC-B03A-78501A06B695}" type="datetimeFigureOut">
              <a:rPr lang="ru-RU"/>
              <a:pPr>
                <a:defRPr/>
              </a:pPr>
              <a:t>20.01.2013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smtClean="0"/>
            </a:lvl1pPr>
          </a:lstStyle>
          <a:p>
            <a:pPr>
              <a:defRPr/>
            </a:pPr>
            <a:fld id="{A25489E9-A020-49C7-93AA-FAA5BD6934C3}"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lvl1pPr>
          </a:lstStyle>
          <a:p>
            <a:pPr>
              <a:defRPr/>
            </a:pPr>
            <a:fld id="{FB149691-7FFF-4970-A181-8D774F490606}" type="datetimeFigureOut">
              <a:rPr lang="ru-RU"/>
              <a:pPr>
                <a:defRPr/>
              </a:pPr>
              <a:t>20.01.2013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A5BAE20C-1108-4217-9E0E-A90CB726A043}"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lvl1pPr>
          </a:lstStyle>
          <a:p>
            <a:pPr>
              <a:defRPr/>
            </a:pPr>
            <a:fld id="{32AC7244-87B1-49DE-95DC-961D845866D2}" type="datetimeFigureOut">
              <a:rPr lang="ru-RU"/>
              <a:pPr>
                <a:defRPr/>
              </a:pPr>
              <a:t>20.01.2013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vl1pPr>
          </a:lstStyle>
          <a:p>
            <a:pPr>
              <a:defRPr/>
            </a:pPr>
            <a:fld id="{8A63B64F-96B9-4428-8067-DD01950CDEF1}"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fld id="{1A40C351-C0C2-4926-AE30-8327474D5AAC}"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6CBE95D1-733D-452F-BB69-75B09A55F9B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FDCBBE-3BCB-4CF5-A6EB-0F76A77E3E7C}"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2100" y="530225"/>
            <a:ext cx="2044700" cy="55070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530225"/>
            <a:ext cx="5986462" cy="55070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fld id="{27DE1FC7-DAFA-4CAF-91C3-A3B3FBFAA852}" type="datetimeFigureOut">
              <a:rPr lang="ru-RU"/>
              <a:pPr>
                <a:defRPr/>
              </a:pPr>
              <a:t>20.01.2013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7887562B-5833-463D-BF81-D2A022317D5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7.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E4A9F08-8363-477F-A505-D032B71F0D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9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098" name="Заголовок 2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099"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mj-lt"/>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mj-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mj-lt"/>
              </a:defRPr>
            </a:lvl1pPr>
          </a:lstStyle>
          <a:p>
            <a:pPr>
              <a:defRPr/>
            </a:pPr>
            <a:fld id="{DA15AC46-479D-4BFC-868D-CD0888B6A70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100" b="1">
          <a:solidFill>
            <a:schemeClr val="tx1"/>
          </a:solidFill>
          <a:latin typeface="+mj-lt"/>
          <a:ea typeface="+mj-ea"/>
          <a:cs typeface="+mj-cs"/>
        </a:defRPr>
      </a:lvl1pPr>
      <a:lvl2pPr algn="ctr" rtl="0" eaLnBrk="0" fontAlgn="base" hangingPunct="0">
        <a:spcBef>
          <a:spcPct val="0"/>
        </a:spcBef>
        <a:spcAft>
          <a:spcPct val="0"/>
        </a:spcAft>
        <a:defRPr sz="4100" b="1">
          <a:solidFill>
            <a:schemeClr val="tx1"/>
          </a:solidFill>
          <a:latin typeface="Arial" pitchFamily="34" charset="0"/>
        </a:defRPr>
      </a:lvl2pPr>
      <a:lvl3pPr algn="ctr" rtl="0" eaLnBrk="0" fontAlgn="base" hangingPunct="0">
        <a:spcBef>
          <a:spcPct val="0"/>
        </a:spcBef>
        <a:spcAft>
          <a:spcPct val="0"/>
        </a:spcAft>
        <a:defRPr sz="4100" b="1">
          <a:solidFill>
            <a:schemeClr val="tx1"/>
          </a:solidFill>
          <a:latin typeface="Arial" pitchFamily="34" charset="0"/>
        </a:defRPr>
      </a:lvl3pPr>
      <a:lvl4pPr algn="ctr" rtl="0" eaLnBrk="0" fontAlgn="base" hangingPunct="0">
        <a:spcBef>
          <a:spcPct val="0"/>
        </a:spcBef>
        <a:spcAft>
          <a:spcPct val="0"/>
        </a:spcAft>
        <a:defRPr sz="4100" b="1">
          <a:solidFill>
            <a:schemeClr val="tx1"/>
          </a:solidFill>
          <a:latin typeface="Arial" pitchFamily="34" charset="0"/>
        </a:defRPr>
      </a:lvl4pPr>
      <a:lvl5pPr algn="ctr" rtl="0" eaLnBrk="0" fontAlgn="base" hangingPunct="0">
        <a:spcBef>
          <a:spcPct val="0"/>
        </a:spcBef>
        <a:spcAft>
          <a:spcPct val="0"/>
        </a:spcAft>
        <a:defRPr sz="4100" b="1">
          <a:solidFill>
            <a:schemeClr val="tx1"/>
          </a:solidFill>
          <a:latin typeface="Arial" pitchFamily="34" charset="0"/>
        </a:defRPr>
      </a:lvl5pPr>
      <a:lvl6pPr marL="457200" algn="ctr" rtl="0" fontAlgn="base">
        <a:spcBef>
          <a:spcPct val="0"/>
        </a:spcBef>
        <a:spcAft>
          <a:spcPct val="0"/>
        </a:spcAft>
        <a:defRPr sz="4100" b="1">
          <a:solidFill>
            <a:schemeClr val="tx1"/>
          </a:solidFill>
          <a:latin typeface="Arial" pitchFamily="34" charset="0"/>
        </a:defRPr>
      </a:lvl6pPr>
      <a:lvl7pPr marL="914400" algn="ctr" rtl="0" fontAlgn="base">
        <a:spcBef>
          <a:spcPct val="0"/>
        </a:spcBef>
        <a:spcAft>
          <a:spcPct val="0"/>
        </a:spcAft>
        <a:defRPr sz="4100" b="1">
          <a:solidFill>
            <a:schemeClr val="tx1"/>
          </a:solidFill>
          <a:latin typeface="Arial" pitchFamily="34" charset="0"/>
        </a:defRPr>
      </a:lvl7pPr>
      <a:lvl8pPr marL="1371600" algn="ctr" rtl="0" fontAlgn="base">
        <a:spcBef>
          <a:spcPct val="0"/>
        </a:spcBef>
        <a:spcAft>
          <a:spcPct val="0"/>
        </a:spcAft>
        <a:defRPr sz="4100" b="1">
          <a:solidFill>
            <a:schemeClr val="tx1"/>
          </a:solidFill>
          <a:latin typeface="Arial" pitchFamily="34" charset="0"/>
        </a:defRPr>
      </a:lvl8pPr>
      <a:lvl9pPr marL="1828800" algn="ctr" rtl="0" fontAlgn="base">
        <a:spcBef>
          <a:spcPct val="0"/>
        </a:spcBef>
        <a:spcAft>
          <a:spcPct val="0"/>
        </a:spcAft>
        <a:defRPr sz="4100" b="1">
          <a:solidFill>
            <a:schemeClr val="tx1"/>
          </a:solidFill>
          <a:latin typeface="Arial"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a:solidFill>
            <a:schemeClr val="tx1"/>
          </a:solidFill>
          <a:latin typeface="+mn-lt"/>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a:solidFill>
            <a:schemeClr val="tx1"/>
          </a:solidFill>
          <a:latin typeface="+mn-lt"/>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a:solidFill>
            <a:schemeClr val="tx1"/>
          </a:solidFill>
          <a:latin typeface="+mn-lt"/>
        </a:defRPr>
      </a:lvl4pPr>
      <a:lvl5pPr marL="1544638" indent="-182563" algn="l" rtl="0" eaLnBrk="0" fontAlgn="base" hangingPunct="0">
        <a:spcBef>
          <a:spcPct val="20000"/>
        </a:spcBef>
        <a:spcAft>
          <a:spcPct val="0"/>
        </a:spcAft>
        <a:buClr>
          <a:schemeClr val="tx1"/>
        </a:buClr>
        <a:buFont typeface="Wingdings 2" pitchFamily="18" charset="2"/>
        <a:buChar char=""/>
        <a:defRPr sz="2000">
          <a:solidFill>
            <a:schemeClr val="tx1"/>
          </a:solidFill>
          <a:latin typeface="+mn-lt"/>
        </a:defRPr>
      </a:lvl5pPr>
      <a:lvl6pPr marL="20018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6pPr>
      <a:lvl7pPr marL="24590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7pPr>
      <a:lvl8pPr marL="29162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8pPr>
      <a:lvl9pPr marL="3373438" indent="-182563" algn="l" rtl="0" fontAlgn="base">
        <a:spcBef>
          <a:spcPct val="20000"/>
        </a:spcBef>
        <a:spcAft>
          <a:spcPct val="0"/>
        </a:spcAft>
        <a:buClr>
          <a:schemeClr val="tx1"/>
        </a:buClr>
        <a:buFont typeface="Wingdings 2" pitchFamily="18"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3" name="Прямая соединительная линия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125"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5126" name="Заголовок 9"/>
          <p:cNvSpPr>
            <a:spLocks noGrp="1"/>
          </p:cNvSpPr>
          <p:nvPr>
            <p:ph type="title"/>
          </p:nvPr>
        </p:nvSpPr>
        <p:spPr bwMode="auto">
          <a:xfrm>
            <a:off x="304800" y="45720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4" name="Дата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endParaRPr lang="ru-RU"/>
          </a:p>
        </p:txBody>
      </p:sp>
      <p:sp>
        <p:nvSpPr>
          <p:cNvPr id="15" name="Нижний колонтитул 1"/>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endParaRPr lang="ru-RU"/>
          </a:p>
        </p:txBody>
      </p:sp>
      <p:sp>
        <p:nvSpPr>
          <p:cNvPr id="16" name="Номер слайда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422CDD40-488A-4677-869C-5FD09391E5B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mn-lt"/>
        </a:defRPr>
      </a:lvl5pPr>
      <a:lvl6pPr marL="25146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6pPr>
      <a:lvl7pPr marL="29718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7pPr>
      <a:lvl8pPr marL="34290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8pPr>
      <a:lvl9pPr marL="38862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p>
        </p:txBody>
      </p:sp>
      <p:grpSp>
        <p:nvGrpSpPr>
          <p:cNvPr id="6147" name="Group 3"/>
          <p:cNvGrpSpPr>
            <a:grpSpLocks/>
          </p:cNvGrpSpPr>
          <p:nvPr/>
        </p:nvGrpSpPr>
        <p:grpSpPr bwMode="auto">
          <a:xfrm>
            <a:off x="3175" y="4267200"/>
            <a:ext cx="9140825" cy="2590800"/>
            <a:chOff x="2" y="2688"/>
            <a:chExt cx="5758" cy="1632"/>
          </a:xfrm>
        </p:grpSpPr>
        <p:sp>
          <p:nvSpPr>
            <p:cNvPr id="4608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6154" name="Group 5"/>
            <p:cNvGrpSpPr>
              <a:grpSpLocks/>
            </p:cNvGrpSpPr>
            <p:nvPr userDrawn="1"/>
          </p:nvGrpSpPr>
          <p:grpSpPr bwMode="auto">
            <a:xfrm>
              <a:off x="3528" y="3715"/>
              <a:ext cx="792" cy="521"/>
              <a:chOff x="3527" y="3715"/>
              <a:chExt cx="792" cy="521"/>
            </a:xfrm>
          </p:grpSpPr>
          <p:sp>
            <p:nvSpPr>
              <p:cNvPr id="4608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4608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4608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608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4609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609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4609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4609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609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4609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4609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6155" name="Group 17"/>
            <p:cNvGrpSpPr>
              <a:grpSpLocks/>
            </p:cNvGrpSpPr>
            <p:nvPr userDrawn="1"/>
          </p:nvGrpSpPr>
          <p:grpSpPr bwMode="auto">
            <a:xfrm>
              <a:off x="1776" y="3631"/>
              <a:ext cx="1626" cy="683"/>
              <a:chOff x="1776" y="3631"/>
              <a:chExt cx="1626" cy="683"/>
            </a:xfrm>
          </p:grpSpPr>
          <p:sp>
            <p:nvSpPr>
              <p:cNvPr id="4609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609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610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610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610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610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610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10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610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610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610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4610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4611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4611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4611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611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611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611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6156" name="Group 36"/>
            <p:cNvGrpSpPr>
              <a:grpSpLocks/>
            </p:cNvGrpSpPr>
            <p:nvPr userDrawn="1"/>
          </p:nvGrpSpPr>
          <p:grpSpPr bwMode="auto">
            <a:xfrm>
              <a:off x="4128" y="3360"/>
              <a:ext cx="1351" cy="821"/>
              <a:chOff x="4128" y="3360"/>
              <a:chExt cx="1351" cy="821"/>
            </a:xfrm>
          </p:grpSpPr>
          <p:sp>
            <p:nvSpPr>
              <p:cNvPr id="4611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611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611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4612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612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612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612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612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4612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4612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612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612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4612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4613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613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613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613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6157" name="Group 54"/>
            <p:cNvGrpSpPr>
              <a:grpSpLocks/>
            </p:cNvGrpSpPr>
            <p:nvPr userDrawn="1"/>
          </p:nvGrpSpPr>
          <p:grpSpPr bwMode="auto">
            <a:xfrm>
              <a:off x="5280" y="3024"/>
              <a:ext cx="425" cy="258"/>
              <a:chOff x="5280" y="3024"/>
              <a:chExt cx="425" cy="258"/>
            </a:xfrm>
          </p:grpSpPr>
          <p:sp>
            <p:nvSpPr>
              <p:cNvPr id="4613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613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613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613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613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4614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4614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6165" name="Group 62"/>
              <p:cNvGrpSpPr>
                <a:grpSpLocks/>
              </p:cNvGrpSpPr>
              <p:nvPr/>
            </p:nvGrpSpPr>
            <p:grpSpPr bwMode="auto">
              <a:xfrm>
                <a:off x="5381" y="3085"/>
                <a:ext cx="227" cy="132"/>
                <a:chOff x="5381" y="3085"/>
                <a:chExt cx="227" cy="132"/>
              </a:xfrm>
            </p:grpSpPr>
            <p:sp>
              <p:nvSpPr>
                <p:cNvPr id="4614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4614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4614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4614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4614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614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614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4615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4615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10C7845F-B72E-4402-95A6-35BDDA005C59}"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08"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8D3498-EABB-4079-8103-5A71C49CA2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19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0ECCAB-E985-45CF-8811-AEDC2C36980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6413"/>
            <a:chOff x="0" y="0"/>
            <a:chExt cx="5760" cy="4319"/>
          </a:xfrm>
        </p:grpSpPr>
        <p:sp>
          <p:nvSpPr>
            <p:cNvPr id="8806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ru-RU"/>
            </a:p>
          </p:txBody>
        </p:sp>
        <p:sp>
          <p:nvSpPr>
            <p:cNvPr id="8806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8806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ru-RU"/>
            </a:p>
          </p:txBody>
        </p:sp>
        <p:sp>
          <p:nvSpPr>
            <p:cNvPr id="8807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8807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807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ru-RU"/>
            </a:p>
          </p:txBody>
        </p:sp>
        <p:sp>
          <p:nvSpPr>
            <p:cNvPr id="8807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ru-RU"/>
            </a:p>
          </p:txBody>
        </p:sp>
        <p:sp>
          <p:nvSpPr>
            <p:cNvPr id="8807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8807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ru-RU"/>
            </a:p>
          </p:txBody>
        </p:sp>
        <p:sp>
          <p:nvSpPr>
            <p:cNvPr id="8807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ru-RU"/>
            </a:p>
          </p:txBody>
        </p:sp>
        <p:sp>
          <p:nvSpPr>
            <p:cNvPr id="8807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ru-RU"/>
            </a:p>
          </p:txBody>
        </p:sp>
        <p:sp>
          <p:nvSpPr>
            <p:cNvPr id="8807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ru-RU"/>
            </a:p>
          </p:txBody>
        </p:sp>
        <p:sp>
          <p:nvSpPr>
            <p:cNvPr id="8807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sp>
          <p:nvSpPr>
            <p:cNvPr id="8808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ru-RU"/>
            </a:p>
          </p:txBody>
        </p:sp>
        <p:sp>
          <p:nvSpPr>
            <p:cNvPr id="8808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ru-RU"/>
            </a:p>
          </p:txBody>
        </p:sp>
        <p:sp>
          <p:nvSpPr>
            <p:cNvPr id="8808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ru-RU"/>
            </a:p>
          </p:txBody>
        </p:sp>
        <p:sp>
          <p:nvSpPr>
            <p:cNvPr id="8808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ru-RU"/>
            </a:p>
          </p:txBody>
        </p:sp>
        <p:sp>
          <p:nvSpPr>
            <p:cNvPr id="8808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ru-RU"/>
            </a:p>
          </p:txBody>
        </p:sp>
        <p:sp>
          <p:nvSpPr>
            <p:cNvPr id="8808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ru-RU"/>
            </a:p>
          </p:txBody>
        </p:sp>
        <p:sp>
          <p:nvSpPr>
            <p:cNvPr id="8808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ru-RU"/>
            </a:p>
          </p:txBody>
        </p:sp>
        <p:sp>
          <p:nvSpPr>
            <p:cNvPr id="8808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8808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ru-RU"/>
            </a:p>
          </p:txBody>
        </p:sp>
        <p:sp>
          <p:nvSpPr>
            <p:cNvPr id="8808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ru-RU"/>
            </a:p>
          </p:txBody>
        </p:sp>
        <p:sp>
          <p:nvSpPr>
            <p:cNvPr id="8809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ru-RU"/>
            </a:p>
          </p:txBody>
        </p:sp>
        <p:sp>
          <p:nvSpPr>
            <p:cNvPr id="8809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8809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ru-RU"/>
            </a:p>
          </p:txBody>
        </p:sp>
        <p:sp>
          <p:nvSpPr>
            <p:cNvPr id="8809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ru-RU"/>
            </a:p>
          </p:txBody>
        </p:sp>
        <p:sp>
          <p:nvSpPr>
            <p:cNvPr id="8809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ru-RU"/>
            </a:p>
          </p:txBody>
        </p:sp>
        <p:sp>
          <p:nvSpPr>
            <p:cNvPr id="8809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ru-RU"/>
            </a:p>
          </p:txBody>
        </p:sp>
        <p:sp>
          <p:nvSpPr>
            <p:cNvPr id="8809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8809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ru-RU"/>
            </a:p>
          </p:txBody>
        </p:sp>
        <p:sp>
          <p:nvSpPr>
            <p:cNvPr id="8809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8809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8810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ru-RU"/>
            </a:p>
          </p:txBody>
        </p:sp>
        <p:sp>
          <p:nvSpPr>
            <p:cNvPr id="8810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ru-RU"/>
            </a:p>
          </p:txBody>
        </p:sp>
        <p:sp>
          <p:nvSpPr>
            <p:cNvPr id="8810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ru-RU"/>
            </a:p>
          </p:txBody>
        </p:sp>
        <p:grpSp>
          <p:nvGrpSpPr>
            <p:cNvPr id="9260" name="Group 39"/>
            <p:cNvGrpSpPr>
              <a:grpSpLocks/>
            </p:cNvGrpSpPr>
            <p:nvPr userDrawn="1"/>
          </p:nvGrpSpPr>
          <p:grpSpPr bwMode="auto">
            <a:xfrm>
              <a:off x="0" y="1632"/>
              <a:ext cx="5758" cy="1858"/>
              <a:chOff x="0" y="1632"/>
              <a:chExt cx="5758" cy="1858"/>
            </a:xfrm>
          </p:grpSpPr>
          <p:sp>
            <p:nvSpPr>
              <p:cNvPr id="8810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ru-RU"/>
              </a:p>
            </p:txBody>
          </p:sp>
          <p:sp>
            <p:nvSpPr>
              <p:cNvPr id="8810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ru-RU"/>
              </a:p>
            </p:txBody>
          </p:sp>
        </p:grpSp>
      </p:grpSp>
      <p:sp>
        <p:nvSpPr>
          <p:cNvPr id="8810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81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810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8810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8811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0E15D5EB-9E1D-408C-975B-CA86BC350D67}"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09"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ru-RU" smtClean="0"/>
              <a:t>Образец заголовка</a:t>
            </a:r>
            <a:endParaRPr lang="en-US" smtClean="0"/>
          </a:p>
        </p:txBody>
      </p:sp>
      <p:sp>
        <p:nvSpPr>
          <p:cNvPr id="125959"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FE251990-7252-4F1A-AC5B-7A705A88C0AF}" type="datetimeFigureOut">
              <a:rPr lang="ru-RU"/>
              <a:pPr>
                <a:defRPr/>
              </a:pPr>
              <a:t>20.01.2013</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4C7590F8-5F02-40CE-A573-4D40B40DC6B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rtl="0" fontAlgn="base">
        <a:spcBef>
          <a:spcPct val="0"/>
        </a:spcBef>
        <a:spcAft>
          <a:spcPct val="0"/>
        </a:spcAft>
        <a:defRPr sz="3600" b="1">
          <a:solidFill>
            <a:srgbClr val="FF8D3E"/>
          </a:solidFill>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fontAlgn="base">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a:solidFill>
            <a:schemeClr val="tx1"/>
          </a:solidFill>
          <a:latin typeface="+mn-lt"/>
        </a:defRPr>
      </a:lvl2pPr>
      <a:lvl3pPr marL="785813" indent="-182563" algn="l" rtl="0" fontAlgn="base">
        <a:spcBef>
          <a:spcPts val="250"/>
        </a:spcBef>
        <a:spcAft>
          <a:spcPct val="0"/>
        </a:spcAft>
        <a:buClr>
          <a:srgbClr val="ED3742"/>
        </a:buClr>
        <a:buSzPct val="100000"/>
        <a:buFont typeface="Wingdings 2" pitchFamily="18" charset="2"/>
        <a:buChar char=""/>
        <a:defRPr sz="2200">
          <a:solidFill>
            <a:schemeClr val="tx1"/>
          </a:solidFill>
          <a:latin typeface="+mn-lt"/>
        </a:defRPr>
      </a:lvl3pPr>
      <a:lvl4pPr marL="1023938" indent="-182563" algn="l" rtl="0" fontAlgn="base">
        <a:spcBef>
          <a:spcPts val="225"/>
        </a:spcBef>
        <a:spcAft>
          <a:spcPct val="0"/>
        </a:spcAft>
        <a:buClr>
          <a:srgbClr val="ED3742"/>
        </a:buClr>
        <a:buSzPct val="112000"/>
        <a:buFont typeface="Verdana" pitchFamily="34" charset="0"/>
        <a:buChar char="◦"/>
        <a:defRPr sz="1900">
          <a:solidFill>
            <a:schemeClr val="tx1"/>
          </a:solidFill>
          <a:latin typeface="+mn-lt"/>
        </a:defRPr>
      </a:lvl4pPr>
      <a:lvl5pPr marL="1279525" indent="-182563" algn="l" rtl="0" fontAlgn="base">
        <a:spcBef>
          <a:spcPts val="250"/>
        </a:spcBef>
        <a:spcAft>
          <a:spcPct val="0"/>
        </a:spcAft>
        <a:buClr>
          <a:srgbClr val="4A85BF"/>
        </a:buClr>
        <a:buSzPct val="100000"/>
        <a:buFont typeface="Wingdings 2" pitchFamily="18" charset="2"/>
        <a:buChar char=""/>
        <a:defRPr sz="2000">
          <a:solidFill>
            <a:schemeClr val="tx1"/>
          </a:solidFill>
          <a:latin typeface="+mn-lt"/>
        </a:defRPr>
      </a:lvl5pPr>
      <a:lvl6pPr marL="1736725" indent="-182563" algn="l" rtl="0" fontAlgn="base">
        <a:spcBef>
          <a:spcPts val="250"/>
        </a:spcBef>
        <a:spcAft>
          <a:spcPct val="0"/>
        </a:spcAft>
        <a:buClr>
          <a:srgbClr val="4A85BF"/>
        </a:buClr>
        <a:buSzPct val="100000"/>
        <a:buFont typeface="Wingdings 2" pitchFamily="18" charset="2"/>
        <a:buChar char=""/>
        <a:defRPr sz="2000">
          <a:solidFill>
            <a:schemeClr val="tx1"/>
          </a:solidFill>
          <a:latin typeface="+mn-lt"/>
        </a:defRPr>
      </a:lvl6pPr>
      <a:lvl7pPr marL="2193925" indent="-182563" algn="l" rtl="0" fontAlgn="base">
        <a:spcBef>
          <a:spcPts val="250"/>
        </a:spcBef>
        <a:spcAft>
          <a:spcPct val="0"/>
        </a:spcAft>
        <a:buClr>
          <a:srgbClr val="4A85BF"/>
        </a:buClr>
        <a:buSzPct val="100000"/>
        <a:buFont typeface="Wingdings 2" pitchFamily="18" charset="2"/>
        <a:buChar char=""/>
        <a:defRPr sz="2000">
          <a:solidFill>
            <a:schemeClr val="tx1"/>
          </a:solidFill>
          <a:latin typeface="+mn-lt"/>
        </a:defRPr>
      </a:lvl7pPr>
      <a:lvl8pPr marL="2651125" indent="-182563" algn="l" rtl="0" fontAlgn="base">
        <a:spcBef>
          <a:spcPts val="250"/>
        </a:spcBef>
        <a:spcAft>
          <a:spcPct val="0"/>
        </a:spcAft>
        <a:buClr>
          <a:srgbClr val="4A85BF"/>
        </a:buClr>
        <a:buSzPct val="100000"/>
        <a:buFont typeface="Wingdings 2" pitchFamily="18" charset="2"/>
        <a:buChar char=""/>
        <a:defRPr sz="2000">
          <a:solidFill>
            <a:schemeClr val="tx1"/>
          </a:solidFill>
          <a:latin typeface="+mn-lt"/>
        </a:defRPr>
      </a:lvl8pPr>
      <a:lvl9pPr marL="3108325" indent="-182563" algn="l" rtl="0" fontAlgn="base">
        <a:spcBef>
          <a:spcPts val="250"/>
        </a:spcBef>
        <a:spcAft>
          <a:spcPct val="0"/>
        </a:spcAft>
        <a:buClr>
          <a:srgbClr val="4A85BF"/>
        </a:buClr>
        <a:buSzPct val="100000"/>
        <a:buFont typeface="Wingdings 2" pitchFamily="18"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58.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500063" y="0"/>
            <a:ext cx="7772400" cy="4248150"/>
          </a:xfrm>
        </p:spPr>
        <p:txBody>
          <a:bodyPr/>
          <a:lstStyle/>
          <a:p>
            <a:pPr eaLnBrk="1" hangingPunct="1">
              <a:defRPr/>
            </a:pPr>
            <a:r>
              <a:rPr lang="ru-RU" sz="6000" dirty="0" smtClean="0">
                <a:solidFill>
                  <a:schemeClr val="tx1"/>
                </a:solidFill>
              </a:rPr>
              <a:t>Тема: </a:t>
            </a:r>
            <a:br>
              <a:rPr lang="ru-RU" sz="6000" dirty="0" smtClean="0">
                <a:solidFill>
                  <a:schemeClr val="tx1"/>
                </a:solidFill>
              </a:rPr>
            </a:br>
            <a:r>
              <a:rPr lang="ru-RU" sz="6000" dirty="0" smtClean="0">
                <a:solidFill>
                  <a:schemeClr val="tx1"/>
                </a:solidFill>
              </a:rPr>
              <a:t>Волновая оптика.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214313" y="500063"/>
            <a:ext cx="4786312" cy="5857875"/>
          </a:xfrm>
          <a:prstGeom prst="verticalScroll">
            <a:avLst/>
          </a:prstGeom>
          <a:blipFill>
            <a:blip r:embed="rId2" cstate="email"/>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449263" algn="ctr">
              <a:defRPr/>
            </a:pPr>
            <a:endParaRPr lang="ru-RU" sz="2700" dirty="0">
              <a:solidFill>
                <a:schemeClr val="bg1">
                  <a:lumMod val="95000"/>
                  <a:lumOff val="5000"/>
                </a:schemeClr>
              </a:solidFill>
            </a:endParaRPr>
          </a:p>
        </p:txBody>
      </p:sp>
      <p:sp>
        <p:nvSpPr>
          <p:cNvPr id="5" name="Прямоугольник 4"/>
          <p:cNvSpPr/>
          <p:nvPr/>
        </p:nvSpPr>
        <p:spPr>
          <a:xfrm>
            <a:off x="857250" y="1428750"/>
            <a:ext cx="3571875" cy="4473575"/>
          </a:xfrm>
          <a:prstGeom prst="rect">
            <a:avLst/>
          </a:prstGeom>
        </p:spPr>
        <p:txBody>
          <a:bodyPr>
            <a:spAutoFit/>
          </a:bodyPr>
          <a:lstStyle/>
          <a:p>
            <a:pPr algn="ctr">
              <a:defRPr/>
            </a:pPr>
            <a:r>
              <a:rPr lang="ru-RU" sz="2400" dirty="0">
                <a:solidFill>
                  <a:schemeClr val="bg1">
                    <a:lumMod val="95000"/>
                    <a:lumOff val="5000"/>
                  </a:schemeClr>
                </a:solidFill>
                <a:latin typeface="Arial" charset="0"/>
              </a:rPr>
              <a:t>ФИЗО Арман Ипполит Луи (1819-1896), французский физик. Первым измерил (1849) скорость света земного источника. Определил (1851) скорость света в движущейся жидкости и показал, что свет частично увлекается движущейся средой.</a:t>
            </a:r>
          </a:p>
        </p:txBody>
      </p:sp>
      <p:pic>
        <p:nvPicPr>
          <p:cNvPr id="4100" name="Picture 4"/>
          <p:cNvPicPr>
            <a:picLocks noChangeAspect="1" noChangeArrowheads="1"/>
          </p:cNvPicPr>
          <p:nvPr/>
        </p:nvPicPr>
        <p:blipFill>
          <a:blip r:embed="rId3" cstate="email"/>
          <a:srcRect/>
          <a:stretch>
            <a:fillRect/>
          </a:stretch>
        </p:blipFill>
        <p:spPr bwMode="auto">
          <a:xfrm>
            <a:off x="4762046" y="1357298"/>
            <a:ext cx="3881914" cy="45720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email"/>
          <a:srcRect/>
          <a:stretch>
            <a:fillRect/>
          </a:stretch>
        </p:blipFill>
        <p:spPr bwMode="auto">
          <a:xfrm>
            <a:off x="214313" y="3044825"/>
            <a:ext cx="8715375" cy="3455988"/>
          </a:xfrm>
          <a:prstGeom prst="rect">
            <a:avLst/>
          </a:prstGeom>
          <a:noFill/>
          <a:ln w="9525">
            <a:noFill/>
            <a:miter lim="800000"/>
            <a:headEnd/>
            <a:tailEnd/>
          </a:ln>
        </p:spPr>
      </p:pic>
      <p:sp>
        <p:nvSpPr>
          <p:cNvPr id="3" name="TextBox 2"/>
          <p:cNvSpPr txBox="1"/>
          <p:nvPr/>
        </p:nvSpPr>
        <p:spPr>
          <a:xfrm>
            <a:off x="0" y="571480"/>
            <a:ext cx="9144000" cy="1446550"/>
          </a:xfrm>
          <a:prstGeom prst="rect">
            <a:avLst/>
          </a:prstGeom>
          <a:noFill/>
        </p:spPr>
        <p:txBody>
          <a:bodyPr>
            <a:spAutoFit/>
            <a:scene3d>
              <a:camera prst="orthographicFront"/>
              <a:lightRig rig="threePt" dir="t"/>
            </a:scene3d>
            <a:sp3d extrusionH="57150">
              <a:bevelT w="38100" h="38100" prst="relaxedInset"/>
            </a:sp3d>
          </a:bodyPr>
          <a:lstStyle/>
          <a:p>
            <a:pPr algn="ctr">
              <a:defRPr/>
            </a:pPr>
            <a:r>
              <a:rPr lang="ru-RU" sz="4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tx1">
                      <a:lumMod val="85000"/>
                      <a:alpha val="40000"/>
                    </a:schemeClr>
                  </a:glow>
                  <a:outerShdw blurRad="50800" algn="tl" rotWithShape="0">
                    <a:srgbClr val="000000"/>
                  </a:outerShdw>
                </a:effectLst>
                <a:latin typeface="Arial" charset="0"/>
              </a:rPr>
              <a:t>Лабораторный метод измерения скорости света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0038.JPG"/>
          <p:cNvPicPr>
            <a:picLocks noChangeAspect="1"/>
          </p:cNvPicPr>
          <p:nvPr/>
        </p:nvPicPr>
        <p:blipFill>
          <a:blip r:embed="rId2" cstate="email">
            <a:biLevel thresh="50000"/>
          </a:blip>
          <a:stretch>
            <a:fillRect/>
          </a:stretch>
        </p:blipFill>
        <p:spPr>
          <a:xfrm>
            <a:off x="357158" y="714356"/>
            <a:ext cx="4214842" cy="47149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531" name="Прямоугольник 3"/>
          <p:cNvSpPr>
            <a:spLocks noChangeArrowheads="1"/>
          </p:cNvSpPr>
          <p:nvPr/>
        </p:nvSpPr>
        <p:spPr bwMode="auto">
          <a:xfrm>
            <a:off x="4429125" y="428625"/>
            <a:ext cx="4572000" cy="5632450"/>
          </a:xfrm>
          <a:prstGeom prst="rect">
            <a:avLst/>
          </a:prstGeom>
          <a:noFill/>
          <a:ln w="9525">
            <a:noFill/>
            <a:miter lim="800000"/>
            <a:headEnd/>
            <a:tailEnd/>
          </a:ln>
        </p:spPr>
        <p:txBody>
          <a:bodyPr>
            <a:spAutoFit/>
          </a:bodyPr>
          <a:lstStyle/>
          <a:p>
            <a:r>
              <a:rPr lang="ru-RU" sz="2000" b="1">
                <a:solidFill>
                  <a:srgbClr val="7030A0"/>
                </a:solidFill>
                <a:latin typeface="Times New Roman" pitchFamily="18" charset="0"/>
              </a:rPr>
              <a:t>Гюйгенс Христиан (1629—1695) — голландский физик и математик, создатель первой волновой теории света. Основы этой теории Гюйгенс изложил в «Трактате о свете» (1690). Гюйгенс впервые использовал маятник для достижения регулярного хода часов и вывел формулу для периода колебаний математического и физического маятников. Математические работы Гюйгенса касались исследования конических сечений, циклоиды и других кривых. Ему принадлежит одна из первых работ по теории вероятности. С помощью усовершенствованной им астрономической трубы Гюйгенс открыл спутник Сатурна Титан.</a:t>
            </a: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34000" b="-34000"/>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smtClean="0"/>
              <a:t>Принцип Гюйгенса.</a:t>
            </a:r>
          </a:p>
        </p:txBody>
      </p:sp>
      <p:sp>
        <p:nvSpPr>
          <p:cNvPr id="23555" name="Rectangle 3"/>
          <p:cNvSpPr>
            <a:spLocks noGrp="1" noChangeArrowheads="1"/>
          </p:cNvSpPr>
          <p:nvPr>
            <p:ph type="body" idx="1"/>
          </p:nvPr>
        </p:nvSpPr>
        <p:spPr>
          <a:xfrm>
            <a:off x="323850" y="2636838"/>
            <a:ext cx="8229600" cy="3095625"/>
          </a:xfrm>
        </p:spPr>
        <p:txBody>
          <a:bodyPr/>
          <a:lstStyle/>
          <a:p>
            <a:pPr eaLnBrk="1" hangingPunct="1">
              <a:buFontTx/>
              <a:buNone/>
            </a:pPr>
            <a:r>
              <a:rPr lang="ru-RU" b="1" smtClean="0"/>
              <a:t>   Каждая точка среды, до которой дошло возмущение, сама становится источником вторичных волн.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ctrTitle" idx="4294967295"/>
          </p:nvPr>
        </p:nvSpPr>
        <p:spPr>
          <a:xfrm>
            <a:off x="685800" y="0"/>
            <a:ext cx="7772400" cy="1371600"/>
          </a:xfrm>
        </p:spPr>
        <p:txBody>
          <a:bodyPr anchorCtr="0"/>
          <a:lstStyle/>
          <a:p>
            <a:pPr eaLnBrk="1" hangingPunct="1">
              <a:defRPr/>
            </a:pPr>
            <a:r>
              <a:rPr lang="ru-RU" sz="7200" smtClean="0"/>
              <a:t>Исаак Ньютон.</a:t>
            </a:r>
            <a:br>
              <a:rPr lang="ru-RU" sz="7200" smtClean="0"/>
            </a:br>
            <a:r>
              <a:rPr lang="ru-RU" sz="1600" smtClean="0"/>
              <a:t>(4.01.1643, Вулсторп, около Граптема, – 31.03.1727, Кенсингтон)</a:t>
            </a:r>
          </a:p>
        </p:txBody>
      </p:sp>
      <p:sp>
        <p:nvSpPr>
          <p:cNvPr id="24579" name="TextBox 6"/>
          <p:cNvSpPr txBox="1">
            <a:spLocks noChangeArrowheads="1"/>
          </p:cNvSpPr>
          <p:nvPr/>
        </p:nvSpPr>
        <p:spPr bwMode="auto">
          <a:xfrm>
            <a:off x="0" y="1447800"/>
            <a:ext cx="5181600" cy="5262563"/>
          </a:xfrm>
          <a:prstGeom prst="rect">
            <a:avLst/>
          </a:prstGeom>
          <a:noFill/>
          <a:ln w="9525">
            <a:noFill/>
            <a:miter lim="800000"/>
            <a:headEnd/>
            <a:tailEnd/>
          </a:ln>
        </p:spPr>
        <p:txBody>
          <a:bodyPr>
            <a:spAutoFit/>
          </a:bodyPr>
          <a:lstStyle/>
          <a:p>
            <a:pPr algn="just"/>
            <a:r>
              <a:rPr lang="ru-RU" sz="1200">
                <a:solidFill>
                  <a:srgbClr val="000000"/>
                </a:solidFill>
                <a:latin typeface="Times"/>
                <a:cs typeface="Times New Roman" pitchFamily="18" charset="0"/>
              </a:rPr>
              <a:t>Ньютон родился в семье фермера; отец умер незадолго до рождения сына. В</a:t>
            </a:r>
            <a:r>
              <a:rPr lang="ru-RU" sz="1200">
                <a:solidFill>
                  <a:srgbClr val="000000"/>
                </a:solidFill>
                <a:latin typeface="Calibri" pitchFamily="34" charset="0"/>
                <a:cs typeface="Times New Roman" pitchFamily="18" charset="0"/>
              </a:rPr>
              <a:t> </a:t>
            </a:r>
            <a:r>
              <a:rPr lang="ru-RU" sz="1200">
                <a:solidFill>
                  <a:srgbClr val="000000"/>
                </a:solidFill>
                <a:latin typeface="Times"/>
                <a:cs typeface="Times New Roman" pitchFamily="18" charset="0"/>
              </a:rPr>
              <a:t>12</a:t>
            </a:r>
            <a:r>
              <a:rPr lang="ru-RU" sz="1200">
                <a:solidFill>
                  <a:srgbClr val="000000"/>
                </a:solidFill>
                <a:latin typeface="Calibri" pitchFamily="34" charset="0"/>
                <a:cs typeface="Times New Roman" pitchFamily="18" charset="0"/>
              </a:rPr>
              <a:t> </a:t>
            </a:r>
            <a:r>
              <a:rPr lang="ru-RU" sz="1200">
                <a:solidFill>
                  <a:srgbClr val="000000"/>
                </a:solidFill>
                <a:latin typeface="Times"/>
                <a:cs typeface="Times New Roman" pitchFamily="18" charset="0"/>
              </a:rPr>
              <a:t>лет Исаак начал учиться в Грантемской школе, в 1661 поступил в Тринити-колледж Кембриджского университета в качестве субсайзера (так назывались бедные студенты, выполнявшие для заработка обязанности слуг в колледже), где его учителем был известный математик И. Барроу. Окончив университет, Ньютон в 1665 получил ученую степень бакалавра. В 1665</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67, во время эпидемии чумы, находился в своей родной деревне Вулсторп; эти годы были наиболее продуктивными в научном творчестве Ньютона. Здесь у него сложились в основном те идеи, которые привели его к созданию дифференциального и интегрального исчислений, к изобретению зеркального телескопа (собственноручно изготовленного им в 1668), открытию закона всемирного тяготения; здесь он провел опыты над разложением света. В 1668 Ньютону была присвоена степень магистра, а в 1669 Барроу передал ему почетную люкасовскую физико-математическую кафедру, которую Ньютон занимал до 1701. В 1687 он опубликовал свой грандиозный труд </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Математические начала натуральной философии</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 (кратко </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 </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Начала</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 В 1695 получил должность смотрителя Монетного двора (этому, очевидно, способствовало то, что Ньютон изучал свойства металлов). Ему было поручено руководство перечеканкой всей английской монеты. Ему удалось привести в порядок расстроенное монетное дело Англии, за что он получил в 1699 пожизненное высокооплачиваемое звание директора Монетного двора. В том же году Ньютон избран иностранным членом Парижской АН. В 1703 он стал президентом Лондонского королевского общества. В 1705 за научные труды он возведен в дворянское достоинство. Похоронен Ньютон в английском национальном пантеоне </a:t>
            </a:r>
            <a:r>
              <a:rPr lang="ru-RU" sz="1200">
                <a:solidFill>
                  <a:srgbClr val="000000"/>
                </a:solidFill>
                <a:latin typeface="Calibri" pitchFamily="34" charset="0"/>
                <a:cs typeface="Times New Roman" pitchFamily="18" charset="0"/>
              </a:rPr>
              <a:t>–</a:t>
            </a:r>
            <a:r>
              <a:rPr lang="ru-RU" sz="1200">
                <a:solidFill>
                  <a:srgbClr val="000000"/>
                </a:solidFill>
                <a:latin typeface="Times"/>
                <a:cs typeface="Times New Roman" pitchFamily="18" charset="0"/>
              </a:rPr>
              <a:t> Вестминстерском аббатстве.</a:t>
            </a:r>
            <a:endParaRPr lang="ru-RU" sz="3200"/>
          </a:p>
        </p:txBody>
      </p:sp>
      <p:pic>
        <p:nvPicPr>
          <p:cNvPr id="24580" name="Рисунок 7" descr="newton.jpg"/>
          <p:cNvPicPr>
            <a:picLocks noChangeAspect="1"/>
          </p:cNvPicPr>
          <p:nvPr/>
        </p:nvPicPr>
        <p:blipFill>
          <a:blip r:embed="rId2" cstate="email"/>
          <a:srcRect/>
          <a:stretch>
            <a:fillRect/>
          </a:stretch>
        </p:blipFill>
        <p:spPr bwMode="auto">
          <a:xfrm>
            <a:off x="5181600" y="1524000"/>
            <a:ext cx="3810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idx="4294967295"/>
          </p:nvPr>
        </p:nvSpPr>
        <p:spPr>
          <a:xfrm>
            <a:off x="381000" y="-228600"/>
            <a:ext cx="8229600" cy="1143000"/>
          </a:xfrm>
        </p:spPr>
        <p:txBody>
          <a:bodyPr anchorCtr="0"/>
          <a:lstStyle/>
          <a:p>
            <a:pPr eaLnBrk="1" hangingPunct="1">
              <a:defRPr/>
            </a:pPr>
            <a:r>
              <a:rPr lang="ru-RU" smtClean="0"/>
              <a:t>Работа по оптике.</a:t>
            </a:r>
          </a:p>
        </p:txBody>
      </p:sp>
      <p:sp>
        <p:nvSpPr>
          <p:cNvPr id="36867" name="Содержимое 2"/>
          <p:cNvSpPr>
            <a:spLocks noGrp="1"/>
          </p:cNvSpPr>
          <p:nvPr>
            <p:ph idx="4294967295"/>
          </p:nvPr>
        </p:nvSpPr>
        <p:spPr>
          <a:xfrm>
            <a:off x="-381000" y="609600"/>
            <a:ext cx="5638800" cy="6019800"/>
          </a:xfrm>
        </p:spPr>
        <p:txBody>
          <a:bodyPr/>
          <a:lstStyle/>
          <a:p>
            <a:pPr algn="just" eaLnBrk="1" hangingPunct="1">
              <a:buFont typeface="Wingdings" pitchFamily="2" charset="2"/>
              <a:buNone/>
              <a:defRPr/>
            </a:pPr>
            <a:r>
              <a:rPr lang="ru-RU" sz="1400" smtClean="0"/>
              <a:t>       Еще в 60-е гг. XVII в. Ньютон заинтересовался оптикой и сделал открытие, которое, как казалось сначала, говорило в пользу корпускулярной теории света. Этим открытием было явление дисперсии света и простых цветов. В экране, на котором наблюдался спектр, делалось также малое отверстие. Через отверстие пропускали уже не белый свет, а свет, имеющий определенную окраску, говоря современным языком, монохроматический пучок света. На пути этого пучка Ньютон ставил новую призму, а за ней новый экран. Что будет наблюдаться на этом экране? Разложит он одноцветный пучок света в новый спектр или нет? Опыт показан, что этот пучок света отклоняется призмой как одно целое, под определенным углом. При этом свет не изменяет своей окраски. Поворачивал первую призму, Ньютон пропускал через отверстие экрана цветные лучи различных участков спектра. Во всех случаях они не разлагались второй призмой, а лишь отклонялись на определенный угол, разный для лучей различного цвета. </a:t>
            </a:r>
          </a:p>
          <a:p>
            <a:pPr algn="just" eaLnBrk="1" hangingPunct="1">
              <a:defRPr/>
            </a:pPr>
            <a:endParaRPr lang="ru-RU" sz="1400" smtClean="0"/>
          </a:p>
          <a:p>
            <a:pPr algn="just" eaLnBrk="1" hangingPunct="1">
              <a:defRPr/>
            </a:pPr>
            <a:endParaRPr lang="ru-RU" sz="1400" smtClean="0"/>
          </a:p>
        </p:txBody>
      </p:sp>
      <p:pic>
        <p:nvPicPr>
          <p:cNvPr id="25604" name="Рисунок 4" descr="i.jpg"/>
          <p:cNvPicPr>
            <a:picLocks noChangeAspect="1"/>
          </p:cNvPicPr>
          <p:nvPr/>
        </p:nvPicPr>
        <p:blipFill>
          <a:blip r:embed="rId2" cstate="email"/>
          <a:srcRect/>
          <a:stretch>
            <a:fillRect/>
          </a:stretch>
        </p:blipFill>
        <p:spPr bwMode="auto">
          <a:xfrm>
            <a:off x="5257800" y="762000"/>
            <a:ext cx="3681413" cy="3581400"/>
          </a:xfrm>
          <a:prstGeom prst="rect">
            <a:avLst/>
          </a:prstGeom>
          <a:noFill/>
          <a:ln w="9525">
            <a:noFill/>
            <a:miter lim="800000"/>
            <a:headEnd/>
            <a:tailEnd/>
          </a:ln>
        </p:spPr>
      </p:pic>
      <p:sp>
        <p:nvSpPr>
          <p:cNvPr id="25605" name="Rectangle 1"/>
          <p:cNvSpPr>
            <a:spLocks noChangeArrowheads="1"/>
          </p:cNvSpPr>
          <p:nvPr/>
        </p:nvSpPr>
        <p:spPr bwMode="auto">
          <a:xfrm>
            <a:off x="0" y="4360863"/>
            <a:ext cx="9144000" cy="2644775"/>
          </a:xfrm>
          <a:prstGeom prst="rect">
            <a:avLst/>
          </a:prstGeom>
          <a:noFill/>
          <a:ln w="9525">
            <a:noFill/>
            <a:miter lim="800000"/>
            <a:headEnd/>
            <a:tailEnd/>
          </a:ln>
        </p:spPr>
        <p:txBody>
          <a:bodyPr anchor="ctr">
            <a:spAutoFit/>
          </a:bodyPr>
          <a:lstStyle/>
          <a:p>
            <a:pPr algn="just"/>
            <a:r>
              <a:rPr lang="ru-RU" sz="1400">
                <a:latin typeface="Calibri" pitchFamily="34" charset="0"/>
                <a:cs typeface="Times New Roman" pitchFamily="18" charset="0"/>
              </a:rPr>
              <a:t>В экране, на котором наблюдался спектр, делалось также малое отверстие. Через отверстие пропускали уже не белый свет, а свет, имеющий определенную окраску, говоря современным языком, монохроматический пучок света. На пути этого пучка Ньютон ставил новую призму, а за ней новый экран. Что будет наблюдаться на этом экране? Разложит он одноцветный пучок света в новый спектр или нет? Опыт показан, что зтот пучок света отклоняется призмой как одно целое, под определенным углом. При этом свет не изменяет своей окраски. Поворачивал первую призму, Ньютон пропускал через отверстие экрана цветные лучи различных участков спектра. Во всех случаях они не разлагались второй призмой, а лишь отклонялись на определенный угол, разный для лучей различного цвета. </a:t>
            </a:r>
            <a:endParaRPr lang="ru-RU" sz="1400">
              <a:latin typeface="Calibri" pitchFamily="34" charset="0"/>
            </a:endParaRPr>
          </a:p>
          <a:p>
            <a:pPr algn="just" eaLnBrk="0" hangingPunct="0"/>
            <a:r>
              <a:rPr lang="ru-RU" sz="1400">
                <a:latin typeface="Calibri" pitchFamily="34" charset="0"/>
                <a:cs typeface="Times New Roman" pitchFamily="18" charset="0"/>
              </a:rPr>
              <a:t>После этого Ньютон пришел к заключению, что белый свет разлагается на цветные лучи, которые являются простыми и призмой не разлагаются. Для каждого цвета показатель преломления имеет свое, определенное значение. Цветность этих лучей и их преломляемость не может измениться “ни преломлением, ни отражением от естественных тел, или какой-либо иной причиной”,– писал Ньютон. </a:t>
            </a:r>
            <a:endParaRPr lang="ru-RU" sz="14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13500000" scaled="1"/>
        </a:gra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ru-RU" smtClean="0"/>
              <a:t>Дисперсия.</a:t>
            </a:r>
          </a:p>
        </p:txBody>
      </p:sp>
      <p:pic>
        <p:nvPicPr>
          <p:cNvPr id="26627" name="Рисунок 4" descr="i.jpg"/>
          <p:cNvPicPr>
            <a:picLocks noChangeAspect="1"/>
          </p:cNvPicPr>
          <p:nvPr/>
        </p:nvPicPr>
        <p:blipFill>
          <a:blip r:embed="rId2" cstate="email"/>
          <a:srcRect/>
          <a:stretch>
            <a:fillRect/>
          </a:stretch>
        </p:blipFill>
        <p:spPr bwMode="auto">
          <a:xfrm>
            <a:off x="5219700" y="2205038"/>
            <a:ext cx="3681413" cy="3581400"/>
          </a:xfrm>
          <a:prstGeom prst="rect">
            <a:avLst/>
          </a:prstGeom>
          <a:noFill/>
          <a:ln w="9525">
            <a:noFill/>
            <a:miter lim="800000"/>
            <a:headEnd/>
            <a:tailEnd/>
          </a:ln>
        </p:spPr>
      </p:pic>
      <p:pic>
        <p:nvPicPr>
          <p:cNvPr id="26628" name="Picture 15" descr="DSC00017"/>
          <p:cNvPicPr>
            <a:picLocks noChangeAspect="1" noChangeArrowheads="1"/>
          </p:cNvPicPr>
          <p:nvPr/>
        </p:nvPicPr>
        <p:blipFill>
          <a:blip r:embed="rId3" cstate="email"/>
          <a:srcRect/>
          <a:stretch>
            <a:fillRect/>
          </a:stretch>
        </p:blipFill>
        <p:spPr bwMode="auto">
          <a:xfrm>
            <a:off x="539750" y="1628775"/>
            <a:ext cx="4368800" cy="4938713"/>
          </a:xfrm>
          <a:prstGeom prst="rect">
            <a:avLst/>
          </a:prstGeom>
          <a:noFill/>
          <a:ln w="9525">
            <a:noFill/>
            <a:miter lim="800000"/>
            <a:headEnd/>
            <a:tailEnd/>
          </a:ln>
        </p:spPr>
      </p:pic>
      <p:pic>
        <p:nvPicPr>
          <p:cNvPr id="26629" name="Picture 16" descr="IMG_5449"/>
          <p:cNvPicPr>
            <a:picLocks noChangeAspect="1" noChangeArrowheads="1"/>
          </p:cNvPicPr>
          <p:nvPr/>
        </p:nvPicPr>
        <p:blipFill>
          <a:blip r:embed="rId4" cstate="email"/>
          <a:srcRect/>
          <a:stretch>
            <a:fillRect/>
          </a:stretch>
        </p:blipFill>
        <p:spPr bwMode="auto">
          <a:xfrm>
            <a:off x="6516688" y="188913"/>
            <a:ext cx="2376487" cy="1782762"/>
          </a:xfrm>
          <a:prstGeom prst="rect">
            <a:avLst/>
          </a:prstGeom>
          <a:noFill/>
          <a:ln w="9525" algn="ctr">
            <a:solidFill>
              <a:srgbClr val="0000FF"/>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2000" r="-1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7999">
              <a:srgbClr val="99CCFF"/>
            </a:gs>
            <a:gs pos="36000">
              <a:srgbClr val="9966FF"/>
            </a:gs>
            <a:gs pos="61000">
              <a:srgbClr val="CC99FF"/>
            </a:gs>
            <a:gs pos="82001">
              <a:srgbClr val="99CCFF"/>
            </a:gs>
            <a:gs pos="100000">
              <a:srgbClr val="CCCCFF"/>
            </a:gs>
          </a:gsLst>
          <a:lin ang="13500000"/>
        </a:gradFill>
        <a:effectLst/>
      </p:bgPr>
    </p:bg>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2" cstate="email"/>
          <a:srcRect/>
          <a:stretch>
            <a:fillRect/>
          </a:stretch>
        </p:blipFill>
        <p:spPr bwMode="auto">
          <a:xfrm>
            <a:off x="5148263" y="1125538"/>
            <a:ext cx="3995737" cy="5732462"/>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ru-RU" smtClean="0"/>
              <a:t>Интерференция.</a:t>
            </a:r>
          </a:p>
        </p:txBody>
      </p:sp>
      <p:sp>
        <p:nvSpPr>
          <p:cNvPr id="27652" name="Rectangle 3"/>
          <p:cNvSpPr>
            <a:spLocks noGrp="1" noChangeArrowheads="1"/>
          </p:cNvSpPr>
          <p:nvPr>
            <p:ph type="body" idx="1"/>
          </p:nvPr>
        </p:nvSpPr>
        <p:spPr>
          <a:xfrm>
            <a:off x="5148263" y="1628775"/>
            <a:ext cx="3538537" cy="4497388"/>
          </a:xfrm>
        </p:spPr>
        <p:txBody>
          <a:bodyPr/>
          <a:lstStyle/>
          <a:p>
            <a:pPr eaLnBrk="1" hangingPunct="1">
              <a:buFontTx/>
              <a:buNone/>
            </a:pPr>
            <a:r>
              <a:rPr lang="ru-RU" sz="2800" smtClean="0"/>
              <a:t>Горит, как хвост павлиний,</a:t>
            </a:r>
          </a:p>
          <a:p>
            <a:pPr eaLnBrk="1" hangingPunct="1">
              <a:buFontTx/>
              <a:buNone/>
            </a:pPr>
            <a:r>
              <a:rPr lang="ru-RU" sz="2800" smtClean="0"/>
              <a:t>Каких цветов в нем нет!</a:t>
            </a:r>
          </a:p>
          <a:p>
            <a:pPr eaLnBrk="1" hangingPunct="1">
              <a:buFontTx/>
              <a:buNone/>
            </a:pPr>
            <a:r>
              <a:rPr lang="ru-RU" sz="2800" smtClean="0"/>
              <a:t>Лиловый, красный, синий,</a:t>
            </a:r>
          </a:p>
          <a:p>
            <a:pPr eaLnBrk="1" hangingPunct="1">
              <a:buFontTx/>
              <a:buNone/>
            </a:pPr>
            <a:r>
              <a:rPr lang="ru-RU" sz="2800" smtClean="0"/>
              <a:t>Зеленый, желтый цвет.</a:t>
            </a:r>
          </a:p>
          <a:p>
            <a:pPr algn="r" eaLnBrk="1" hangingPunct="1">
              <a:buFontTx/>
              <a:buNone/>
            </a:pPr>
            <a:r>
              <a:rPr lang="ru-RU" smtClean="0"/>
              <a:t>С.Я.Маршак.</a:t>
            </a:r>
          </a:p>
        </p:txBody>
      </p:sp>
      <p:pic>
        <p:nvPicPr>
          <p:cNvPr id="27653" name="Picture 5"/>
          <p:cNvPicPr>
            <a:picLocks noChangeAspect="1" noChangeArrowheads="1"/>
          </p:cNvPicPr>
          <p:nvPr/>
        </p:nvPicPr>
        <p:blipFill>
          <a:blip r:embed="rId3" cstate="email"/>
          <a:srcRect/>
          <a:stretch>
            <a:fillRect/>
          </a:stretch>
        </p:blipFill>
        <p:spPr bwMode="auto">
          <a:xfrm>
            <a:off x="0" y="1196975"/>
            <a:ext cx="3238500" cy="2543175"/>
          </a:xfrm>
          <a:prstGeom prst="rect">
            <a:avLst/>
          </a:prstGeom>
          <a:noFill/>
          <a:ln w="9525">
            <a:noFill/>
            <a:miter lim="800000"/>
            <a:headEnd/>
            <a:tailEnd/>
          </a:ln>
        </p:spPr>
      </p:pic>
      <p:pic>
        <p:nvPicPr>
          <p:cNvPr id="27654" name="Picture 6"/>
          <p:cNvPicPr>
            <a:picLocks noChangeAspect="1" noChangeArrowheads="1"/>
          </p:cNvPicPr>
          <p:nvPr/>
        </p:nvPicPr>
        <p:blipFill>
          <a:blip r:embed="rId4" cstate="email"/>
          <a:srcRect/>
          <a:stretch>
            <a:fillRect/>
          </a:stretch>
        </p:blipFill>
        <p:spPr bwMode="auto">
          <a:xfrm>
            <a:off x="179388" y="3841750"/>
            <a:ext cx="4826000"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idx="4294967295"/>
          </p:nvPr>
        </p:nvSpPr>
        <p:spPr>
          <a:xfrm>
            <a:off x="457200" y="0"/>
            <a:ext cx="8229600" cy="1143000"/>
          </a:xfrm>
        </p:spPr>
        <p:txBody>
          <a:bodyPr/>
          <a:lstStyle/>
          <a:p>
            <a:pPr eaLnBrk="1" hangingPunct="1"/>
            <a:r>
              <a:rPr lang="ru-RU" smtClean="0"/>
              <a:t>Кольца Ньютона.</a:t>
            </a:r>
          </a:p>
        </p:txBody>
      </p:sp>
      <p:pic>
        <p:nvPicPr>
          <p:cNvPr id="28675" name="Рисунок 3" descr="http://www.effects.ru/science/134/1.gif"/>
          <p:cNvPicPr>
            <a:picLocks noChangeAspect="1" noChangeArrowheads="1"/>
          </p:cNvPicPr>
          <p:nvPr/>
        </p:nvPicPr>
        <p:blipFill>
          <a:blip r:embed="rId2" cstate="email"/>
          <a:srcRect/>
          <a:stretch>
            <a:fillRect/>
          </a:stretch>
        </p:blipFill>
        <p:spPr bwMode="auto">
          <a:xfrm>
            <a:off x="5867400" y="1295400"/>
            <a:ext cx="2971800" cy="1371600"/>
          </a:xfrm>
          <a:prstGeom prst="rect">
            <a:avLst/>
          </a:prstGeom>
          <a:noFill/>
          <a:ln w="9525">
            <a:noFill/>
            <a:miter lim="800000"/>
            <a:headEnd/>
            <a:tailEnd/>
          </a:ln>
        </p:spPr>
      </p:pic>
      <p:sp>
        <p:nvSpPr>
          <p:cNvPr id="28676" name="Rectangle 1"/>
          <p:cNvSpPr>
            <a:spLocks noChangeArrowheads="1"/>
          </p:cNvSpPr>
          <p:nvPr/>
        </p:nvSpPr>
        <p:spPr bwMode="auto">
          <a:xfrm>
            <a:off x="0" y="887413"/>
            <a:ext cx="5715000" cy="5970587"/>
          </a:xfrm>
          <a:prstGeom prst="rect">
            <a:avLst/>
          </a:prstGeom>
          <a:noFill/>
          <a:ln w="9525">
            <a:noFill/>
            <a:miter lim="800000"/>
            <a:headEnd/>
            <a:tailEnd/>
          </a:ln>
        </p:spPr>
        <p:txBody>
          <a:bodyPr anchor="ctr">
            <a:spAutoFit/>
          </a:bodyPr>
          <a:lstStyle/>
          <a:p>
            <a:pPr indent="230188" algn="just"/>
            <a:r>
              <a:rPr lang="ru-RU" sz="1400" b="1" i="1">
                <a:solidFill>
                  <a:srgbClr val="000000"/>
                </a:solidFill>
                <a:ea typeface="Times New Roman" pitchFamily="18" charset="0"/>
                <a:cs typeface="Arial" pitchFamily="34" charset="0"/>
              </a:rPr>
              <a:t>Кольца Ньютона являются исторически первым примером наблюдения интерференционной картины полос равной толщины. Геометрия наблюдения этих колец чрезвычайно проста. На плоской стеклянной поверхности лежит плоско-выпуклая стеклянная линза небольшой кривизны (обычно берут линзу с фокусным расстоянием порядка метра). Система освещается параллельным пучком естест</a:t>
            </a:r>
            <a:r>
              <a:rPr lang="ru-RU" sz="1000">
                <a:ea typeface="Times New Roman" pitchFamily="18" charset="0"/>
                <a:cs typeface="Arial" pitchFamily="34" charset="0"/>
              </a:rPr>
              <a:t> </a:t>
            </a:r>
            <a:r>
              <a:rPr lang="ru-RU" sz="1400" b="1" i="1">
                <a:ea typeface="Times New Roman" pitchFamily="18" charset="0"/>
                <a:cs typeface="Arial" pitchFamily="34" charset="0"/>
              </a:rPr>
              <a:t>венного или монохроматического света сверху, со стороны линзы. Вблизи оптической оси системы (то есть точки касания линзы и стеклянной подложки) разность хода лучей, отраженных от подложки и выпуклой поверхности линзы, невелика и медленно изменяется по квадратичному закону с ростом расстояния до оси системы R:</a:t>
            </a:r>
          </a:p>
          <a:p>
            <a:pPr indent="230188"/>
            <a:r>
              <a:rPr lang="ru-RU" sz="1400" b="1" i="1">
                <a:ea typeface="Times New Roman" pitchFamily="18" charset="0"/>
                <a:cs typeface="Arial" pitchFamily="34" charset="0"/>
              </a:rPr>
              <a:t>где R</a:t>
            </a:r>
            <a:r>
              <a:rPr lang="ru-RU" sz="1400" b="1" i="1" baseline="-25000">
                <a:ea typeface="Times New Roman" pitchFamily="18" charset="0"/>
                <a:cs typeface="Arial" pitchFamily="34" charset="0"/>
              </a:rPr>
              <a:t>0</a:t>
            </a:r>
            <a:r>
              <a:rPr lang="ru-RU" sz="1400" b="1" i="1">
                <a:ea typeface="Times New Roman" pitchFamily="18" charset="0"/>
                <a:cs typeface="Arial" pitchFamily="34" charset="0"/>
              </a:rPr>
              <a:t> - радиус кривизны линзы, порядка метра;</a:t>
            </a:r>
            <a:endParaRPr lang="ru-RU" sz="1400">
              <a:ea typeface="Times New Roman" pitchFamily="18" charset="0"/>
              <a:cs typeface="Arial" pitchFamily="34" charset="0"/>
            </a:endParaRPr>
          </a:p>
          <a:p>
            <a:pPr indent="230188"/>
            <a:r>
              <a:rPr lang="ru-RU" sz="1400" b="1" i="1">
                <a:ea typeface="Times New Roman" pitchFamily="18" charset="0"/>
                <a:cs typeface="Arial" pitchFamily="34" charset="0"/>
              </a:rPr>
              <a:t>l - длина волны света;</a:t>
            </a:r>
            <a:endParaRPr lang="ru-RU" sz="1400">
              <a:ea typeface="Times New Roman" pitchFamily="18" charset="0"/>
              <a:cs typeface="Arial" pitchFamily="34" charset="0"/>
            </a:endParaRPr>
          </a:p>
          <a:p>
            <a:pPr indent="230188" algn="just"/>
            <a:r>
              <a:rPr lang="ru-RU" sz="1400" b="1" i="1">
                <a:ea typeface="Times New Roman" pitchFamily="18" charset="0"/>
                <a:cs typeface="Arial" pitchFamily="34" charset="0"/>
              </a:rPr>
              <a:t>d - малый зазор между линзой и подложкой. В случае когда d=2pm, то есть разность хода обеих отраженных волн кратна длине волны, - обе волны складываются синфазно, то есть дают в отраженном свете интерференционный максимум. Это соответствует условию:</a:t>
            </a:r>
          </a:p>
          <a:p>
            <a:pPr indent="230188" algn="just"/>
            <a:endParaRPr lang="ru-RU" sz="1400">
              <a:ea typeface="Times New Roman" pitchFamily="18" charset="0"/>
              <a:cs typeface="Arial" pitchFamily="34" charset="0"/>
            </a:endParaRPr>
          </a:p>
          <a:p>
            <a:pPr indent="230188"/>
            <a:r>
              <a:rPr lang="ru-RU" sz="1400" b="1" i="1">
                <a:latin typeface="Calibri" pitchFamily="34" charset="0"/>
                <a:ea typeface="Times New Roman" pitchFamily="18" charset="0"/>
                <a:cs typeface="Arial" pitchFamily="34" charset="0"/>
              </a:rPr>
              <a:t> </a:t>
            </a:r>
            <a:endParaRPr lang="ru-RU" sz="1400">
              <a:latin typeface="Calibri" pitchFamily="34" charset="0"/>
              <a:ea typeface="Times New Roman" pitchFamily="18" charset="0"/>
              <a:cs typeface="Arial" pitchFamily="34" charset="0"/>
            </a:endParaRPr>
          </a:p>
          <a:p>
            <a:pPr indent="230188" algn="just"/>
            <a:endParaRPr lang="ru-RU" sz="1400" b="1" i="1">
              <a:ea typeface="Times New Roman" pitchFamily="18" charset="0"/>
              <a:cs typeface="Arial" pitchFamily="34" charset="0"/>
            </a:endParaRPr>
          </a:p>
          <a:p>
            <a:pPr indent="230188" algn="just"/>
            <a:endParaRPr lang="ru-RU" sz="1400">
              <a:ea typeface="Times New Roman" pitchFamily="18" charset="0"/>
              <a:cs typeface="Arial" pitchFamily="34" charset="0"/>
            </a:endParaRPr>
          </a:p>
          <a:p>
            <a:pPr indent="230188"/>
            <a:endParaRPr lang="ru-RU">
              <a:ea typeface="Times New Roman" pitchFamily="18" charset="0"/>
              <a:cs typeface="Arial" pitchFamily="34" charset="0"/>
            </a:endParaRPr>
          </a:p>
        </p:txBody>
      </p:sp>
      <p:pic>
        <p:nvPicPr>
          <p:cNvPr id="28677" name="Рисунок 7" descr="http://www.effects.ru/science/134/2.gif"/>
          <p:cNvPicPr>
            <a:picLocks noChangeAspect="1" noChangeArrowheads="1"/>
          </p:cNvPicPr>
          <p:nvPr/>
        </p:nvPicPr>
        <p:blipFill>
          <a:blip r:embed="rId3" cstate="email"/>
          <a:srcRect/>
          <a:stretch>
            <a:fillRect/>
          </a:stretch>
        </p:blipFill>
        <p:spPr bwMode="auto">
          <a:xfrm>
            <a:off x="5715000" y="2895600"/>
            <a:ext cx="2971800" cy="1447800"/>
          </a:xfrm>
          <a:prstGeom prst="rect">
            <a:avLst/>
          </a:prstGeom>
          <a:noFill/>
          <a:ln w="9525">
            <a:noFill/>
            <a:miter lim="800000"/>
            <a:headEnd/>
            <a:tailEnd/>
          </a:ln>
        </p:spPr>
      </p:pic>
      <p:pic>
        <p:nvPicPr>
          <p:cNvPr id="28678" name="Рисунок 8" descr="http://www.effects.ru/science/134/3.gif"/>
          <p:cNvPicPr>
            <a:picLocks noChangeAspect="1" noChangeArrowheads="1"/>
          </p:cNvPicPr>
          <p:nvPr/>
        </p:nvPicPr>
        <p:blipFill>
          <a:blip r:embed="rId4" cstate="email"/>
          <a:srcRect/>
          <a:stretch>
            <a:fillRect/>
          </a:stretch>
        </p:blipFill>
        <p:spPr bwMode="auto">
          <a:xfrm>
            <a:off x="5791200" y="4495800"/>
            <a:ext cx="3048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68313" y="1268413"/>
            <a:ext cx="8229600" cy="4525962"/>
          </a:xfrm>
        </p:spPr>
        <p:txBody>
          <a:bodyPr/>
          <a:lstStyle/>
          <a:p>
            <a:pPr algn="ctr" eaLnBrk="1" hangingPunct="1">
              <a:buFontTx/>
              <a:buNone/>
            </a:pPr>
            <a:r>
              <a:rPr lang="ru-RU" b="1" i="1" smtClean="0"/>
              <a:t>   </a:t>
            </a:r>
            <a:r>
              <a:rPr lang="ru-RU" sz="4800" b="1" i="1" smtClean="0"/>
              <a:t>В СЛОВЕ «СВЕТ» ЗАКЛЮЧЕНА ВСЯ  ФИЗИКА</a:t>
            </a:r>
          </a:p>
          <a:p>
            <a:pPr algn="r" eaLnBrk="1" hangingPunct="1">
              <a:buFontTx/>
              <a:buNone/>
            </a:pPr>
            <a:endParaRPr lang="ru-RU" sz="4800" b="1" i="1" smtClean="0"/>
          </a:p>
          <a:p>
            <a:pPr algn="r" eaLnBrk="1" hangingPunct="1">
              <a:buFontTx/>
              <a:buNone/>
            </a:pPr>
            <a:r>
              <a:rPr lang="ru-RU" sz="4800" b="1" i="1" smtClean="0"/>
              <a:t>С. И. ВАВИЛОВ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4294967295"/>
          </p:nvPr>
        </p:nvSpPr>
        <p:spPr>
          <a:xfrm>
            <a:off x="457200" y="228600"/>
            <a:ext cx="8229600" cy="2032000"/>
          </a:xfrm>
        </p:spPr>
        <p:txBody>
          <a:bodyPr anchor="ctr">
            <a:spAutoFit/>
          </a:bodyPr>
          <a:lstStyle/>
          <a:p>
            <a:pPr marL="0" indent="230188" eaLnBrk="1" hangingPunct="1">
              <a:spcBef>
                <a:spcPct val="0"/>
              </a:spcBef>
              <a:buFontTx/>
              <a:buNone/>
            </a:pPr>
            <a:r>
              <a:rPr lang="ru-RU" sz="1400" b="1" i="1" smtClean="0">
                <a:solidFill>
                  <a:srgbClr val="000000"/>
                </a:solidFill>
                <a:latin typeface="Arial CYR"/>
                <a:cs typeface="Times New Roman" pitchFamily="18" charset="0"/>
              </a:rPr>
              <a:t>Таким образом интерференционные максимумы имеют вид концентрических колец с центром в ночке касания линзы и подложки. Оценки для десяти метрового радиуса кривизны линзы и зеленого света дают</a:t>
            </a:r>
            <a:r>
              <a:rPr lang="ru-RU" sz="1400" b="1" i="1" smtClean="0">
                <a:solidFill>
                  <a:srgbClr val="000000"/>
                </a:solidFill>
                <a:cs typeface="Times New Roman" pitchFamily="18" charset="0"/>
              </a:rPr>
              <a:t> </a:t>
            </a:r>
            <a:r>
              <a:rPr lang="ru-RU" sz="1400" b="1" i="1" smtClean="0">
                <a:solidFill>
                  <a:srgbClr val="000000"/>
                </a:solidFill>
                <a:latin typeface="Arial CYR"/>
                <a:cs typeface="Times New Roman" pitchFamily="18" charset="0"/>
              </a:rPr>
              <a:t>R</a:t>
            </a:r>
            <a:r>
              <a:rPr lang="ru-RU" sz="800" b="1" i="1" baseline="-30000" smtClean="0">
                <a:solidFill>
                  <a:srgbClr val="000000"/>
                </a:solidFill>
                <a:latin typeface="Arial CYR"/>
                <a:cs typeface="Times New Roman" pitchFamily="18" charset="0"/>
              </a:rPr>
              <a:t>1</a:t>
            </a:r>
            <a:r>
              <a:rPr lang="ru-RU" sz="1400" b="1" i="1" smtClean="0">
                <a:solidFill>
                  <a:srgbClr val="000000"/>
                </a:solidFill>
                <a:cs typeface="Times New Roman" pitchFamily="18" charset="0"/>
              </a:rPr>
              <a:t>»</a:t>
            </a:r>
            <a:r>
              <a:rPr lang="ru-RU" sz="1400" b="1" i="1" smtClean="0">
                <a:solidFill>
                  <a:srgbClr val="000000"/>
                </a:solidFill>
                <a:latin typeface="Arial CYR"/>
                <a:cs typeface="Times New Roman" pitchFamily="18" charset="0"/>
              </a:rPr>
              <a:t>3</a:t>
            </a:r>
            <a:r>
              <a:rPr lang="ru-RU" sz="1400" b="1" i="1" smtClean="0">
                <a:solidFill>
                  <a:srgbClr val="000000"/>
                </a:solidFill>
                <a:cs typeface="Times New Roman" pitchFamily="18" charset="0"/>
              </a:rPr>
              <a:t> </a:t>
            </a:r>
            <a:r>
              <a:rPr lang="ru-RU" sz="1400" b="1" i="1" smtClean="0">
                <a:solidFill>
                  <a:srgbClr val="000000"/>
                </a:solidFill>
                <a:latin typeface="Arial CYR"/>
                <a:cs typeface="Times New Roman" pitchFamily="18" charset="0"/>
              </a:rPr>
              <a:t>мм. Таким образом, кольца Ньютона легко наблюдаются невооруженным глазом.</a:t>
            </a:r>
            <a:endParaRPr lang="ru-RU" sz="1000" smtClean="0">
              <a:latin typeface="Arial" pitchFamily="34" charset="0"/>
            </a:endParaRPr>
          </a:p>
          <a:p>
            <a:pPr marL="0" indent="230188" eaLnBrk="1" hangingPunct="1">
              <a:spcBef>
                <a:spcPct val="0"/>
              </a:spcBef>
              <a:buFontTx/>
              <a:buNone/>
            </a:pPr>
            <a:r>
              <a:rPr lang="ru-RU" sz="1400" b="1" i="1" smtClean="0">
                <a:solidFill>
                  <a:srgbClr val="000000"/>
                </a:solidFill>
                <a:latin typeface="Arial CYR"/>
                <a:cs typeface="Times New Roman" pitchFamily="18" charset="0"/>
              </a:rPr>
              <a:t>В случае когда падающее излучение - естественный свет, для разных его длин волн положение интерференционных максимумов различно, и в пределах первых трех - четырех интерференционных порядков</a:t>
            </a:r>
            <a:r>
              <a:rPr lang="ru-RU" sz="1400" b="1" i="1" smtClean="0">
                <a:solidFill>
                  <a:srgbClr val="000000"/>
                </a:solidFill>
                <a:cs typeface="Times New Roman" pitchFamily="18" charset="0"/>
              </a:rPr>
              <a:t>  </a:t>
            </a:r>
            <a:r>
              <a:rPr lang="en-US" sz="1400" b="1" i="1" smtClean="0">
                <a:solidFill>
                  <a:srgbClr val="000000"/>
                </a:solidFill>
                <a:latin typeface="Arial CYR"/>
                <a:cs typeface="Times New Roman" pitchFamily="18" charset="0"/>
              </a:rPr>
              <a:t>m</a:t>
            </a:r>
            <a:r>
              <a:rPr lang="ru-RU" sz="1400" b="1" i="1" smtClean="0">
                <a:solidFill>
                  <a:srgbClr val="000000"/>
                </a:solidFill>
                <a:latin typeface="Arial CYR"/>
                <a:cs typeface="Times New Roman" pitchFamily="18" charset="0"/>
              </a:rPr>
              <a:t>,</a:t>
            </a:r>
            <a:r>
              <a:rPr lang="ru-RU" sz="1400" b="1" i="1" smtClean="0">
                <a:solidFill>
                  <a:srgbClr val="000000"/>
                </a:solidFill>
                <a:cs typeface="Times New Roman" pitchFamily="18" charset="0"/>
              </a:rPr>
              <a:t> </a:t>
            </a:r>
            <a:r>
              <a:rPr lang="ru-RU" sz="1400" b="1" i="1" smtClean="0">
                <a:solidFill>
                  <a:srgbClr val="000000"/>
                </a:solidFill>
                <a:latin typeface="Arial CYR"/>
                <a:cs typeface="Times New Roman" pitchFamily="18" charset="0"/>
              </a:rPr>
              <a:t>наблюдаются системы вложенных окрашенных колец. Такие кольца и называются кольцами Ньютона, первым их наблюдавшего.</a:t>
            </a:r>
            <a:endParaRPr lang="ru-RU" sz="1800" smtClean="0">
              <a:latin typeface="Arial" pitchFamily="34" charset="0"/>
            </a:endParaRPr>
          </a:p>
        </p:txBody>
      </p:sp>
      <p:pic>
        <p:nvPicPr>
          <p:cNvPr id="29699" name="Рисунок 4" descr="newton_rings.jpg"/>
          <p:cNvPicPr>
            <a:picLocks noChangeAspect="1"/>
          </p:cNvPicPr>
          <p:nvPr/>
        </p:nvPicPr>
        <p:blipFill>
          <a:blip r:embed="rId2" cstate="email"/>
          <a:srcRect/>
          <a:stretch>
            <a:fillRect/>
          </a:stretch>
        </p:blipFill>
        <p:spPr bwMode="auto">
          <a:xfrm>
            <a:off x="381000" y="2286000"/>
            <a:ext cx="3124200" cy="3429000"/>
          </a:xfrm>
          <a:prstGeom prst="rect">
            <a:avLst/>
          </a:prstGeom>
          <a:noFill/>
          <a:ln w="9525">
            <a:noFill/>
            <a:miter lim="800000"/>
            <a:headEnd/>
            <a:tailEnd/>
          </a:ln>
        </p:spPr>
      </p:pic>
      <p:pic>
        <p:nvPicPr>
          <p:cNvPr id="29700" name="Рисунок 5" descr="218357364.jpg"/>
          <p:cNvPicPr>
            <a:picLocks noChangeAspect="1"/>
          </p:cNvPicPr>
          <p:nvPr/>
        </p:nvPicPr>
        <p:blipFill>
          <a:blip r:embed="rId3" cstate="email"/>
          <a:srcRect/>
          <a:stretch>
            <a:fillRect/>
          </a:stretch>
        </p:blipFill>
        <p:spPr bwMode="auto">
          <a:xfrm>
            <a:off x="3962400" y="2438400"/>
            <a:ext cx="4419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3238" y="4983163"/>
            <a:ext cx="8183562" cy="1052512"/>
          </a:xfrm>
        </p:spPr>
        <p:txBody>
          <a:bodyPr>
            <a:normAutofit fontScale="90000"/>
          </a:bodyPr>
          <a:lstStyle/>
          <a:p>
            <a:pPr fontAlgn="auto">
              <a:spcAft>
                <a:spcPts val="0"/>
              </a:spcAft>
              <a:defRPr/>
            </a:pPr>
            <a:r>
              <a:rPr lang="ru-RU" kern="12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Использование интерференции:</a:t>
            </a:r>
            <a:endParaRPr lang="ru-RU" kern="12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3" name="Содержимое 2"/>
          <p:cNvSpPr>
            <a:spLocks noGrp="1"/>
          </p:cNvSpPr>
          <p:nvPr>
            <p:ph idx="4294967295"/>
          </p:nvPr>
        </p:nvSpPr>
        <p:spPr>
          <a:xfrm>
            <a:off x="500063" y="500063"/>
            <a:ext cx="8183562" cy="4929187"/>
          </a:xfrm>
        </p:spPr>
        <p:txBody>
          <a:bodyPr>
            <a:normAutofit fontScale="70000" lnSpcReduction="20000"/>
          </a:bodyPr>
          <a:lstStyle/>
          <a:p>
            <a:pPr marL="265176" indent="-265176" fontAlgn="auto">
              <a:spcAft>
                <a:spcPts val="0"/>
              </a:spcAft>
              <a:buFont typeface="Wingdings 2"/>
              <a:buChar char=""/>
              <a:defRPr/>
            </a:pPr>
            <a:r>
              <a:rPr lang="ru-RU" kern="1200" dirty="0">
                <a:latin typeface="+mn-lt"/>
                <a:ea typeface="+mn-ea"/>
                <a:cs typeface="+mn-cs"/>
              </a:rPr>
              <a:t> Явление интерференции света находит широкое применение в современной технике. Одним из таких применений является создание "просветленной" оптики. Отполированная поверхность стекла отражает примерно 4% падающего на нее света. Современные оптические приборы состоят из большого числа деталей, изготовленных из стекла. Проходя через каждую из этих деталей, свет ослабляется на 4%. Общие потери света в объективе фотоаппарата составляют примерно 25%, в призменном бинокле и микроскопе — 50% и т. д. </a:t>
            </a:r>
          </a:p>
          <a:p>
            <a:pPr marL="265176" indent="-265176" fontAlgn="auto">
              <a:spcAft>
                <a:spcPts val="0"/>
              </a:spcAft>
              <a:buFont typeface="Wingdings 2"/>
              <a:buChar char=""/>
              <a:defRPr/>
            </a:pPr>
            <a:r>
              <a:rPr lang="ru-RU" kern="1200" dirty="0">
                <a:latin typeface="+mn-lt"/>
                <a:ea typeface="+mn-ea"/>
                <a:cs typeface="+mn-cs"/>
              </a:rPr>
              <a:t> Другим применением явления интерференции является получение хорошо отражающих покрытий, необходимых во многих отраслях оптики.</a:t>
            </a:r>
          </a:p>
          <a:p>
            <a:pPr marL="265176" indent="-265176" fontAlgn="auto">
              <a:spcAft>
                <a:spcPts val="0"/>
              </a:spcAft>
              <a:buFont typeface="Wingdings 2"/>
              <a:buChar char=""/>
              <a:defRPr/>
            </a:pPr>
            <a:r>
              <a:rPr lang="ru-RU" kern="1200" dirty="0">
                <a:latin typeface="+mn-lt"/>
                <a:ea typeface="+mn-ea"/>
                <a:cs typeface="+mn-cs"/>
              </a:rPr>
              <a:t> И. с. широко используется при спектральном анализе для точного измерения расстояний и углов, в рефрактометрии, в задачах контроля качества поверхностей, для создания светофильтров, зеркал, просветляющих покрытий и др.</a:t>
            </a:r>
            <a:endParaRPr lang="ru-RU" kern="1200" dirty="0">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13500000"/>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smtClean="0"/>
              <a:t>Просветление оптики.</a:t>
            </a:r>
          </a:p>
        </p:txBody>
      </p:sp>
      <p:sp>
        <p:nvSpPr>
          <p:cNvPr id="30723" name="Rectangle 3"/>
          <p:cNvSpPr>
            <a:spLocks noGrp="1" noChangeArrowheads="1"/>
          </p:cNvSpPr>
          <p:nvPr>
            <p:ph type="body" idx="1"/>
          </p:nvPr>
        </p:nvSpPr>
        <p:spPr>
          <a:xfrm>
            <a:off x="971550" y="1600200"/>
            <a:ext cx="7715250" cy="4525963"/>
          </a:xfrm>
        </p:spPr>
        <p:txBody>
          <a:bodyPr/>
          <a:lstStyle/>
          <a:p>
            <a:pPr eaLnBrk="1" hangingPunct="1">
              <a:buFontTx/>
              <a:buNone/>
            </a:pPr>
            <a:r>
              <a:rPr lang="ru-RU" sz="2800" smtClean="0"/>
              <a:t>   Просветление оптики основано на интерференции. На поверхность оптического стекла, например линзы, наносят тонкую пленку с показателем преломления </a:t>
            </a:r>
            <a:r>
              <a:rPr lang="en-US" sz="2800" smtClean="0"/>
              <a:t>n</a:t>
            </a:r>
            <a:r>
              <a:rPr lang="ru-RU" sz="2800" baseline="-25000" smtClean="0"/>
              <a:t>п</a:t>
            </a:r>
            <a:r>
              <a:rPr lang="ru-RU" sz="2800" smtClean="0"/>
              <a:t>, меньшим показателя преломления стекла </a:t>
            </a:r>
            <a:r>
              <a:rPr lang="en-US" sz="2800" smtClean="0"/>
              <a:t>n</a:t>
            </a:r>
            <a:r>
              <a:rPr lang="ru-RU" sz="2800" baseline="-25000" smtClean="0"/>
              <a:t>с.</a:t>
            </a:r>
            <a:endParaRPr lang="ru-RU" sz="2800" smtClean="0"/>
          </a:p>
        </p:txBody>
      </p:sp>
      <p:pic>
        <p:nvPicPr>
          <p:cNvPr id="30724" name="Picture 4"/>
          <p:cNvPicPr>
            <a:picLocks noChangeAspect="1" noChangeArrowheads="1"/>
          </p:cNvPicPr>
          <p:nvPr/>
        </p:nvPicPr>
        <p:blipFill>
          <a:blip r:embed="rId2" cstate="email"/>
          <a:srcRect/>
          <a:stretch>
            <a:fillRect/>
          </a:stretch>
        </p:blipFill>
        <p:spPr bwMode="auto">
          <a:xfrm>
            <a:off x="2195513" y="4221163"/>
            <a:ext cx="4321175" cy="252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smtClean="0"/>
              <a:t>Дифракция.</a:t>
            </a:r>
          </a:p>
        </p:txBody>
      </p:sp>
      <p:sp>
        <p:nvSpPr>
          <p:cNvPr id="31747" name="Rectangle 3"/>
          <p:cNvSpPr>
            <a:spLocks noGrp="1" noChangeArrowheads="1"/>
          </p:cNvSpPr>
          <p:nvPr>
            <p:ph type="body" idx="1"/>
          </p:nvPr>
        </p:nvSpPr>
        <p:spPr>
          <a:xfrm>
            <a:off x="468313" y="2332038"/>
            <a:ext cx="8229600" cy="2681287"/>
          </a:xfrm>
        </p:spPr>
        <p:txBody>
          <a:bodyPr/>
          <a:lstStyle/>
          <a:p>
            <a:pPr eaLnBrk="1" hangingPunct="1">
              <a:buFontTx/>
              <a:buNone/>
            </a:pPr>
            <a:r>
              <a:rPr lang="ru-RU" smtClean="0"/>
              <a:t>   Огибание волнами краев препятствий. Дифракция присуща любому волновому движению.</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1214422"/>
            <a:ext cx="6773529" cy="280076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Юнг Томас и его опыт</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7786742"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Юнг Томас (1773-1829)</a:t>
            </a:r>
          </a:p>
        </p:txBody>
      </p:sp>
      <p:sp>
        <p:nvSpPr>
          <p:cNvPr id="33795" name="TextBox 6"/>
          <p:cNvSpPr txBox="1">
            <a:spLocks noChangeArrowheads="1"/>
          </p:cNvSpPr>
          <p:nvPr/>
        </p:nvSpPr>
        <p:spPr bwMode="auto">
          <a:xfrm>
            <a:off x="428625" y="928688"/>
            <a:ext cx="8715375" cy="341630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Английский ученый с необыкновенной широтой научных интересов и многогранностью дарований. Юнг одновременно известный врач и физик с огромной интуицией, астроном и механик, металлург и египтолог, физиолог и полиглот, талантливый музыкант и даже способный гимнаст. Главными заслугами Юнга является открытие интервенции света (термин «интервенция» принадлежит Юнгу) и объяснение явления дифракции на основе волновой теории. Юнг первым измерил длину световой волны. </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Маруся\Desktop\Сканировать1.BMP"/>
          <p:cNvPicPr>
            <a:picLocks noChangeAspect="1" noChangeArrowheads="1"/>
          </p:cNvPicPr>
          <p:nvPr/>
        </p:nvPicPr>
        <p:blipFill>
          <a:blip r:embed="rId2" cstate="email"/>
          <a:srcRect/>
          <a:stretch>
            <a:fillRect/>
          </a:stretch>
        </p:blipFill>
        <p:spPr bwMode="auto">
          <a:xfrm>
            <a:off x="5000625" y="0"/>
            <a:ext cx="3714750" cy="6858000"/>
          </a:xfrm>
          <a:prstGeom prst="rect">
            <a:avLst/>
          </a:prstGeom>
          <a:noFill/>
          <a:ln w="9525">
            <a:noFill/>
            <a:miter lim="800000"/>
            <a:headEnd/>
            <a:tailEnd/>
          </a:ln>
        </p:spPr>
      </p:pic>
      <p:sp>
        <p:nvSpPr>
          <p:cNvPr id="3" name="Прямоугольник 2"/>
          <p:cNvSpPr/>
          <p:nvPr/>
        </p:nvSpPr>
        <p:spPr>
          <a:xfrm>
            <a:off x="0" y="571480"/>
            <a:ext cx="4643470"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Опыт Юнга:</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t="100000"/>
          </a:path>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ru-RU" smtClean="0"/>
              <a:t>Дифракционная решетка</a:t>
            </a:r>
          </a:p>
        </p:txBody>
      </p:sp>
      <p:sp>
        <p:nvSpPr>
          <p:cNvPr id="35843" name="Rectangle 3"/>
          <p:cNvSpPr>
            <a:spLocks noGrp="1" noChangeArrowheads="1"/>
          </p:cNvSpPr>
          <p:nvPr>
            <p:ph type="body" idx="1"/>
          </p:nvPr>
        </p:nvSpPr>
        <p:spPr>
          <a:xfrm>
            <a:off x="539750" y="2492375"/>
            <a:ext cx="8229600" cy="2449513"/>
          </a:xfrm>
        </p:spPr>
        <p:txBody>
          <a:bodyPr/>
          <a:lstStyle/>
          <a:p>
            <a:pPr eaLnBrk="1" hangingPunct="1">
              <a:buFontTx/>
              <a:buNone/>
            </a:pPr>
            <a:r>
              <a:rPr lang="ru-RU" smtClean="0"/>
              <a:t>   Представляет собой совокупность большого числа очень узких щелей, разделенных непрозрачными промежутками.</a:t>
            </a:r>
          </a:p>
        </p:txBody>
      </p:sp>
      <p:pic>
        <p:nvPicPr>
          <p:cNvPr id="35844" name="Picture 4" descr="3-10-2"/>
          <p:cNvPicPr>
            <a:picLocks noChangeAspect="1" noChangeArrowheads="1"/>
          </p:cNvPicPr>
          <p:nvPr/>
        </p:nvPicPr>
        <p:blipFill>
          <a:blip r:embed="rId2" cstate="email"/>
          <a:srcRect/>
          <a:stretch>
            <a:fillRect/>
          </a:stretch>
        </p:blipFill>
        <p:spPr bwMode="auto">
          <a:xfrm>
            <a:off x="3851275" y="4076700"/>
            <a:ext cx="3313113" cy="2657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56" name="Rectangle 4"/>
          <p:cNvSpPr>
            <a:spLocks noGrp="1"/>
          </p:cNvSpPr>
          <p:nvPr>
            <p:ph type="title"/>
          </p:nvPr>
        </p:nvSpPr>
        <p:spPr/>
        <p:txBody>
          <a:bodyPr/>
          <a:lstStyle/>
          <a:p>
            <a:pPr eaLnBrk="1" hangingPunct="1"/>
            <a:r>
              <a:rPr lang="ru-RU" b="1" u="sng" smtClean="0"/>
              <a:t>Лабораторная работа № 3</a:t>
            </a:r>
          </a:p>
        </p:txBody>
      </p:sp>
      <p:sp>
        <p:nvSpPr>
          <p:cNvPr id="2057" name="Rectangle 5"/>
          <p:cNvSpPr>
            <a:spLocks noGrp="1"/>
          </p:cNvSpPr>
          <p:nvPr>
            <p:ph type="body" idx="1"/>
          </p:nvPr>
        </p:nvSpPr>
        <p:spPr>
          <a:xfrm>
            <a:off x="457200" y="1600200"/>
            <a:ext cx="8229600" cy="5257800"/>
          </a:xfrm>
        </p:spPr>
        <p:txBody>
          <a:bodyPr/>
          <a:lstStyle/>
          <a:p>
            <a:pPr algn="ctr" eaLnBrk="1" hangingPunct="1"/>
            <a:r>
              <a:rPr lang="ru-RU" sz="1600" smtClean="0">
                <a:solidFill>
                  <a:srgbClr val="000000"/>
                </a:solidFill>
                <a:cs typeface="Times New Roman" pitchFamily="18" charset="0"/>
              </a:rPr>
              <a:t>«Измерение длины световой волны с помощью дифракционной решётки»</a:t>
            </a:r>
            <a:endParaRPr lang="ru-RU" sz="1600" i="1" smtClean="0">
              <a:solidFill>
                <a:srgbClr val="000000"/>
              </a:solidFill>
              <a:cs typeface="Times New Roman" pitchFamily="18" charset="0"/>
            </a:endParaRPr>
          </a:p>
          <a:p>
            <a:pPr algn="just" eaLnBrk="1" hangingPunct="1"/>
            <a:r>
              <a:rPr lang="ru-RU" sz="1600" i="1" smtClean="0">
                <a:solidFill>
                  <a:srgbClr val="000000"/>
                </a:solidFill>
                <a:cs typeface="Times New Roman" pitchFamily="18" charset="0"/>
              </a:rPr>
              <a:t>Оборудование:</a:t>
            </a:r>
            <a:r>
              <a:rPr lang="ru-RU" sz="1600" smtClean="0">
                <a:solidFill>
                  <a:srgbClr val="000000"/>
                </a:solidFill>
                <a:cs typeface="Times New Roman" pitchFamily="18" charset="0"/>
              </a:rPr>
              <a:t> Дифракционная решётка, чёрный экран с узкой вертикальной щелью, штатив с лапкой.</a:t>
            </a:r>
            <a:endParaRPr lang="ru-RU" sz="1600" i="1" smtClean="0">
              <a:solidFill>
                <a:srgbClr val="000000"/>
              </a:solidFill>
              <a:cs typeface="Times New Roman" pitchFamily="18" charset="0"/>
            </a:endParaRPr>
          </a:p>
          <a:p>
            <a:pPr algn="just" eaLnBrk="1" hangingPunct="1"/>
            <a:r>
              <a:rPr lang="ru-RU" sz="1600" i="1" smtClean="0">
                <a:solidFill>
                  <a:srgbClr val="000000"/>
                </a:solidFill>
                <a:cs typeface="Times New Roman" pitchFamily="18" charset="0"/>
              </a:rPr>
              <a:t>Ход работы:</a:t>
            </a:r>
            <a:endParaRPr lang="ru-RU" sz="1600" smtClean="0"/>
          </a:p>
          <a:p>
            <a:pPr algn="just" eaLnBrk="1" hangingPunct="1"/>
            <a:endParaRPr lang="ru-RU" sz="1600" smtClean="0"/>
          </a:p>
        </p:txBody>
      </p:sp>
      <p:sp>
        <p:nvSpPr>
          <p:cNvPr id="2058"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ru-RU"/>
          </a:p>
        </p:txBody>
      </p:sp>
      <p:sp>
        <p:nvSpPr>
          <p:cNvPr id="2059" name="Rectangle 9"/>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6"/>
          <p:cNvGraphicFramePr>
            <a:graphicFrameLocks noChangeAspect="1"/>
          </p:cNvGraphicFramePr>
          <p:nvPr/>
        </p:nvGraphicFramePr>
        <p:xfrm>
          <a:off x="2051050" y="2492375"/>
          <a:ext cx="1296988" cy="690563"/>
        </p:xfrm>
        <a:graphic>
          <a:graphicData uri="http://schemas.openxmlformats.org/presentationml/2006/ole">
            <p:oleObj spid="_x0000_s2050" name="Формула" r:id="rId3" imgW="736280" imgH="393529" progId="Equation.3">
              <p:embed/>
            </p:oleObj>
          </a:graphicData>
        </a:graphic>
      </p:graphicFrame>
      <p:graphicFrame>
        <p:nvGraphicFramePr>
          <p:cNvPr id="2051" name="Object 8"/>
          <p:cNvGraphicFramePr>
            <a:graphicFrameLocks noChangeAspect="1"/>
          </p:cNvGraphicFramePr>
          <p:nvPr/>
        </p:nvGraphicFramePr>
        <p:xfrm>
          <a:off x="3635375" y="2349500"/>
          <a:ext cx="1017588" cy="763588"/>
        </p:xfrm>
        <a:graphic>
          <a:graphicData uri="http://schemas.openxmlformats.org/presentationml/2006/ole">
            <p:oleObj spid="_x0000_s2051" name="Формула" r:id="rId4" imgW="520560" imgH="393480" progId="Equation.3">
              <p:embed/>
            </p:oleObj>
          </a:graphicData>
        </a:graphic>
      </p:graphicFrame>
      <p:sp>
        <p:nvSpPr>
          <p:cNvPr id="2060" name="Rectangle 11"/>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2" name="Object 10"/>
          <p:cNvGraphicFramePr>
            <a:graphicFrameLocks noChangeAspect="1"/>
          </p:cNvGraphicFramePr>
          <p:nvPr/>
        </p:nvGraphicFramePr>
        <p:xfrm>
          <a:off x="4932363" y="2349500"/>
          <a:ext cx="971550" cy="781050"/>
        </p:xfrm>
        <a:graphic>
          <a:graphicData uri="http://schemas.openxmlformats.org/presentationml/2006/ole">
            <p:oleObj spid="_x0000_s2052" name="Формула" r:id="rId5" imgW="482391" imgH="393529" progId="Equation.3">
              <p:embed/>
            </p:oleObj>
          </a:graphicData>
        </a:graphic>
      </p:graphicFrame>
      <p:sp>
        <p:nvSpPr>
          <p:cNvPr id="2061" name="Rectangle 19"/>
          <p:cNvSpPr>
            <a:spLocks noChangeArrowheads="1"/>
          </p:cNvSpPr>
          <p:nvPr/>
        </p:nvSpPr>
        <p:spPr bwMode="auto">
          <a:xfrm>
            <a:off x="1084263" y="2347913"/>
            <a:ext cx="1025525" cy="0"/>
          </a:xfrm>
          <a:prstGeom prst="rect">
            <a:avLst/>
          </a:prstGeom>
          <a:noFill/>
          <a:ln w="9525">
            <a:noFill/>
            <a:miter lim="800000"/>
            <a:headEnd/>
            <a:tailEnd/>
          </a:ln>
        </p:spPr>
        <p:txBody>
          <a:bodyPr wrap="none">
            <a:spAutoFit/>
          </a:bodyPr>
          <a:lstStyle/>
          <a:p>
            <a:endParaRPr lang="ru-RU"/>
          </a:p>
        </p:txBody>
      </p:sp>
      <p:graphicFrame>
        <p:nvGraphicFramePr>
          <p:cNvPr id="2053" name="Object 12"/>
          <p:cNvGraphicFramePr>
            <a:graphicFrameLocks noChangeAspect="1"/>
          </p:cNvGraphicFramePr>
          <p:nvPr/>
        </p:nvGraphicFramePr>
        <p:xfrm>
          <a:off x="1084263" y="2347913"/>
          <a:ext cx="123825" cy="142875"/>
        </p:xfrm>
        <a:graphic>
          <a:graphicData uri="http://schemas.openxmlformats.org/presentationml/2006/ole">
            <p:oleObj spid="_x0000_s2053" name="Формула" r:id="rId6" imgW="126835" imgH="139518" progId="Equation.3">
              <p:embed/>
            </p:oleObj>
          </a:graphicData>
        </a:graphic>
      </p:graphicFrame>
      <p:graphicFrame>
        <p:nvGraphicFramePr>
          <p:cNvPr id="79083" name="Group 235"/>
          <p:cNvGraphicFramePr>
            <a:graphicFrameLocks noGrp="1"/>
          </p:cNvGraphicFramePr>
          <p:nvPr/>
        </p:nvGraphicFramePr>
        <p:xfrm>
          <a:off x="971550" y="3141663"/>
          <a:ext cx="6408738" cy="2163762"/>
        </p:xfrm>
        <a:graphic>
          <a:graphicData uri="http://schemas.openxmlformats.org/drawingml/2006/table">
            <a:tbl>
              <a:tblPr/>
              <a:tblGrid>
                <a:gridCol w="982663"/>
                <a:gridCol w="941387"/>
                <a:gridCol w="939800"/>
                <a:gridCol w="941388"/>
                <a:gridCol w="938212"/>
                <a:gridCol w="939800"/>
                <a:gridCol w="725488"/>
              </a:tblGrid>
              <a:tr h="2444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Цвет</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Постоянные величины</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Значение</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λ, м</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k</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d,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а</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слева</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справа</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фиолетовый</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зелёный</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красный</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07" name="Line 227"/>
          <p:cNvSpPr>
            <a:spLocks noChangeShapeType="1"/>
          </p:cNvSpPr>
          <p:nvPr/>
        </p:nvSpPr>
        <p:spPr bwMode="auto">
          <a:xfrm>
            <a:off x="1230313" y="5788025"/>
            <a:ext cx="0" cy="800100"/>
          </a:xfrm>
          <a:prstGeom prst="line">
            <a:avLst/>
          </a:prstGeom>
          <a:noFill/>
          <a:ln w="9525">
            <a:solidFill>
              <a:srgbClr val="000000"/>
            </a:solidFill>
            <a:round/>
            <a:headEnd/>
            <a:tailEnd/>
          </a:ln>
        </p:spPr>
        <p:txBody>
          <a:bodyPr/>
          <a:lstStyle/>
          <a:p>
            <a:endParaRPr lang="ru-RU"/>
          </a:p>
        </p:txBody>
      </p:sp>
      <p:sp>
        <p:nvSpPr>
          <p:cNvPr id="2108" name="Line 228"/>
          <p:cNvSpPr>
            <a:spLocks noChangeShapeType="1"/>
          </p:cNvSpPr>
          <p:nvPr/>
        </p:nvSpPr>
        <p:spPr bwMode="auto">
          <a:xfrm>
            <a:off x="3287713" y="5445125"/>
            <a:ext cx="0" cy="1485900"/>
          </a:xfrm>
          <a:prstGeom prst="line">
            <a:avLst/>
          </a:prstGeom>
          <a:noFill/>
          <a:ln w="9525">
            <a:solidFill>
              <a:srgbClr val="000000"/>
            </a:solidFill>
            <a:round/>
            <a:headEnd/>
            <a:tailEnd/>
          </a:ln>
        </p:spPr>
        <p:txBody>
          <a:bodyPr/>
          <a:lstStyle/>
          <a:p>
            <a:endParaRPr lang="ru-RU"/>
          </a:p>
        </p:txBody>
      </p:sp>
      <p:sp>
        <p:nvSpPr>
          <p:cNvPr id="2109" name="Line 229"/>
          <p:cNvSpPr>
            <a:spLocks noChangeShapeType="1"/>
          </p:cNvSpPr>
          <p:nvPr/>
        </p:nvSpPr>
        <p:spPr bwMode="auto">
          <a:xfrm>
            <a:off x="1230313" y="6245225"/>
            <a:ext cx="2057400" cy="0"/>
          </a:xfrm>
          <a:prstGeom prst="line">
            <a:avLst/>
          </a:prstGeom>
          <a:noFill/>
          <a:ln w="9525">
            <a:solidFill>
              <a:srgbClr val="000000"/>
            </a:solidFill>
            <a:round/>
            <a:headEnd/>
            <a:tailEnd/>
          </a:ln>
        </p:spPr>
        <p:txBody>
          <a:bodyPr/>
          <a:lstStyle/>
          <a:p>
            <a:endParaRPr lang="ru-RU"/>
          </a:p>
        </p:txBody>
      </p:sp>
      <p:sp>
        <p:nvSpPr>
          <p:cNvPr id="2110" name="Line 230"/>
          <p:cNvSpPr>
            <a:spLocks noChangeShapeType="1"/>
          </p:cNvSpPr>
          <p:nvPr/>
        </p:nvSpPr>
        <p:spPr bwMode="auto">
          <a:xfrm flipV="1">
            <a:off x="1230313" y="5673725"/>
            <a:ext cx="2057400" cy="571500"/>
          </a:xfrm>
          <a:prstGeom prst="line">
            <a:avLst/>
          </a:prstGeom>
          <a:noFill/>
          <a:ln w="9525">
            <a:solidFill>
              <a:srgbClr val="000000"/>
            </a:solidFill>
            <a:round/>
            <a:headEnd/>
            <a:tailEnd/>
          </a:ln>
        </p:spPr>
        <p:txBody>
          <a:bodyPr/>
          <a:lstStyle/>
          <a:p>
            <a:endParaRPr lang="ru-RU"/>
          </a:p>
        </p:txBody>
      </p:sp>
      <p:sp>
        <p:nvSpPr>
          <p:cNvPr id="2111" name="AutoShape 232"/>
          <p:cNvSpPr>
            <a:spLocks noChangeAspect="1" noChangeArrowheads="1"/>
          </p:cNvSpPr>
          <p:nvPr/>
        </p:nvSpPr>
        <p:spPr bwMode="auto">
          <a:xfrm>
            <a:off x="684213" y="5516563"/>
            <a:ext cx="2857500" cy="1714500"/>
          </a:xfrm>
          <a:prstGeom prst="rect">
            <a:avLst/>
          </a:prstGeom>
          <a:noFill/>
          <a:ln w="9525">
            <a:noFill/>
            <a:miter lim="800000"/>
            <a:headEnd/>
            <a:tailEnd/>
          </a:ln>
        </p:spPr>
        <p:txBody>
          <a:bodyPr/>
          <a:lstStyle/>
          <a:p>
            <a:endParaRPr lang="ru-RU"/>
          </a:p>
        </p:txBody>
      </p:sp>
      <p:sp>
        <p:nvSpPr>
          <p:cNvPr id="2112" name="Rectangle 236"/>
          <p:cNvSpPr>
            <a:spLocks noChangeArrowheads="1"/>
          </p:cNvSpPr>
          <p:nvPr/>
        </p:nvSpPr>
        <p:spPr bwMode="auto">
          <a:xfrm>
            <a:off x="1547813" y="5373688"/>
            <a:ext cx="1584325" cy="274637"/>
          </a:xfrm>
          <a:prstGeom prst="rect">
            <a:avLst/>
          </a:prstGeom>
          <a:noFill/>
          <a:ln w="9525">
            <a:noFill/>
            <a:miter lim="800000"/>
            <a:headEnd/>
            <a:tailEnd/>
          </a:ln>
        </p:spPr>
        <p:txBody>
          <a:bodyPr anchor="ctr">
            <a:spAutoFit/>
          </a:bodyPr>
          <a:lstStyle/>
          <a:p>
            <a:r>
              <a:rPr lang="ru-RU" sz="1200"/>
              <a:t>Максимум света</a:t>
            </a:r>
          </a:p>
        </p:txBody>
      </p:sp>
      <p:sp>
        <p:nvSpPr>
          <p:cNvPr id="2113" name="Rectangle 237"/>
          <p:cNvSpPr>
            <a:spLocks noChangeArrowheads="1"/>
          </p:cNvSpPr>
          <p:nvPr/>
        </p:nvSpPr>
        <p:spPr bwMode="auto">
          <a:xfrm>
            <a:off x="395288" y="6381750"/>
            <a:ext cx="796925" cy="274638"/>
          </a:xfrm>
          <a:prstGeom prst="rect">
            <a:avLst/>
          </a:prstGeom>
          <a:noFill/>
          <a:ln w="9525">
            <a:noFill/>
            <a:miter lim="800000"/>
            <a:headEnd/>
            <a:tailEnd/>
          </a:ln>
        </p:spPr>
        <p:txBody>
          <a:bodyPr wrap="none" anchor="ctr">
            <a:spAutoFit/>
          </a:bodyPr>
          <a:lstStyle/>
          <a:p>
            <a:r>
              <a:rPr lang="ru-RU" sz="1200"/>
              <a:t>Решётка</a:t>
            </a:r>
          </a:p>
        </p:txBody>
      </p:sp>
      <p:sp>
        <p:nvSpPr>
          <p:cNvPr id="2114" name="Rectangle 238"/>
          <p:cNvSpPr>
            <a:spLocks noChangeArrowheads="1"/>
          </p:cNvSpPr>
          <p:nvPr/>
        </p:nvSpPr>
        <p:spPr bwMode="auto">
          <a:xfrm>
            <a:off x="3276600" y="6381750"/>
            <a:ext cx="612775" cy="274638"/>
          </a:xfrm>
          <a:prstGeom prst="rect">
            <a:avLst/>
          </a:prstGeom>
          <a:noFill/>
          <a:ln w="9525">
            <a:noFill/>
            <a:miter lim="800000"/>
            <a:headEnd/>
            <a:tailEnd/>
          </a:ln>
        </p:spPr>
        <p:txBody>
          <a:bodyPr wrap="none" anchor="ctr">
            <a:spAutoFit/>
          </a:bodyPr>
          <a:lstStyle/>
          <a:p>
            <a:r>
              <a:rPr lang="ru-RU" sz="1200"/>
              <a:t>Экран</a:t>
            </a:r>
          </a:p>
        </p:txBody>
      </p:sp>
      <p:sp>
        <p:nvSpPr>
          <p:cNvPr id="2115" name="Rectangle 240"/>
          <p:cNvSpPr>
            <a:spLocks noChangeArrowheads="1"/>
          </p:cNvSpPr>
          <p:nvPr/>
        </p:nvSpPr>
        <p:spPr bwMode="auto">
          <a:xfrm>
            <a:off x="0" y="3357563"/>
            <a:ext cx="9144000" cy="0"/>
          </a:xfrm>
          <a:prstGeom prst="rect">
            <a:avLst/>
          </a:prstGeom>
          <a:noFill/>
          <a:ln w="9525">
            <a:noFill/>
            <a:miter lim="800000"/>
            <a:headEnd/>
            <a:tailEnd/>
          </a:ln>
        </p:spPr>
        <p:txBody>
          <a:bodyPr wrap="none" anchor="ctr">
            <a:spAutoFit/>
          </a:bodyPr>
          <a:lstStyle/>
          <a:p>
            <a:endParaRPr lang="ru-RU"/>
          </a:p>
        </p:txBody>
      </p:sp>
      <p:sp>
        <p:nvSpPr>
          <p:cNvPr id="2116" name="Rectangle 242"/>
          <p:cNvSpPr>
            <a:spLocks noChangeArrowheads="1"/>
          </p:cNvSpPr>
          <p:nvPr/>
        </p:nvSpPr>
        <p:spPr bwMode="auto">
          <a:xfrm>
            <a:off x="0" y="3357563"/>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4" name="Object 241"/>
          <p:cNvGraphicFramePr>
            <a:graphicFrameLocks noChangeAspect="1"/>
          </p:cNvGraphicFramePr>
          <p:nvPr/>
        </p:nvGraphicFramePr>
        <p:xfrm>
          <a:off x="2124075" y="6237288"/>
          <a:ext cx="249238" cy="287337"/>
        </p:xfrm>
        <a:graphic>
          <a:graphicData uri="http://schemas.openxmlformats.org/presentationml/2006/ole">
            <p:oleObj spid="_x0000_s2054" name="Формула" r:id="rId7" imgW="126835" imgH="139518" progId="Equation.3">
              <p:embed/>
            </p:oleObj>
          </a:graphicData>
        </a:graphic>
      </p:graphicFrame>
      <p:sp>
        <p:nvSpPr>
          <p:cNvPr id="2117" name="TextBox 73"/>
          <p:cNvSpPr txBox="1">
            <a:spLocks noChangeArrowheads="1"/>
          </p:cNvSpPr>
          <p:nvPr/>
        </p:nvSpPr>
        <p:spPr bwMode="auto">
          <a:xfrm>
            <a:off x="3286125" y="5786438"/>
            <a:ext cx="357188" cy="369887"/>
          </a:xfrm>
          <a:prstGeom prst="rect">
            <a:avLst/>
          </a:prstGeom>
          <a:noFill/>
          <a:ln w="9525">
            <a:noFill/>
            <a:miter lim="800000"/>
            <a:headEnd/>
            <a:tailEnd/>
          </a:ln>
        </p:spPr>
        <p:txBody>
          <a:bodyPr>
            <a:spAutoFit/>
          </a:bodyPr>
          <a:lstStyle/>
          <a:p>
            <a:r>
              <a:rPr lang="en-US"/>
              <a:t>b</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34000" b="-34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mtClean="0"/>
              <a:t>Проблемный вопрос:</a:t>
            </a:r>
          </a:p>
        </p:txBody>
      </p:sp>
      <p:sp>
        <p:nvSpPr>
          <p:cNvPr id="36867" name="Rectangle 3"/>
          <p:cNvSpPr>
            <a:spLocks noGrp="1" noChangeArrowheads="1"/>
          </p:cNvSpPr>
          <p:nvPr>
            <p:ph type="body" idx="1"/>
          </p:nvPr>
        </p:nvSpPr>
        <p:spPr>
          <a:xfrm>
            <a:off x="611188" y="2332038"/>
            <a:ext cx="8229600" cy="1960562"/>
          </a:xfrm>
        </p:spPr>
        <p:txBody>
          <a:bodyPr/>
          <a:lstStyle/>
          <a:p>
            <a:pPr eaLnBrk="1" hangingPunct="1">
              <a:buFontTx/>
              <a:buNone/>
            </a:pPr>
            <a:r>
              <a:rPr lang="ru-RU" sz="4400" b="1" smtClean="0"/>
              <a:t>Свет – поперечная волна?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404813"/>
            <a:ext cx="8229600" cy="5721350"/>
          </a:xfrm>
        </p:spPr>
        <p:txBody>
          <a:bodyPr/>
          <a:lstStyle/>
          <a:p>
            <a:pPr eaLnBrk="1" hangingPunct="1">
              <a:buFontTx/>
              <a:buNone/>
            </a:pPr>
            <a:r>
              <a:rPr lang="ru-RU" sz="4000" b="1" u="sng" smtClean="0"/>
              <a:t>Объект исследования:</a:t>
            </a:r>
            <a:r>
              <a:rPr lang="ru-RU" sz="4000" b="1" smtClean="0"/>
              <a:t> </a:t>
            </a:r>
          </a:p>
          <a:p>
            <a:pPr algn="ctr" eaLnBrk="1" hangingPunct="1">
              <a:buFontTx/>
              <a:buNone/>
            </a:pPr>
            <a:r>
              <a:rPr lang="ru-RU" sz="5400" b="1" smtClean="0"/>
              <a:t>Свет</a:t>
            </a:r>
          </a:p>
          <a:p>
            <a:pPr eaLnBrk="1" hangingPunct="1">
              <a:buFontTx/>
              <a:buNone/>
            </a:pPr>
            <a:endParaRPr lang="ru-RU" sz="4000" b="1" u="sng" smtClean="0"/>
          </a:p>
          <a:p>
            <a:pPr eaLnBrk="1" hangingPunct="1">
              <a:buFontTx/>
              <a:buNone/>
            </a:pPr>
            <a:r>
              <a:rPr lang="ru-RU" sz="4000" b="1" u="sng" smtClean="0"/>
              <a:t>Предмет исследования:</a:t>
            </a:r>
            <a:r>
              <a:rPr lang="ru-RU" sz="4000" b="1" smtClean="0"/>
              <a:t> </a:t>
            </a:r>
          </a:p>
          <a:p>
            <a:pPr algn="ctr" eaLnBrk="1" hangingPunct="1">
              <a:buFontTx/>
              <a:buNone/>
            </a:pPr>
            <a:r>
              <a:rPr lang="ru-RU" sz="4400" b="1" smtClean="0"/>
              <a:t>Волновые свойства света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ru-RU" smtClean="0"/>
              <a:t>Поляризация света.</a:t>
            </a:r>
          </a:p>
        </p:txBody>
      </p:sp>
      <p:pic>
        <p:nvPicPr>
          <p:cNvPr id="37892" name="Picture 4"/>
          <p:cNvPicPr>
            <a:picLocks noChangeAspect="1" noChangeArrowheads="1"/>
          </p:cNvPicPr>
          <p:nvPr/>
        </p:nvPicPr>
        <p:blipFill>
          <a:blip r:embed="rId3" cstate="email"/>
          <a:srcRect/>
          <a:stretch>
            <a:fillRect/>
          </a:stretch>
        </p:blipFill>
        <p:spPr bwMode="auto">
          <a:xfrm>
            <a:off x="0" y="1700213"/>
            <a:ext cx="4176713" cy="2303462"/>
          </a:xfrm>
          <a:prstGeom prst="rect">
            <a:avLst/>
          </a:prstGeom>
          <a:noFill/>
          <a:ln w="9525">
            <a:noFill/>
            <a:miter lim="800000"/>
            <a:headEnd/>
            <a:tailEnd/>
          </a:ln>
          <a:effectLst/>
        </p:spPr>
      </p:pic>
      <p:pic>
        <p:nvPicPr>
          <p:cNvPr id="37893" name="Picture 5"/>
          <p:cNvPicPr>
            <a:picLocks noChangeAspect="1" noChangeArrowheads="1"/>
          </p:cNvPicPr>
          <p:nvPr/>
        </p:nvPicPr>
        <p:blipFill>
          <a:blip r:embed="rId4" cstate="email"/>
          <a:srcRect/>
          <a:stretch>
            <a:fillRect/>
          </a:stretch>
        </p:blipFill>
        <p:spPr bwMode="auto">
          <a:xfrm>
            <a:off x="4859338" y="2708275"/>
            <a:ext cx="3889375" cy="315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ru-RU" smtClean="0"/>
              <a:t>Вывод:</a:t>
            </a:r>
          </a:p>
        </p:txBody>
      </p:sp>
      <p:sp>
        <p:nvSpPr>
          <p:cNvPr id="38915" name="Rectangle 3"/>
          <p:cNvSpPr>
            <a:spLocks noGrp="1" noChangeArrowheads="1"/>
          </p:cNvSpPr>
          <p:nvPr>
            <p:ph type="body" idx="1"/>
          </p:nvPr>
        </p:nvSpPr>
        <p:spPr>
          <a:xfrm>
            <a:off x="357188" y="2276475"/>
            <a:ext cx="8113712" cy="4352925"/>
          </a:xfrm>
        </p:spPr>
        <p:txBody>
          <a:bodyPr/>
          <a:lstStyle/>
          <a:p>
            <a:pPr algn="ctr" eaLnBrk="1" hangingPunct="1">
              <a:buFontTx/>
              <a:buNone/>
            </a:pPr>
            <a:r>
              <a:rPr lang="ru-RU" sz="8800" b="1" smtClean="0"/>
              <a:t>Свет</a:t>
            </a:r>
            <a:r>
              <a:rPr lang="ru-RU" sz="4800" b="1" smtClean="0"/>
              <a:t> – это электромагнитная волна.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1431925"/>
          </a:xfrm>
        </p:spPr>
        <p:txBody>
          <a:bodyPr/>
          <a:lstStyle/>
          <a:p>
            <a:pPr eaLnBrk="1" hangingPunct="1">
              <a:defRPr/>
            </a:pPr>
            <a:r>
              <a:rPr lang="ru-RU" b="1" smtClean="0">
                <a:latin typeface="Times New Roman" pitchFamily="18" charset="0"/>
              </a:rPr>
              <a:t>Джеймс Клерк Максвелл (1831-79)</a:t>
            </a:r>
          </a:p>
        </p:txBody>
      </p:sp>
      <p:pic>
        <p:nvPicPr>
          <p:cNvPr id="39939" name="Picture 3"/>
          <p:cNvPicPr>
            <a:picLocks noChangeAspect="1" noChangeArrowheads="1"/>
          </p:cNvPicPr>
          <p:nvPr>
            <p:ph sz="half" idx="1"/>
          </p:nvPr>
        </p:nvPicPr>
        <p:blipFill>
          <a:blip r:embed="rId2" cstate="email"/>
          <a:srcRect/>
          <a:stretch>
            <a:fillRect/>
          </a:stretch>
        </p:blipFill>
        <p:spPr>
          <a:xfrm>
            <a:off x="6350" y="1557338"/>
            <a:ext cx="4276725" cy="4751387"/>
          </a:xfrm>
        </p:spPr>
      </p:pic>
      <p:sp>
        <p:nvSpPr>
          <p:cNvPr id="90116" name="Rectangle 4"/>
          <p:cNvSpPr>
            <a:spLocks noGrp="1" noChangeArrowheads="1"/>
          </p:cNvSpPr>
          <p:nvPr>
            <p:ph type="body" sz="half" idx="2"/>
          </p:nvPr>
        </p:nvSpPr>
        <p:spPr>
          <a:xfrm>
            <a:off x="4067175" y="1125538"/>
            <a:ext cx="5076825" cy="5732462"/>
          </a:xfrm>
        </p:spPr>
        <p:txBody>
          <a:bodyPr/>
          <a:lstStyle/>
          <a:p>
            <a:pPr eaLnBrk="1" hangingPunct="1">
              <a:lnSpc>
                <a:spcPct val="128000"/>
              </a:lnSpc>
              <a:spcBef>
                <a:spcPts val="600"/>
              </a:spcBef>
              <a:buFont typeface="Wingdings" pitchFamily="2" charset="2"/>
              <a:buNone/>
              <a:defRPr/>
            </a:pPr>
            <a:r>
              <a:rPr lang="ru-RU" sz="1600" smtClean="0">
                <a:latin typeface="Times New Roman" pitchFamily="18" charset="0"/>
              </a:rPr>
              <a:t>       С</a:t>
            </a:r>
            <a:r>
              <a:rPr lang="ru-RU" sz="1600" b="1" smtClean="0">
                <a:latin typeface="Times New Roman" pitchFamily="18" charset="0"/>
              </a:rPr>
              <a:t>оздатель классической электродинамики, один из основоположников статистической физики, организатор и первый директор Кавендишской лаборатории; создал теорию электромагнитного поля (уравнения Максвелла); ввел понятие о токе смещения, предсказал существование электромагнитных волн, выдвинул идею электромагнитной природы света. Установил статистическое распределение, названное его именем. Исследовал вязкость, диффузию и теплопроводность газов. Показал, что кольца Сатурна состоят из отдельных тел. Труды по цветному зрению и колориметрии (диск Максвелла), оптике (эффект Максвелла), теории упругости (теорема Максвелла, диаграмма Максвелла — Кремоны), термодинамике, истории физики и др.</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800" decel="100000"/>
                                        <p:tgtEl>
                                          <p:spTgt spid="90114"/>
                                        </p:tgtEl>
                                      </p:cBhvr>
                                    </p:animEffect>
                                    <p:anim calcmode="lin" valueType="num">
                                      <p:cBhvr>
                                        <p:cTn id="8" dur="800" decel="100000" fill="hold"/>
                                        <p:tgtEl>
                                          <p:spTgt spid="90114"/>
                                        </p:tgtEl>
                                        <p:attrNameLst>
                                          <p:attrName>style.rotation</p:attrName>
                                        </p:attrNameLst>
                                      </p:cBhvr>
                                      <p:tavLst>
                                        <p:tav tm="0">
                                          <p:val>
                                            <p:fltVal val="-90"/>
                                          </p:val>
                                        </p:tav>
                                        <p:tav tm="100000">
                                          <p:val>
                                            <p:fltVal val="0"/>
                                          </p:val>
                                        </p:tav>
                                      </p:tavLst>
                                    </p:anim>
                                    <p:anim calcmode="lin" valueType="num">
                                      <p:cBhvr>
                                        <p:cTn id="9" dur="800" decel="100000" fill="hold"/>
                                        <p:tgtEl>
                                          <p:spTgt spid="90114"/>
                                        </p:tgtEl>
                                        <p:attrNameLst>
                                          <p:attrName>ppt_x</p:attrName>
                                        </p:attrNameLst>
                                      </p:cBhvr>
                                      <p:tavLst>
                                        <p:tav tm="0">
                                          <p:val>
                                            <p:strVal val="#ppt_x+0.4"/>
                                          </p:val>
                                        </p:tav>
                                        <p:tav tm="100000">
                                          <p:val>
                                            <p:strVal val="#ppt_x-0.05"/>
                                          </p:val>
                                        </p:tav>
                                      </p:tavLst>
                                    </p:anim>
                                    <p:anim calcmode="lin" valueType="num">
                                      <p:cBhvr>
                                        <p:cTn id="10" dur="800" decel="100000" fill="hold"/>
                                        <p:tgtEl>
                                          <p:spTgt spid="901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0116">
                                            <p:txEl>
                                              <p:pRg st="0" end="0"/>
                                            </p:txEl>
                                          </p:spTgt>
                                        </p:tgtEl>
                                        <p:attrNameLst>
                                          <p:attrName>style.visibility</p:attrName>
                                        </p:attrNameLst>
                                      </p:cBhvr>
                                      <p:to>
                                        <p:strVal val="visible"/>
                                      </p:to>
                                    </p:set>
                                    <p:animEffect transition="in" filter="fade">
                                      <p:cBhvr>
                                        <p:cTn id="17" dur="1000"/>
                                        <p:tgtEl>
                                          <p:spTgt spid="90116">
                                            <p:txEl>
                                              <p:pRg st="0" end="0"/>
                                            </p:txEl>
                                          </p:spTgt>
                                        </p:tgtEl>
                                      </p:cBhvr>
                                    </p:animEffect>
                                    <p:anim calcmode="lin" valueType="num">
                                      <p:cBhvr>
                                        <p:cTn id="18" dur="10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01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ru-RU" smtClean="0"/>
              <a:t>Таблица самооценки</a:t>
            </a:r>
          </a:p>
        </p:txBody>
      </p:sp>
      <p:graphicFrame>
        <p:nvGraphicFramePr>
          <p:cNvPr id="10" name="Таблица 9"/>
          <p:cNvGraphicFramePr>
            <a:graphicFrameLocks noGrp="1"/>
          </p:cNvGraphicFramePr>
          <p:nvPr/>
        </p:nvGraphicFramePr>
        <p:xfrm>
          <a:off x="857250" y="1428750"/>
          <a:ext cx="7643813" cy="4786313"/>
        </p:xfrm>
        <a:graphic>
          <a:graphicData uri="http://schemas.openxmlformats.org/drawingml/2006/table">
            <a:tbl>
              <a:tblPr/>
              <a:tblGrid>
                <a:gridCol w="2547956"/>
                <a:gridCol w="2547956"/>
                <a:gridCol w="2547956"/>
              </a:tblGrid>
              <a:tr h="598293">
                <a:tc>
                  <a:txBody>
                    <a:bodyPr/>
                    <a:lstStyle/>
                    <a:p>
                      <a:pPr algn="l" fontAlgn="b"/>
                      <a:r>
                        <a:rPr lang="ru-RU" sz="36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1 вариант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2 вариант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293">
                <a:tc>
                  <a:txBody>
                    <a:bodyPr/>
                    <a:lstStyle/>
                    <a:p>
                      <a:pPr algn="l" fontAlgn="b"/>
                      <a:r>
                        <a:rPr lang="ru-RU" sz="36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a:solidFill>
                            <a:srgbClr val="000000"/>
                          </a:solidFill>
                          <a:latin typeface="Calibri"/>
                        </a:rPr>
                        <a:t>А,Б,В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600" b="0" i="0" u="none" strike="noStrike" dirty="0">
                          <a:solidFill>
                            <a:srgbClr val="000000"/>
                          </a:solidFill>
                          <a:latin typeface="Calibri"/>
                        </a:rPr>
                        <a:t>Г,Д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34000" b="-34000"/>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ru-RU" smtClean="0"/>
              <a:t>Структурная схема по теме «Волновая оптика»</a:t>
            </a:r>
          </a:p>
        </p:txBody>
      </p:sp>
      <p:sp>
        <p:nvSpPr>
          <p:cNvPr id="41999" name="Rectangle 15"/>
          <p:cNvSpPr>
            <a:spLocks noChangeArrowheads="1"/>
          </p:cNvSpPr>
          <p:nvPr/>
        </p:nvSpPr>
        <p:spPr bwMode="auto">
          <a:xfrm>
            <a:off x="4500563" y="4292600"/>
            <a:ext cx="1081087" cy="1370013"/>
          </a:xfrm>
          <a:prstGeom prst="rect">
            <a:avLst/>
          </a:prstGeom>
          <a:noFill/>
          <a:ln w="9525">
            <a:noFill/>
            <a:miter lim="800000"/>
            <a:headEnd/>
            <a:tailEnd/>
          </a:ln>
          <a:effectLst/>
        </p:spPr>
        <p:txBody>
          <a:bodyPr>
            <a:spAutoFit/>
          </a:bodyPr>
          <a:lstStyle/>
          <a:p>
            <a:pPr eaLnBrk="0" hangingPunct="0"/>
            <a:r>
              <a:rPr lang="ru-RU" sz="1200">
                <a:latin typeface="Times New Roman" pitchFamily="18" charset="0"/>
                <a:cs typeface="Times New Roman" pitchFamily="18" charset="0"/>
              </a:rPr>
              <a:t>α- угол падения</a:t>
            </a:r>
          </a:p>
          <a:p>
            <a:pPr eaLnBrk="0" hangingPunct="0"/>
            <a:r>
              <a:rPr lang="ru-RU" sz="1200">
                <a:latin typeface="Times New Roman" pitchFamily="18" charset="0"/>
                <a:cs typeface="Times New Roman" pitchFamily="18" charset="0"/>
              </a:rPr>
              <a:t>β </a:t>
            </a:r>
            <a:r>
              <a:rPr lang="ru-RU" sz="1200">
                <a:latin typeface="Arial"/>
                <a:cs typeface="Times New Roman" pitchFamily="18" charset="0"/>
              </a:rPr>
              <a:t>–</a:t>
            </a:r>
            <a:r>
              <a:rPr lang="ru-RU" sz="1200">
                <a:latin typeface="Times New Roman" pitchFamily="18" charset="0"/>
                <a:cs typeface="Times New Roman" pitchFamily="18" charset="0"/>
              </a:rPr>
              <a:t> угол преломления</a:t>
            </a:r>
          </a:p>
          <a:p>
            <a:pPr eaLnBrk="0" hangingPunct="0"/>
            <a:r>
              <a:rPr lang="ru-RU" sz="1200">
                <a:latin typeface="Times New Roman" pitchFamily="18" charset="0"/>
                <a:cs typeface="Times New Roman" pitchFamily="18" charset="0"/>
              </a:rPr>
              <a:t>γ </a:t>
            </a:r>
            <a:r>
              <a:rPr lang="ru-RU" sz="1200">
                <a:latin typeface="Arial"/>
                <a:cs typeface="Times New Roman" pitchFamily="18" charset="0"/>
              </a:rPr>
              <a:t>–</a:t>
            </a:r>
            <a:r>
              <a:rPr lang="ru-RU" sz="1200">
                <a:latin typeface="Times New Roman" pitchFamily="18" charset="0"/>
                <a:cs typeface="Times New Roman" pitchFamily="18" charset="0"/>
              </a:rPr>
              <a:t> угол отражения</a:t>
            </a:r>
          </a:p>
          <a:p>
            <a:pPr eaLnBrk="0" hangingPunct="0"/>
            <a:endParaRPr lang="ru-RU" sz="1200"/>
          </a:p>
        </p:txBody>
      </p:sp>
      <p:graphicFrame>
        <p:nvGraphicFramePr>
          <p:cNvPr id="41988" name="Object 4"/>
          <p:cNvGraphicFramePr>
            <a:graphicFrameLocks noChangeAspect="1"/>
          </p:cNvGraphicFramePr>
          <p:nvPr/>
        </p:nvGraphicFramePr>
        <p:xfrm>
          <a:off x="4500563" y="3573463"/>
          <a:ext cx="863600" cy="593725"/>
        </p:xfrm>
        <a:graphic>
          <a:graphicData uri="http://schemas.openxmlformats.org/presentationml/2006/ole">
            <p:oleObj spid="_x0000_s41988" name="Формула" r:id="rId4" imgW="609480" imgH="419040" progId="Equation.3">
              <p:embed/>
            </p:oleObj>
          </a:graphicData>
        </a:graphic>
      </p:graphicFrame>
      <p:graphicFrame>
        <p:nvGraphicFramePr>
          <p:cNvPr id="42073" name="Group 89"/>
          <p:cNvGraphicFramePr>
            <a:graphicFrameLocks noGrp="1"/>
          </p:cNvGraphicFramePr>
          <p:nvPr/>
        </p:nvGraphicFramePr>
        <p:xfrm>
          <a:off x="323850" y="1557338"/>
          <a:ext cx="8424863" cy="5111750"/>
        </p:xfrm>
        <a:graphic>
          <a:graphicData uri="http://schemas.openxmlformats.org/drawingml/2006/table">
            <a:tbl>
              <a:tblPr/>
              <a:tblGrid>
                <a:gridCol w="1314450"/>
                <a:gridCol w="1319213"/>
                <a:gridCol w="1314450"/>
                <a:gridCol w="1419225"/>
                <a:gridCol w="1071562"/>
                <a:gridCol w="1985963"/>
              </a:tblGrid>
              <a:tr h="12700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Явление</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Научные факты</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Гипотеза</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Величины</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Законы</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Применение</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Распространение света</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1.Образование за предметами резких теней и размытых полутеней.</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2.Явление интерференции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3.Явление дифракции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4.Явление поляризации</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Свет </a:t>
                      </a:r>
                      <a:r>
                        <a:rPr kumimoji="0" lang="ru-RU" sz="1200" b="1" i="0" u="none" strike="noStrike" cap="none" normalizeH="0" baseline="0" smtClean="0">
                          <a:ln>
                            <a:noFill/>
                          </a:ln>
                          <a:solidFill>
                            <a:schemeClr val="tx1"/>
                          </a:solidFill>
                          <a:effectLst/>
                          <a:latin typeface="Arial"/>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это волна. Свет </a:t>
                      </a:r>
                      <a:r>
                        <a:rPr kumimoji="0" lang="ru-RU" sz="1200" b="1" i="0" u="none" strike="noStrike" cap="none" normalizeH="0" baseline="0" smtClean="0">
                          <a:ln>
                            <a:noFill/>
                          </a:ln>
                          <a:solidFill>
                            <a:schemeClr val="tx1"/>
                          </a:solidFill>
                          <a:effectLst/>
                          <a:latin typeface="Arial"/>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это поток частиц.</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 показатель преломления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 </a:t>
                      </a:r>
                      <a:r>
                        <a:rPr kumimoji="0" lang="ru-RU" sz="1200" b="0" i="0" u="none" strike="noStrike" cap="none" normalizeH="0" baseline="0" smtClean="0">
                          <a:ln>
                            <a:noFill/>
                          </a:ln>
                          <a:solidFill>
                            <a:schemeClr val="tx1"/>
                          </a:solidFill>
                          <a:effectLst/>
                          <a:latin typeface="Arial"/>
                          <a:cs typeface="Times New Roman" pitchFamily="18" charset="0"/>
                        </a:rPr>
                        <a:t>–</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скорость света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1.Прямолинейного распространения света.</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2.Закон отражения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3.Закон преломления</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Линзы.</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Фотоаппарат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Очки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Бинокль</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Проекционный аппарат</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Глаз</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Интерферометры</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Дифракционные решётки</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Просветлённая оптика</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ru-RU" smtClean="0">
                <a:solidFill>
                  <a:schemeClr val="tx1"/>
                </a:solidFill>
              </a:rPr>
              <a:t>Глоссарий</a:t>
            </a:r>
          </a:p>
        </p:txBody>
      </p:sp>
      <p:graphicFrame>
        <p:nvGraphicFramePr>
          <p:cNvPr id="128104" name="Group 104"/>
          <p:cNvGraphicFramePr>
            <a:graphicFrameLocks noGrp="1"/>
          </p:cNvGraphicFramePr>
          <p:nvPr>
            <p:ph idx="1"/>
          </p:nvPr>
        </p:nvGraphicFramePr>
        <p:xfrm>
          <a:off x="179388" y="1341438"/>
          <a:ext cx="8640762" cy="5327650"/>
        </p:xfrm>
        <a:graphic>
          <a:graphicData uri="http://schemas.openxmlformats.org/drawingml/2006/table">
            <a:tbl>
              <a:tblPr/>
              <a:tblGrid>
                <a:gridCol w="2476500"/>
                <a:gridCol w="6164262"/>
              </a:tblGrid>
              <a:tr h="357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Понятие</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Значение</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геометрическая оптика</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раздел оптики, в котором изучаются законы распространения световой энергии в прозрачных средах на основе представления о световом луче.</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Принцип Гюйгенса </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Каждая точка среды, до которой дошло возмущение, сама становится источником вторичных волн.</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06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Интерференция </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это сложение двух волн, вследствие которого наблюдается устойчивая во времени картина усиления или ослабления результирующих световых колебаний в различных точках пространства.</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Дифракция</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это огибание волнами краёв препятствий. Дифракция присуща любому волновому движению</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Дифракционная решётка </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представляет собой совокупность большого числа очень узких щелей, разделённых непрозрачными промежутками.</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Луч</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Это линия вдоль которой распространяется свет</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29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Скорость света</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Максимально возможная скорость в природе, скорость распространения электромагнитной волны,  постоянная величина.</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68313" y="1700213"/>
            <a:ext cx="8229600" cy="3744912"/>
          </a:xfrm>
        </p:spPr>
        <p:txBody>
          <a:bodyPr/>
          <a:lstStyle/>
          <a:p>
            <a:pPr eaLnBrk="1" hangingPunct="1">
              <a:buFontTx/>
              <a:buNone/>
            </a:pPr>
            <a:r>
              <a:rPr lang="ru-RU" b="1" smtClean="0"/>
              <a:t>   </a:t>
            </a:r>
            <a:r>
              <a:rPr lang="ru-RU" sz="3600" b="1" smtClean="0"/>
              <a:t>Свет – это величайшая ценность, которой одарила нас природа, это необходимое условие существования растений, животных, и человека.</a:t>
            </a:r>
          </a:p>
          <a:p>
            <a:pPr algn="r" eaLnBrk="1" hangingPunct="1">
              <a:buFontTx/>
              <a:buNone/>
            </a:pPr>
            <a:r>
              <a:rPr lang="ru-RU" sz="3600" b="1" smtClean="0"/>
              <a:t>Б.Ф. Билимович</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2700000" scaled="1"/>
        </a:gradFill>
        <a:effectLst/>
      </p:bgPr>
    </p:bg>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email"/>
          <a:srcRect/>
          <a:stretch>
            <a:fillRect/>
          </a:stretch>
        </p:blipFill>
        <p:spPr bwMode="auto">
          <a:xfrm>
            <a:off x="179388" y="188913"/>
            <a:ext cx="2528887" cy="2808287"/>
          </a:xfrm>
          <a:prstGeom prst="rect">
            <a:avLst/>
          </a:prstGeom>
          <a:noFill/>
          <a:ln w="9525">
            <a:noFill/>
            <a:miter lim="800000"/>
            <a:headEnd/>
            <a:tailEnd/>
          </a:ln>
        </p:spPr>
      </p:pic>
      <p:pic>
        <p:nvPicPr>
          <p:cNvPr id="5" name="Рисунок 4" descr="Image0038.JPG"/>
          <p:cNvPicPr>
            <a:picLocks noChangeAspect="1"/>
          </p:cNvPicPr>
          <p:nvPr/>
        </p:nvPicPr>
        <p:blipFill>
          <a:blip r:embed="rId3" cstate="email">
            <a:biLevel thresh="50000"/>
          </a:blip>
          <a:stretch>
            <a:fillRect/>
          </a:stretch>
        </p:blipFill>
        <p:spPr>
          <a:xfrm>
            <a:off x="6194457" y="3820151"/>
            <a:ext cx="3214709" cy="27137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364" name="Рисунок 7" descr="newton.jpg"/>
          <p:cNvPicPr>
            <a:picLocks noChangeAspect="1"/>
          </p:cNvPicPr>
          <p:nvPr/>
        </p:nvPicPr>
        <p:blipFill>
          <a:blip r:embed="rId4" cstate="email"/>
          <a:srcRect/>
          <a:stretch>
            <a:fillRect/>
          </a:stretch>
        </p:blipFill>
        <p:spPr bwMode="auto">
          <a:xfrm>
            <a:off x="0" y="3294063"/>
            <a:ext cx="2620963" cy="3563937"/>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6181663" y="37965"/>
            <a:ext cx="2915443" cy="33606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00" name="Picture 4"/>
          <p:cNvPicPr>
            <a:picLocks noChangeAspect="1" noChangeArrowheads="1"/>
          </p:cNvPicPr>
          <p:nvPr/>
        </p:nvPicPr>
        <p:blipFill>
          <a:blip r:embed="rId6" cstate="email"/>
          <a:srcRect/>
          <a:stretch>
            <a:fillRect/>
          </a:stretch>
        </p:blipFill>
        <p:spPr bwMode="auto">
          <a:xfrm>
            <a:off x="3051773" y="1249318"/>
            <a:ext cx="2966725" cy="34953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smtClean="0"/>
              <a:t>Гипотеза:</a:t>
            </a:r>
          </a:p>
        </p:txBody>
      </p:sp>
      <p:sp>
        <p:nvSpPr>
          <p:cNvPr id="16387" name="Rectangle 3"/>
          <p:cNvSpPr>
            <a:spLocks noGrp="1" noChangeArrowheads="1"/>
          </p:cNvSpPr>
          <p:nvPr>
            <p:ph type="body" idx="1"/>
          </p:nvPr>
        </p:nvSpPr>
        <p:spPr/>
        <p:txBody>
          <a:bodyPr/>
          <a:lstStyle/>
          <a:p>
            <a:pPr eaLnBrk="1" hangingPunct="1">
              <a:buFontTx/>
              <a:buNone/>
            </a:pPr>
            <a:r>
              <a:rPr lang="ru-RU" b="1" smtClean="0"/>
              <a:t>                             СВЕТ</a:t>
            </a:r>
          </a:p>
        </p:txBody>
      </p:sp>
      <p:sp>
        <p:nvSpPr>
          <p:cNvPr id="16388" name="Line 4"/>
          <p:cNvSpPr>
            <a:spLocks noChangeShapeType="1"/>
          </p:cNvSpPr>
          <p:nvPr/>
        </p:nvSpPr>
        <p:spPr bwMode="auto">
          <a:xfrm flipH="1">
            <a:off x="1331913" y="2060575"/>
            <a:ext cx="2519362" cy="1008063"/>
          </a:xfrm>
          <a:prstGeom prst="line">
            <a:avLst/>
          </a:prstGeom>
          <a:noFill/>
          <a:ln w="9525">
            <a:solidFill>
              <a:schemeClr val="tx1"/>
            </a:solidFill>
            <a:round/>
            <a:headEnd/>
            <a:tailEnd type="triangle" w="med" len="med"/>
          </a:ln>
        </p:spPr>
        <p:txBody>
          <a:bodyPr/>
          <a:lstStyle/>
          <a:p>
            <a:endParaRPr lang="ru-RU"/>
          </a:p>
        </p:txBody>
      </p:sp>
      <p:sp>
        <p:nvSpPr>
          <p:cNvPr id="16389" name="Line 5"/>
          <p:cNvSpPr>
            <a:spLocks noChangeShapeType="1"/>
          </p:cNvSpPr>
          <p:nvPr/>
        </p:nvSpPr>
        <p:spPr bwMode="auto">
          <a:xfrm>
            <a:off x="4932363" y="2060575"/>
            <a:ext cx="2303462" cy="936625"/>
          </a:xfrm>
          <a:prstGeom prst="line">
            <a:avLst/>
          </a:prstGeom>
          <a:noFill/>
          <a:ln w="9525">
            <a:solidFill>
              <a:schemeClr val="tx1"/>
            </a:solidFill>
            <a:round/>
            <a:headEnd/>
            <a:tailEnd type="triangle" w="med" len="med"/>
          </a:ln>
        </p:spPr>
        <p:txBody>
          <a:bodyPr/>
          <a:lstStyle/>
          <a:p>
            <a:endParaRPr lang="ru-RU"/>
          </a:p>
        </p:txBody>
      </p:sp>
      <p:sp>
        <p:nvSpPr>
          <p:cNvPr id="16390" name="Text Box 6"/>
          <p:cNvSpPr txBox="1">
            <a:spLocks noChangeArrowheads="1"/>
          </p:cNvSpPr>
          <p:nvPr/>
        </p:nvSpPr>
        <p:spPr bwMode="auto">
          <a:xfrm>
            <a:off x="539750" y="2997200"/>
            <a:ext cx="1944688" cy="519113"/>
          </a:xfrm>
          <a:prstGeom prst="rect">
            <a:avLst/>
          </a:prstGeom>
          <a:noFill/>
          <a:ln w="9525">
            <a:noFill/>
            <a:miter lim="800000"/>
            <a:headEnd/>
            <a:tailEnd/>
          </a:ln>
        </p:spPr>
        <p:txBody>
          <a:bodyPr>
            <a:spAutoFit/>
          </a:bodyPr>
          <a:lstStyle/>
          <a:p>
            <a:pPr>
              <a:spcBef>
                <a:spcPct val="50000"/>
              </a:spcBef>
            </a:pPr>
            <a:r>
              <a:rPr lang="ru-RU" sz="2800" b="1"/>
              <a:t>Волна</a:t>
            </a:r>
          </a:p>
        </p:txBody>
      </p:sp>
      <p:sp>
        <p:nvSpPr>
          <p:cNvPr id="16391" name="Text Box 7"/>
          <p:cNvSpPr txBox="1">
            <a:spLocks noChangeArrowheads="1"/>
          </p:cNvSpPr>
          <p:nvPr/>
        </p:nvSpPr>
        <p:spPr bwMode="auto">
          <a:xfrm>
            <a:off x="5614988" y="2997200"/>
            <a:ext cx="3529012" cy="519113"/>
          </a:xfrm>
          <a:prstGeom prst="rect">
            <a:avLst/>
          </a:prstGeom>
          <a:noFill/>
          <a:ln w="9525">
            <a:noFill/>
            <a:miter lim="800000"/>
            <a:headEnd/>
            <a:tailEnd/>
          </a:ln>
        </p:spPr>
        <p:txBody>
          <a:bodyPr>
            <a:spAutoFit/>
          </a:bodyPr>
          <a:lstStyle/>
          <a:p>
            <a:pPr>
              <a:spcBef>
                <a:spcPct val="50000"/>
              </a:spcBef>
            </a:pPr>
            <a:r>
              <a:rPr lang="ru-RU" sz="2800" b="1"/>
              <a:t>Поток частиц</a:t>
            </a:r>
          </a:p>
        </p:txBody>
      </p:sp>
      <p:pic>
        <p:nvPicPr>
          <p:cNvPr id="16392" name="Рисунок 7" descr="newton.jpg"/>
          <p:cNvPicPr>
            <a:picLocks noChangeAspect="1"/>
          </p:cNvPicPr>
          <p:nvPr/>
        </p:nvPicPr>
        <p:blipFill>
          <a:blip r:embed="rId2" cstate="email"/>
          <a:srcRect/>
          <a:stretch>
            <a:fillRect/>
          </a:stretch>
        </p:blipFill>
        <p:spPr bwMode="auto">
          <a:xfrm>
            <a:off x="6300788" y="3500438"/>
            <a:ext cx="2468562" cy="3357562"/>
          </a:xfrm>
          <a:prstGeom prst="rect">
            <a:avLst/>
          </a:prstGeom>
          <a:noFill/>
          <a:ln w="9525">
            <a:noFill/>
            <a:miter lim="800000"/>
            <a:headEnd/>
            <a:tailEnd/>
          </a:ln>
        </p:spPr>
      </p:pic>
      <p:pic>
        <p:nvPicPr>
          <p:cNvPr id="16393" name="Рисунок 4" descr="Image0038.JPG"/>
          <p:cNvPicPr>
            <a:picLocks noChangeAspect="1" noChangeArrowheads="1"/>
          </p:cNvPicPr>
          <p:nvPr/>
        </p:nvPicPr>
        <p:blipFill>
          <a:blip r:embed="rId3" cstate="email"/>
          <a:srcRect/>
          <a:stretch>
            <a:fillRect/>
          </a:stretch>
        </p:blipFill>
        <p:spPr bwMode="auto">
          <a:xfrm>
            <a:off x="0" y="3500438"/>
            <a:ext cx="2916238"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smtClean="0"/>
              <a:t>Линзы</a:t>
            </a:r>
          </a:p>
        </p:txBody>
      </p:sp>
      <p:sp>
        <p:nvSpPr>
          <p:cNvPr id="17411" name="Rectangle 3"/>
          <p:cNvSpPr>
            <a:spLocks noGrp="1" noChangeArrowheads="1"/>
          </p:cNvSpPr>
          <p:nvPr>
            <p:ph type="body" idx="1"/>
          </p:nvPr>
        </p:nvSpPr>
        <p:spPr/>
        <p:txBody>
          <a:bodyPr/>
          <a:lstStyle/>
          <a:p>
            <a:pPr eaLnBrk="1" hangingPunct="1"/>
            <a:r>
              <a:rPr lang="ru-RU" smtClean="0"/>
              <a:t>Собирающие линзы (а,б)</a:t>
            </a:r>
          </a:p>
          <a:p>
            <a:pPr eaLnBrk="1" hangingPunct="1"/>
            <a:r>
              <a:rPr lang="ru-RU" smtClean="0"/>
              <a:t>Рассеивающие линзы (в,г)</a:t>
            </a:r>
          </a:p>
        </p:txBody>
      </p:sp>
      <p:pic>
        <p:nvPicPr>
          <p:cNvPr id="17412" name="Picture 4"/>
          <p:cNvPicPr>
            <a:picLocks noChangeAspect="1" noChangeArrowheads="1"/>
          </p:cNvPicPr>
          <p:nvPr/>
        </p:nvPicPr>
        <p:blipFill>
          <a:blip r:embed="rId2" cstate="email"/>
          <a:srcRect/>
          <a:stretch>
            <a:fillRect/>
          </a:stretch>
        </p:blipFill>
        <p:spPr bwMode="auto">
          <a:xfrm>
            <a:off x="1752600" y="3352800"/>
            <a:ext cx="6264275" cy="3062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mtClean="0"/>
              <a:t>Геометрическая оптика </a:t>
            </a:r>
          </a:p>
        </p:txBody>
      </p:sp>
      <p:sp>
        <p:nvSpPr>
          <p:cNvPr id="18435" name="Rectangle 3"/>
          <p:cNvSpPr>
            <a:spLocks noGrp="1" noChangeArrowheads="1"/>
          </p:cNvSpPr>
          <p:nvPr>
            <p:ph type="body" idx="1"/>
          </p:nvPr>
        </p:nvSpPr>
        <p:spPr>
          <a:xfrm>
            <a:off x="395288" y="2060575"/>
            <a:ext cx="8229600" cy="4525963"/>
          </a:xfrm>
        </p:spPr>
        <p:txBody>
          <a:bodyPr/>
          <a:lstStyle/>
          <a:p>
            <a:pPr eaLnBrk="1" hangingPunct="1">
              <a:buFontTx/>
              <a:buNone/>
            </a:pPr>
            <a:r>
              <a:rPr lang="ru-RU" b="1" smtClean="0"/>
              <a:t>   Раздел оптики, в котором изучаются законы распространения световой энергии в прозрачных средах на основе представления о световом луче.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ертикальный свиток 5"/>
          <p:cNvSpPr/>
          <p:nvPr/>
        </p:nvSpPr>
        <p:spPr>
          <a:xfrm>
            <a:off x="214313" y="500063"/>
            <a:ext cx="4786312" cy="5857875"/>
          </a:xfrm>
          <a:prstGeom prst="verticalScroll">
            <a:avLst/>
          </a:prstGeom>
          <a:blipFill>
            <a:blip r:embed="rId2" cstate="email"/>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449263" algn="ctr">
              <a:defRPr/>
            </a:pPr>
            <a:r>
              <a:rPr lang="ru-RU" sz="2750" dirty="0">
                <a:solidFill>
                  <a:schemeClr val="bg1">
                    <a:lumMod val="95000"/>
                    <a:lumOff val="5000"/>
                  </a:schemeClr>
                </a:solidFill>
              </a:rPr>
              <a:t>Ремер Оле</a:t>
            </a:r>
          </a:p>
          <a:p>
            <a:pPr indent="449263" algn="ctr">
              <a:defRPr/>
            </a:pPr>
            <a:r>
              <a:rPr lang="ru-RU" sz="2750" dirty="0">
                <a:solidFill>
                  <a:schemeClr val="bg1">
                    <a:lumMod val="95000"/>
                    <a:lumOff val="5000"/>
                  </a:schemeClr>
                </a:solidFill>
              </a:rPr>
              <a:t> (1644-1710),</a:t>
            </a:r>
          </a:p>
          <a:p>
            <a:pPr indent="449263" algn="ctr">
              <a:defRPr/>
            </a:pPr>
            <a:r>
              <a:rPr lang="ru-RU" sz="2750" dirty="0">
                <a:solidFill>
                  <a:schemeClr val="bg1">
                    <a:lumMod val="95000"/>
                    <a:lumOff val="5000"/>
                  </a:schemeClr>
                </a:solidFill>
              </a:rPr>
              <a:t>датский астроном. По наблюдениям спутников Юпитера впервые определил скорость света (1675). Изобрел несколько инструментов, в т. ч. меридианный круг и пассажный инструмент.</a:t>
            </a:r>
          </a:p>
        </p:txBody>
      </p:sp>
      <p:pic>
        <p:nvPicPr>
          <p:cNvPr id="2053" name="Picture 5"/>
          <p:cNvPicPr>
            <a:picLocks noChangeAspect="1" noChangeArrowheads="1"/>
          </p:cNvPicPr>
          <p:nvPr/>
        </p:nvPicPr>
        <p:blipFill>
          <a:blip r:embed="rId3" cstate="email"/>
          <a:srcRect l="-37"/>
          <a:stretch>
            <a:fillRect/>
          </a:stretch>
        </p:blipFill>
        <p:spPr bwMode="auto">
          <a:xfrm>
            <a:off x="4643438" y="1231900"/>
            <a:ext cx="4281487" cy="48609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90550" y="2357438"/>
          <a:ext cx="7981950" cy="4111625"/>
        </p:xfrm>
        <a:graphic>
          <a:graphicData uri="http://schemas.openxmlformats.org/presentationml/2006/ole">
            <p:oleObj spid="_x0000_s1026" name="Точечный рисунок" r:id="rId3" imgW="4123810" imgH="2305372" progId="Paint.Picture">
              <p:embed/>
            </p:oleObj>
          </a:graphicData>
        </a:graphic>
      </p:graphicFrame>
      <p:sp>
        <p:nvSpPr>
          <p:cNvPr id="5" name="TextBox 4"/>
          <p:cNvSpPr txBox="1"/>
          <p:nvPr/>
        </p:nvSpPr>
        <p:spPr>
          <a:xfrm>
            <a:off x="0" y="456850"/>
            <a:ext cx="9144000" cy="1446550"/>
          </a:xfrm>
          <a:prstGeom prst="rect">
            <a:avLst/>
          </a:prstGeom>
          <a:noFill/>
        </p:spPr>
        <p:txBody>
          <a:bodyPr>
            <a:spAutoFit/>
          </a:bodyPr>
          <a:lstStyle/>
          <a:p>
            <a:pPr algn="ctr">
              <a:defRPr/>
            </a:pPr>
            <a:r>
              <a:rPr lang="ru-RU" sz="4400" b="1" dirty="0">
                <a:ln w="17780" cmpd="sng">
                  <a:solidFill>
                    <a:schemeClr val="tx1">
                      <a:lumMod val="9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tx1">
                      <a:lumMod val="65000"/>
                      <a:alpha val="40000"/>
                    </a:schemeClr>
                  </a:glow>
                  <a:outerShdw blurRad="50800" algn="tl" rotWithShape="0">
                    <a:srgbClr val="000000"/>
                  </a:outerShdw>
                </a:effectLst>
                <a:latin typeface="Arial" charset="0"/>
              </a:rPr>
              <a:t>Астрономический метод  измерения скорости света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Апекс">
  <a:themeElements>
    <a:clrScheme name="Апекс 1">
      <a:dk1>
        <a:srgbClr val="69676D"/>
      </a:dk1>
      <a:lt1>
        <a:srgbClr val="FFFFFF"/>
      </a:lt1>
      <a:dk2>
        <a:srgbClr val="000000"/>
      </a:dk2>
      <a:lt2>
        <a:srgbClr val="C9C2D1"/>
      </a:lt2>
      <a:accent1>
        <a:srgbClr val="CEB966"/>
      </a:accent1>
      <a:accent2>
        <a:srgbClr val="9CB084"/>
      </a:accent2>
      <a:accent3>
        <a:srgbClr val="AAAAAA"/>
      </a:accent3>
      <a:accent4>
        <a:srgbClr val="DADADA"/>
      </a:accent4>
      <a:accent5>
        <a:srgbClr val="E3D9B8"/>
      </a:accent5>
      <a:accent6>
        <a:srgbClr val="8D9F77"/>
      </a:accent6>
      <a:hlink>
        <a:srgbClr val="410082"/>
      </a:hlink>
      <a:folHlink>
        <a:srgbClr val="932968"/>
      </a:folHlink>
    </a:clrScheme>
    <a:fontScheme name="Апекс">
      <a:majorFont>
        <a:latin typeface="Arial"/>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Апекс 1">
        <a:dk1>
          <a:srgbClr val="69676D"/>
        </a:dk1>
        <a:lt1>
          <a:srgbClr val="FFFFFF"/>
        </a:lt1>
        <a:dk2>
          <a:srgbClr val="000000"/>
        </a:dk2>
        <a:lt2>
          <a:srgbClr val="C9C2D1"/>
        </a:lt2>
        <a:accent1>
          <a:srgbClr val="CEB966"/>
        </a:accent1>
        <a:accent2>
          <a:srgbClr val="9CB084"/>
        </a:accent2>
        <a:accent3>
          <a:srgbClr val="AAAAAA"/>
        </a:accent3>
        <a:accent4>
          <a:srgbClr val="DADADA"/>
        </a:accent4>
        <a:accent5>
          <a:srgbClr val="E3D9B8"/>
        </a:accent5>
        <a:accent6>
          <a:srgbClr val="8D9F77"/>
        </a:accent6>
        <a:hlink>
          <a:srgbClr val="410082"/>
        </a:hlink>
        <a:folHlink>
          <a:srgbClr val="93296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рек">
  <a:themeElements>
    <a:clrScheme name="1_Трек 1">
      <a:dk1>
        <a:srgbClr val="FFE7AB"/>
      </a:dk1>
      <a:lt1>
        <a:srgbClr val="D29F0F"/>
      </a:lt1>
      <a:dk2>
        <a:srgbClr val="811717"/>
      </a:dk2>
      <a:lt2>
        <a:srgbClr val="7030A0"/>
      </a:lt2>
      <a:accent1>
        <a:srgbClr val="E36363"/>
      </a:accent1>
      <a:accent2>
        <a:srgbClr val="A5644E"/>
      </a:accent2>
      <a:accent3>
        <a:srgbClr val="C1ABAB"/>
      </a:accent3>
      <a:accent4>
        <a:srgbClr val="B3870B"/>
      </a:accent4>
      <a:accent5>
        <a:srgbClr val="EFB7B7"/>
      </a:accent5>
      <a:accent6>
        <a:srgbClr val="955A46"/>
      </a:accent6>
      <a:hlink>
        <a:srgbClr val="AD1F1F"/>
      </a:hlink>
      <a:folHlink>
        <a:srgbClr val="FFC42F"/>
      </a:folHlink>
    </a:clrScheme>
    <a:fontScheme name="1_Трек">
      <a:majorFont>
        <a:latin typeface="Arial"/>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Трек 1">
        <a:dk1>
          <a:srgbClr val="FFE7AB"/>
        </a:dk1>
        <a:lt1>
          <a:srgbClr val="D29F0F"/>
        </a:lt1>
        <a:dk2>
          <a:srgbClr val="811717"/>
        </a:dk2>
        <a:lt2>
          <a:srgbClr val="7030A0"/>
        </a:lt2>
        <a:accent1>
          <a:srgbClr val="E36363"/>
        </a:accent1>
        <a:accent2>
          <a:srgbClr val="A5644E"/>
        </a:accent2>
        <a:accent3>
          <a:srgbClr val="C1ABAB"/>
        </a:accent3>
        <a:accent4>
          <a:srgbClr val="B3870B"/>
        </a:accent4>
        <a:accent5>
          <a:srgbClr val="EFB7B7"/>
        </a:accent5>
        <a:accent6>
          <a:srgbClr val="955A46"/>
        </a:accent6>
        <a:hlink>
          <a:srgbClr val="AD1F1F"/>
        </a:hlink>
        <a:folHlink>
          <a:srgbClr val="FFC4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ФИЗИКА">
  <a:themeElements>
    <a:clrScheme name="ФИЗИКА 1">
      <a:dk1>
        <a:srgbClr val="000000"/>
      </a:dk1>
      <a:lt1>
        <a:srgbClr val="FFFFFF"/>
      </a:lt1>
      <a:dk2>
        <a:srgbClr val="666666"/>
      </a:dk2>
      <a:lt2>
        <a:srgbClr val="D2D2D2"/>
      </a:lt2>
      <a:accent1>
        <a:srgbClr val="FF388C"/>
      </a:accent1>
      <a:accent2>
        <a:srgbClr val="E40059"/>
      </a:accent2>
      <a:accent3>
        <a:srgbClr val="FFFFFF"/>
      </a:accent3>
      <a:accent4>
        <a:srgbClr val="000000"/>
      </a:accent4>
      <a:accent5>
        <a:srgbClr val="FFAEC5"/>
      </a:accent5>
      <a:accent6>
        <a:srgbClr val="CF0050"/>
      </a:accent6>
      <a:hlink>
        <a:srgbClr val="17BBFD"/>
      </a:hlink>
      <a:folHlink>
        <a:srgbClr val="FF79C2"/>
      </a:folHlink>
    </a:clrScheme>
    <a:fontScheme name="ФИЗИКА">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ФИЗИКА 1">
        <a:dk1>
          <a:srgbClr val="000000"/>
        </a:dk1>
        <a:lt1>
          <a:srgbClr val="FFFFFF"/>
        </a:lt1>
        <a:dk2>
          <a:srgbClr val="666666"/>
        </a:dk2>
        <a:lt2>
          <a:srgbClr val="D2D2D2"/>
        </a:lt2>
        <a:accent1>
          <a:srgbClr val="FF388C"/>
        </a:accent1>
        <a:accent2>
          <a:srgbClr val="E40059"/>
        </a:accent2>
        <a:accent3>
          <a:srgbClr val="FFFFFF"/>
        </a:accent3>
        <a:accent4>
          <a:srgbClr val="000000"/>
        </a:accent4>
        <a:accent5>
          <a:srgbClr val="FFAEC5"/>
        </a:accent5>
        <a:accent6>
          <a:srgbClr val="CF0050"/>
        </a:accent6>
        <a:hlink>
          <a:srgbClr val="17BBFD"/>
        </a:hlink>
        <a:folHlink>
          <a:srgbClr val="FF79C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Аспект">
  <a:themeElements>
    <a:clrScheme name="Аспект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Аспект">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Аспект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TotalTime>
  <Words>1518</Words>
  <Application>Microsoft Office PowerPoint</Application>
  <PresentationFormat>Экран (4:3)</PresentationFormat>
  <Paragraphs>166</Paragraphs>
  <Slides>36</Slides>
  <Notes>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8</vt:i4>
      </vt:variant>
      <vt:variant>
        <vt:lpstr>Внедренные серверы OLE</vt:lpstr>
      </vt:variant>
      <vt:variant>
        <vt:i4>2</vt:i4>
      </vt:variant>
      <vt:variant>
        <vt:lpstr>Заголовки слайдов</vt:lpstr>
      </vt:variant>
      <vt:variant>
        <vt:i4>36</vt:i4>
      </vt:variant>
    </vt:vector>
  </HeadingPairs>
  <TitlesOfParts>
    <vt:vector size="55" baseType="lpstr">
      <vt:lpstr>Arial</vt:lpstr>
      <vt:lpstr>Calibri</vt:lpstr>
      <vt:lpstr>Times New Roman</vt:lpstr>
      <vt:lpstr>Wingdings 2</vt:lpstr>
      <vt:lpstr>Wingdings</vt:lpstr>
      <vt:lpstr>Wingdings 3</vt:lpstr>
      <vt:lpstr>Times</vt:lpstr>
      <vt:lpstr>Arial CYR</vt:lpstr>
      <vt:lpstr>Verdana</vt:lpstr>
      <vt:lpstr>Оформление по умолчанию</vt:lpstr>
      <vt:lpstr>Апекс</vt:lpstr>
      <vt:lpstr>1_Трек</vt:lpstr>
      <vt:lpstr>Круги</vt:lpstr>
      <vt:lpstr>Office Theme</vt:lpstr>
      <vt:lpstr>ФИЗИКА</vt:lpstr>
      <vt:lpstr>Лучи</vt:lpstr>
      <vt:lpstr>Аспект</vt:lpstr>
      <vt:lpstr>Точечный рисунок</vt:lpstr>
      <vt:lpstr>Microsoft Equation 3.0</vt:lpstr>
      <vt:lpstr>Тема:  Волновая оптика.</vt:lpstr>
      <vt:lpstr>Слайд 2</vt:lpstr>
      <vt:lpstr>Слайд 3</vt:lpstr>
      <vt:lpstr>Слайд 4</vt:lpstr>
      <vt:lpstr>Гипотеза:</vt:lpstr>
      <vt:lpstr>Линзы</vt:lpstr>
      <vt:lpstr>Геометрическая оптика </vt:lpstr>
      <vt:lpstr>Слайд 8</vt:lpstr>
      <vt:lpstr>Слайд 9</vt:lpstr>
      <vt:lpstr>Слайд 10</vt:lpstr>
      <vt:lpstr>Слайд 11</vt:lpstr>
      <vt:lpstr>Слайд 12</vt:lpstr>
      <vt:lpstr>Принцип Гюйгенса.</vt:lpstr>
      <vt:lpstr>Исаак Ньютон. (4.01.1643, Вулсторп, около Граптема, – 31.03.1727, Кенсингтон)</vt:lpstr>
      <vt:lpstr>Работа по оптике.</vt:lpstr>
      <vt:lpstr>Дисперсия.</vt:lpstr>
      <vt:lpstr>Слайд 17</vt:lpstr>
      <vt:lpstr>Интерференция.</vt:lpstr>
      <vt:lpstr>Кольца Ньютона.</vt:lpstr>
      <vt:lpstr>Слайд 20</vt:lpstr>
      <vt:lpstr>Использование интерференции:</vt:lpstr>
      <vt:lpstr>Просветление оптики.</vt:lpstr>
      <vt:lpstr>Дифракция.</vt:lpstr>
      <vt:lpstr>Слайд 24</vt:lpstr>
      <vt:lpstr>Слайд 25</vt:lpstr>
      <vt:lpstr>Слайд 26</vt:lpstr>
      <vt:lpstr>Дифракционная решетка</vt:lpstr>
      <vt:lpstr>Лабораторная работа № 3</vt:lpstr>
      <vt:lpstr>Проблемный вопрос:</vt:lpstr>
      <vt:lpstr>Поляризация света.</vt:lpstr>
      <vt:lpstr>Вывод:</vt:lpstr>
      <vt:lpstr>Джеймс Клерк Максвелл (1831-79)</vt:lpstr>
      <vt:lpstr>Таблица самооценки</vt:lpstr>
      <vt:lpstr>Структурная схема по теме «Волновая оптика»</vt:lpstr>
      <vt:lpstr>Глоссарий</vt:lpstr>
      <vt:lpstr>Слайд 36</vt:lpstr>
    </vt:vector>
  </TitlesOfParts>
  <Company>Братство Ситхов</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Волновая оптика.</dc:title>
  <dc:creator>Вэйдэр</dc:creator>
  <cp:lastModifiedBy>revaz</cp:lastModifiedBy>
  <cp:revision>14</cp:revision>
  <dcterms:created xsi:type="dcterms:W3CDTF">2009-02-16T14:16:06Z</dcterms:created>
  <dcterms:modified xsi:type="dcterms:W3CDTF">2013-01-20T18:19:59Z</dcterms:modified>
</cp:coreProperties>
</file>