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259" r:id="rId4"/>
    <p:sldId id="26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405" autoAdjust="0"/>
    <p:restoredTop sz="94672" autoAdjust="0"/>
  </p:normalViewPr>
  <p:slideViewPr>
    <p:cSldViewPr>
      <p:cViewPr>
        <p:scale>
          <a:sx n="80" d="100"/>
          <a:sy n="80" d="100"/>
        </p:scale>
        <p:origin x="-408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FA508-48BF-4F3C-A6A1-073217484E3F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4F27-19A5-4A87-986E-F585161F2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CF7FA-9C8C-4D53-BE62-152E1D76E1FD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C31-2F69-49A0-9227-898ADBD6B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87C9-0B95-4F33-A76A-5FEFDFCAF669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2CEB-305F-47A8-82D9-CFD7FCD24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B58FB-E8A3-4CC3-9996-6D3AF4C3B058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F1807-FEC8-41E3-BB78-22FFA88D4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67EAE-9DEC-41BA-9923-C5C4E1AA5070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4DC96-1A39-4DE0-B02E-520C9A43D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2309-2723-43BF-BD78-485D22396B05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56C61-FE79-4FB2-B124-78744E4B4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376F-63A4-4C52-B2AE-B8954901B45A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3E92A-ED3A-4114-A413-B3F94962A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723D9-EC38-4024-B378-3B89EB1FBBED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F5974-D375-40EF-827A-0750E49CD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3B8F0-5A52-44BD-89A5-BE0E140A4BE6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F313-CFFC-4095-9B9C-5EF310C53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5782-0488-4E11-8AC6-72C7984496F0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384AB-AC18-4B6E-8806-B7C055C03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88C07-D0C5-4AC3-A849-CE6673525E67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0D254-E10E-4F15-8681-DC217092B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08D55A-FAA2-454C-A2AC-A9797E478018}" type="datetimeFigureOut">
              <a:rPr lang="ru-RU"/>
              <a:pPr>
                <a:defRPr/>
              </a:pPr>
              <a:t>19.01.2013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3F98C6-8F2A-4326-8B15-4FC33B769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5" r:id="rId4"/>
    <p:sldLayoutId id="2147483699" r:id="rId5"/>
    <p:sldLayoutId id="2147483694" r:id="rId6"/>
    <p:sldLayoutId id="2147483700" r:id="rId7"/>
    <p:sldLayoutId id="2147483701" r:id="rId8"/>
    <p:sldLayoutId id="2147483702" r:id="rId9"/>
    <p:sldLayoutId id="2147483693" r:id="rId10"/>
    <p:sldLayoutId id="21474837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643937" cy="428625"/>
          </a:xfr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МБОУ ЖАВОРОНКОВСКАЯ   СРЕДНЯЯ  ОБЩЕОБРАЗОВАТЕЛЬНАЯ  ШКОЛА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928688"/>
            <a:ext cx="8786812" cy="5715000"/>
          </a:xfr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АЛЕБРА И НАЧАЛА АНАЛИЗА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11 класс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учитель: Кондратьева И.В.</a:t>
            </a: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5" descr="C:\Documents and Settings\Aleksandr\Рабочий стол\iCAD15P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66628">
            <a:off x="1320800" y="3165475"/>
            <a:ext cx="271303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 rot="20547551">
            <a:off x="339725" y="2998788"/>
            <a:ext cx="7258050" cy="1000125"/>
          </a:xfrm>
          <a:solidFill>
            <a:schemeClr val="tx2">
              <a:lumMod val="9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800" b="1" dirty="0" smtClean="0">
                <a:solidFill>
                  <a:schemeClr val="bg1"/>
                </a:solidFill>
              </a:rPr>
              <a:t>метод потенцирования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4348" y="0"/>
            <a:ext cx="7858180" cy="2000240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bg1"/>
                </a:solidFill>
              </a:rPr>
              <a:t/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chemeClr val="bg1"/>
                </a:solidFill>
              </a:rPr>
              <a:t>РЕШЕНИЕ  </a:t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chemeClr val="bg1"/>
                </a:solidFill>
              </a:rPr>
              <a:t>УРАВНЕНИЙ  </a:t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chemeClr val="bg1"/>
                </a:solidFill>
              </a:rPr>
              <a:t/>
            </a:r>
            <a:br>
              <a:rPr lang="ru-RU" sz="5400" b="1" dirty="0" smtClean="0">
                <a:solidFill>
                  <a:schemeClr val="bg1"/>
                </a:solidFill>
              </a:rPr>
            </a:b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 rot="20547551">
            <a:off x="276225" y="4537075"/>
            <a:ext cx="8924925" cy="1000125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r>
              <a:rPr lang="ru-RU" sz="4800" b="1" dirty="0">
                <a:solidFill>
                  <a:schemeClr val="bg1"/>
                </a:solidFill>
                <a:latin typeface="+mn-lt"/>
                <a:cs typeface="+mn-cs"/>
              </a:rPr>
              <a:t>метод замены переменной</a:t>
            </a:r>
            <a:endParaRPr lang="ru-RU" sz="4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0" y="126928"/>
            <a:ext cx="3808939" cy="838200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ИТОГ  УРОКА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578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8037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4579" name="Picture 2" descr="C:\Documents and Settings\Aleksandr\Рабочий стол\Безымянный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85875"/>
            <a:ext cx="8643938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0" y="126928"/>
            <a:ext cx="5094824" cy="838200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ДОМАШНЕЕ  ЗАДАНЕЕ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Documents and Settings\Aleksandr\Рабочий стол\Безымянный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357313"/>
            <a:ext cx="8401050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0" y="126928"/>
            <a:ext cx="5094824" cy="838200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РЕФЛЕКСИЯ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6626" name="Picture 2" descr="C:\Documents and Settings\Aleksandr\Рабочий стол\считал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43000"/>
            <a:ext cx="7072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643937" cy="428625"/>
          </a:xfr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МБОУ  ОДИНЦОВСКАЯ  СРЕДНЯЯ  ОБЩЕОБРАЗОВАТЕЛЬНАЯ  ШКОЛА  №15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071563"/>
            <a:ext cx="8786812" cy="5214937"/>
          </a:xfr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Palatino Linotype" pitchFamily="18" charset="0"/>
                <a:cs typeface="Tunga" pitchFamily="2"/>
              </a:rPr>
              <a:t>РЕШЕНИЕ  ЛОГАРИФМИЧЕСКИХ УРАВНЕНИЙ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3" descr="C:\Documents and Settings\Aleksandr\Рабочий стол\i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20190">
            <a:off x="627063" y="3744913"/>
            <a:ext cx="22860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C:\Documents and Settings\Aleksandr\Рабочий стол\i[4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4786313"/>
            <a:ext cx="1428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2051" name="PDF" r:id="rId5" imgW="1080000" imgH="1080000" progId="">
              <p:embed/>
            </p:oleObj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69740">
            <a:off x="48681" y="412704"/>
            <a:ext cx="3552820" cy="838200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План урока: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946650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bg1"/>
                </a:solidFill>
                <a:latin typeface="Palatino Linotype" pitchFamily="18" charset="0"/>
              </a:rPr>
              <a:t>РАЗМИКА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bg1"/>
                </a:solidFill>
                <a:latin typeface="Palatino Linotype" pitchFamily="18" charset="0"/>
              </a:rPr>
              <a:t>ПРОВЕРКА  ДОМАШНЕГО ЗАДАНИЯ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bg1"/>
                </a:solidFill>
                <a:latin typeface="Palatino Linotype" pitchFamily="18" charset="0"/>
              </a:rPr>
              <a:t>РЕШЕНИЕ ПРИМЕРОВ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bg1"/>
                </a:solidFill>
                <a:latin typeface="Palatino Linotype" pitchFamily="18" charset="0"/>
              </a:rPr>
              <a:t>ИТОГ УРОКА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bg1"/>
                </a:solidFill>
                <a:latin typeface="Palatino Linotype" pitchFamily="18" charset="0"/>
              </a:rPr>
              <a:t>ДОМАШНЕЕ ЗАДАНИЕ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bg1"/>
                </a:solidFill>
                <a:latin typeface="Palatino Linotype" pitchFamily="18" charset="0"/>
              </a:rPr>
              <a:t>РЕФЛЕКСИЯ</a:t>
            </a:r>
            <a:endParaRPr lang="ru-RU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6387" name="Picture 2" descr="C:\Documents and Settings\Aleksandr\Рабочий стол\logariphm_schema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3786188"/>
            <a:ext cx="258127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0812914">
            <a:off x="17463" y="276225"/>
            <a:ext cx="2479675" cy="43973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РАЗМИНКА</a:t>
            </a:r>
            <a:endParaRPr lang="ru-RU" sz="28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42938" y="857250"/>
            <a:ext cx="8158162" cy="600075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2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+ log</a:t>
            </a:r>
            <a:r>
              <a:rPr lang="ru-RU" sz="2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72 </a:t>
            </a:r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0,001 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8. 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 – log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   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3.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    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9.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1/8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+ log</a:t>
            </a:r>
            <a:r>
              <a:rPr lang="en-US" sz="20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1/8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1+log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6928" indent="-45720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 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10.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ru-RU" sz="24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sz="24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ru-RU" sz="24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125 </a:t>
            </a:r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6928" indent="-457200" fontAlgn="auto">
              <a:spcAft>
                <a:spcPts val="0"/>
              </a:spcAft>
              <a:buFont typeface="Wingdings 2"/>
              <a:buAutoNum type="arabicPeriod" startAt="4"/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6928" indent="-4572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3log</a:t>
            </a:r>
            <a:r>
              <a:rPr lang="en-US" sz="17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 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11. 100 </a:t>
            </a:r>
            <a:r>
              <a:rPr lang="en-US" sz="20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lg5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-2log</a:t>
            </a:r>
            <a:r>
              <a:rPr lang="en-US" sz="2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 </a:t>
            </a:r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813" y="285750"/>
            <a:ext cx="4416425" cy="400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НАЙТИ ЗНАЧЕНИЕ ВЫРАЖЕНИЯ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714612" y="6215082"/>
          <a:ext cx="6096002" cy="483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</a:tblGrid>
              <a:tr h="48391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- 3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- 8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n w="1270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b="1" dirty="0">
                        <a:ln w="12700">
                          <a:solidFill>
                            <a:sysClr val="windowText" lastClr="0000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215063" y="6286500"/>
            <a:ext cx="338137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0625" y="6286500"/>
            <a:ext cx="350838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86625" y="6286500"/>
            <a:ext cx="350838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6063" y="6286500"/>
            <a:ext cx="342900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7563" y="6286500"/>
            <a:ext cx="338137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2125" y="6286500"/>
            <a:ext cx="325438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6688" y="6286500"/>
            <a:ext cx="412750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9063" y="6286500"/>
            <a:ext cx="350837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29125" y="6286500"/>
            <a:ext cx="338138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58188" y="6286500"/>
            <a:ext cx="336550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5125" y="6215063"/>
            <a:ext cx="261938" cy="369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0610825">
            <a:off x="-9525" y="1782763"/>
            <a:ext cx="8715375" cy="1201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    ДЕРЖАТЬ !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69740">
            <a:off x="48681" y="412704"/>
            <a:ext cx="3552820" cy="838200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ПРОВЕРКА  Д/З: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286000" y="1143000"/>
          <a:ext cx="5643563" cy="5214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3602"/>
              </a:tblGrid>
              <a:tr h="5214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514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log</a:t>
                      </a:r>
                      <a:r>
                        <a:rPr lang="ru-RU" sz="2000" b="1" baseline="-25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(5 +2х) = 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ОДЗ:  5 + 2х &gt;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 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2х &gt; -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5,  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u="sng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r>
                        <a:rPr lang="ru-RU" sz="2000" b="1" u="sng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&gt; -2,5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 +2х = 0,3</a:t>
                      </a:r>
                      <a:r>
                        <a:rPr lang="ru-RU" sz="2000" b="1" baseline="30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2х = 0,3 – 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2х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= -4,7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= - 4,7 : 2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= - 2, 35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-2, 35 &gt; -2,5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Ответ: - 2,35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г) 2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69740">
            <a:off x="48681" y="412704"/>
            <a:ext cx="3552820" cy="838200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ПРОВЕРКА  Д/З: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428875" y="1143000"/>
          <a:ext cx="5643563" cy="507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3602"/>
              </a:tblGrid>
              <a:tr h="4686626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№44.1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а)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log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(3х – 6) =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log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(2х - 3)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ОДЗ:        3х – 6 &gt; 0,      3х &gt; 6,     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&gt;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2х – 3 &gt; 0,      2х &gt; 3,     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&gt; 1,5.   </a:t>
                      </a:r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="1" u="sng" dirty="0" err="1" smtClean="0">
                          <a:solidFill>
                            <a:schemeClr val="bg1"/>
                          </a:solidFill>
                        </a:rPr>
                        <a:t>х</a:t>
                      </a:r>
                      <a:r>
                        <a:rPr lang="ru-RU" b="1" u="sng" dirty="0" smtClean="0">
                          <a:solidFill>
                            <a:schemeClr val="bg1"/>
                          </a:solidFill>
                        </a:rPr>
                        <a:t> &gt; 2</a:t>
                      </a:r>
                      <a:endParaRPr kumimoji="0" lang="ru-RU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3х – 6 = 2х – 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3х – 2х = 6 – 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3 &gt; 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Ответ:  3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б)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Левая фигурная скобка 5"/>
          <p:cNvSpPr/>
          <p:nvPr/>
        </p:nvSpPr>
        <p:spPr>
          <a:xfrm>
            <a:off x="4857750" y="2143125"/>
            <a:ext cx="71438" cy="642938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 flipH="1">
            <a:off x="3357563" y="2214563"/>
            <a:ext cx="142875" cy="642937"/>
          </a:xfrm>
          <a:prstGeom prst="rightBrace">
            <a:avLst>
              <a:gd name="adj1" fmla="val 8333"/>
              <a:gd name="adj2" fmla="val 5155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7" name="Левая фигурная скобка 16"/>
          <p:cNvSpPr/>
          <p:nvPr/>
        </p:nvSpPr>
        <p:spPr>
          <a:xfrm>
            <a:off x="6000750" y="2143125"/>
            <a:ext cx="71438" cy="642938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69740">
            <a:off x="48681" y="412704"/>
            <a:ext cx="3552820" cy="838200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ПРОВЕРКА  Д/З: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786063" y="1066800"/>
          <a:ext cx="5214937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4974"/>
              </a:tblGrid>
              <a:tr h="5790883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№ 44.6</a:t>
                      </a:r>
                    </a:p>
                    <a:p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а)    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log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– 4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log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+ 3 = 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ОДЗ: </a:t>
                      </a:r>
                      <a:r>
                        <a:rPr kumimoji="0" lang="ru-RU" sz="1800" b="1" u="sng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u="sng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&gt; 0</a:t>
                      </a:r>
                      <a:endParaRPr kumimoji="0" lang="ru-RU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Пусть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log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kumimoji="0" lang="ru-RU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ru-RU" sz="1800" b="1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- 4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+ 3 = 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4,        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3,      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log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3              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log</a:t>
                      </a:r>
                      <a:r>
                        <a:rPr kumimoji="0" lang="ru-RU" sz="1800" b="1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2</a:t>
                      </a:r>
                      <a:r>
                        <a:rPr kumimoji="0" lang="ru-RU" sz="1800" b="1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2</a:t>
                      </a:r>
                      <a:r>
                        <a:rPr kumimoji="0" lang="ru-RU" sz="1800" b="1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ru-RU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8                    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= 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8&gt; 0                   2&gt; 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Ответ: 2 и 8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б)  </a:t>
                      </a:r>
                      <a:r>
                        <a:rPr kumimoji="0" lang="ru-RU" sz="18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1/4  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и 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14438" y="2857500"/>
            <a:ext cx="7258050" cy="857250"/>
          </a:xfrm>
          <a:solidFill>
            <a:schemeClr val="tx2">
              <a:lumMod val="9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chemeClr val="bg1"/>
                </a:solidFill>
              </a:rPr>
              <a:t>по  определению логарифма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428604"/>
            <a:ext cx="8686800" cy="2071702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bg1"/>
                </a:solidFill>
              </a:rPr>
              <a:t/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chemeClr val="bg1"/>
                </a:solidFill>
              </a:rPr>
              <a:t>РЕШЕНИЕ  </a:t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chemeClr val="bg1"/>
                </a:solidFill>
              </a:rPr>
              <a:t>УРАВНЕНИЙ  </a:t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chemeClr val="bg1"/>
                </a:solidFill>
              </a:rPr>
              <a:t/>
            </a:r>
            <a:br>
              <a:rPr lang="ru-RU" sz="5400" b="1" dirty="0" smtClean="0">
                <a:solidFill>
                  <a:schemeClr val="bg1"/>
                </a:solidFill>
              </a:rPr>
            </a:b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1507" name="Picture 2" descr="C:\Documents and Settings\Aleksandr\Рабочий стол\iCAWAI0J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4071938"/>
            <a:ext cx="40719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000250" y="1285875"/>
          <a:ext cx="5286375" cy="5529263"/>
        </p:xfrm>
        <a:graphic>
          <a:graphicData uri="http://schemas.openxmlformats.org/drawingml/2006/table">
            <a:tbl>
              <a:tblPr/>
              <a:tblGrid>
                <a:gridCol w="2746905"/>
                <a:gridCol w="2539507"/>
              </a:tblGrid>
              <a:tr h="7307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уровень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0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307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100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1000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307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23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19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189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- </a:t>
                      </a: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41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307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- 7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  </a:t>
                      </a:r>
                      <a:r>
                        <a:rPr lang="ru-RU" sz="4400" b="1" baseline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307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42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4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   - </a:t>
                      </a:r>
                      <a:r>
                        <a:rPr lang="ru-RU" sz="4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4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243</TotalTime>
  <Words>259</Words>
  <Application>Microsoft Office PowerPoint</Application>
  <PresentationFormat>Экран (4:3)</PresentationFormat>
  <Paragraphs>114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32" baseType="lpstr">
      <vt:lpstr>Franklin Gothic Book</vt:lpstr>
      <vt:lpstr>Arial</vt:lpstr>
      <vt:lpstr>Franklin Gothic Medium</vt:lpstr>
      <vt:lpstr>Wingdings 2</vt:lpstr>
      <vt:lpstr>Calibri</vt:lpstr>
      <vt:lpstr>Times New Roman</vt:lpstr>
      <vt:lpstr>Palatino Linotype</vt:lpstr>
      <vt:lpstr>Tunga</vt:lpstr>
      <vt:lpstr>Wingdings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PDF</vt:lpstr>
      <vt:lpstr>МБОУ ЖАВОРОНКОВСКАЯ   СРЕДНЯЯ  ОБЩЕОБРАЗОВАТЕЛЬНАЯ  ШКОЛА</vt:lpstr>
      <vt:lpstr>МБОУ  ОДИНЦОВСКАЯ  СРЕДНЯЯ  ОБЩЕОБРАЗОВАТЕЛЬНАЯ  ШКОЛА  №15</vt:lpstr>
      <vt:lpstr>Слайд 3</vt:lpstr>
      <vt:lpstr>РАЗМИНКА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 ОДИНЦОВСКАЯ  СРЕДНЯЯ  ОБЩЕОБРАЗОВАТЕЛЬНАЯ  ШКОЛА  №15</dc:title>
  <cp:lastModifiedBy>User</cp:lastModifiedBy>
  <cp:revision>34</cp:revision>
  <dcterms:modified xsi:type="dcterms:W3CDTF">2013-01-19T17:17:59Z</dcterms:modified>
</cp:coreProperties>
</file>