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6" r:id="rId3"/>
    <p:sldId id="279" r:id="rId4"/>
    <p:sldId id="281" r:id="rId5"/>
    <p:sldId id="282" r:id="rId6"/>
    <p:sldId id="261" r:id="rId7"/>
    <p:sldId id="263" r:id="rId8"/>
    <p:sldId id="264" r:id="rId9"/>
    <p:sldId id="280" r:id="rId10"/>
    <p:sldId id="265" r:id="rId11"/>
    <p:sldId id="266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71" r:id="rId27"/>
    <p:sldId id="276" r:id="rId28"/>
    <p:sldId id="277" r:id="rId29"/>
    <p:sldId id="278" r:id="rId30"/>
    <p:sldId id="272" r:id="rId31"/>
    <p:sldId id="299" r:id="rId32"/>
    <p:sldId id="274" r:id="rId33"/>
    <p:sldId id="297" r:id="rId34"/>
    <p:sldId id="298" r:id="rId35"/>
    <p:sldId id="267" r:id="rId36"/>
    <p:sldId id="26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00"/>
    <a:srgbClr val="0033CC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1821-398F-4623-9A7D-9F9E7A355A7C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4317-4E50-4D0A-A959-77B6363F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4317-4E50-4D0A-A959-77B6363F28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11EC-B6D1-4CF6-98DE-20A164439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0">
              <a:srgbClr val="FF0000"/>
            </a:gs>
            <a:gs pos="39999">
              <a:srgbClr val="0000FF"/>
            </a:gs>
            <a:gs pos="70000">
              <a:schemeClr val="tx2">
                <a:lumMod val="40000"/>
                <a:lumOff val="60000"/>
              </a:schemeClr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C898-1334-4E45-82A5-57E636F12C3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0F89-7986-48DA-8599-B050E855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ry.ru/~the-best-of-thebest/p106398566.htm" TargetMode="External"/><Relationship Id="rId3" Type="http://schemas.openxmlformats.org/officeDocument/2006/relationships/hyperlink" Target="http://nanotetechology.ucoz.ru/photo/3-0-3-3" TargetMode="External"/><Relationship Id="rId7" Type="http://schemas.openxmlformats.org/officeDocument/2006/relationships/hyperlink" Target="http://www.bg-znanie.ru/print.php?nid=927" TargetMode="External"/><Relationship Id="rId2" Type="http://schemas.openxmlformats.org/officeDocument/2006/relationships/hyperlink" Target="http://lexandre.ya.ru/replies.xml?item_no=39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hi.ru/2008/11/27/4978" TargetMode="External"/><Relationship Id="rId5" Type="http://schemas.openxmlformats.org/officeDocument/2006/relationships/hyperlink" Target="http://www.ekburg.ru/news/2/11076/" TargetMode="External"/><Relationship Id="rId4" Type="http://schemas.openxmlformats.org/officeDocument/2006/relationships/hyperlink" Target="http://chron.eduhmao.ru/img_9_5_1_2.html" TargetMode="External"/><Relationship Id="rId9" Type="http://schemas.openxmlformats.org/officeDocument/2006/relationships/hyperlink" Target="http://wpc.freeforums.org/post1192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1571604" cy="1571604"/>
          </a:xfrm>
          <a:prstGeom prst="rect">
            <a:avLst/>
          </a:prstGeom>
          <a:noFill/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1000100" y="1071546"/>
            <a:ext cx="7772400" cy="17367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Интегрированный урок (история + информатика) по теме : «Отечественная война 1812 года»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428596" y="4286256"/>
            <a:ext cx="8258188" cy="25717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Учитель истории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Цукарева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М.А.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                               Учитель информатики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Сигеева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Р.А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МОУ СОШ №13   г.Подольск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000372"/>
            <a:ext cx="6221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Урок обобщения и систематизации знаний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Партизанская  ВОЙНА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60" y="2643182"/>
            <a:ext cx="2928958" cy="11429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Отряд крепостного крестьянина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насчитывал 5 </a:t>
            </a:r>
            <a:r>
              <a:rPr lang="ru-RU" sz="2400" b="1" dirty="0" err="1" smtClean="0">
                <a:solidFill>
                  <a:schemeClr val="bg1"/>
                </a:solidFill>
              </a:rPr>
              <a:t>тыс</a:t>
            </a:r>
            <a:r>
              <a:rPr lang="ru-RU" sz="2400" b="1" dirty="0" smtClean="0">
                <a:solidFill>
                  <a:schemeClr val="bg1"/>
                </a:solidFill>
              </a:rPr>
              <a:t>, действовал в  Подмосковье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714744" y="3286124"/>
            <a:ext cx="1785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Денис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Давыдов</a:t>
            </a:r>
          </a:p>
        </p:txBody>
      </p:sp>
      <p:pic>
        <p:nvPicPr>
          <p:cNvPr id="8" name="Picture 6" descr="C:\Documents and Settings\777\Мои документы\Мои рисунки\василиса кож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071942"/>
            <a:ext cx="2236736" cy="2527306"/>
          </a:xfrm>
          <a:prstGeom prst="rect">
            <a:avLst/>
          </a:prstGeom>
          <a:noFill/>
        </p:spPr>
      </p:pic>
      <p:pic>
        <p:nvPicPr>
          <p:cNvPr id="9" name="Picture 5" descr="C:\Documents and Settings\777\Мои документы\Мои рисунки\200px-%D0%9F%D0%BE%D1%80%D1%82%D1%80%D0%B5%D1%82_%D0%93%D0%B5%D1%80%D0%B0%D1%81%D0%B8%D0%BC%D0%B0_%D0%9A%D1%83%D1%80%D0%B8%D0%BD%D0%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3929066"/>
            <a:ext cx="2071702" cy="2589628"/>
          </a:xfrm>
          <a:prstGeom prst="rect">
            <a:avLst/>
          </a:prstGeom>
          <a:noFill/>
        </p:spPr>
      </p:pic>
      <p:pic>
        <p:nvPicPr>
          <p:cNvPr id="10" name="Picture 2" descr="C:\Documents and Settings\777\Мои документы\Мои рисунки\280px-Denisdavydo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143380"/>
            <a:ext cx="2143140" cy="238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0034" y="128586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Василиса </a:t>
            </a:r>
            <a:r>
              <a:rPr lang="ru-RU" sz="2400" b="1" cap="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КожиНА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21442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Герасим Курин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285992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Руководила отрядом из подростков   и  женщин в лесах Смоленска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</a:rPr>
              <a:t/>
            </a:r>
            <a:br>
              <a:rPr lang="ru-RU" sz="4000" b="1" i="1" dirty="0" smtClean="0">
                <a:solidFill>
                  <a:srgbClr val="0000FF"/>
                </a:solidFill>
              </a:rPr>
            </a:br>
            <a:r>
              <a:rPr lang="ru-RU" sz="4000" b="1" i="1" dirty="0" smtClean="0">
                <a:solidFill>
                  <a:srgbClr val="0000FF"/>
                </a:solidFill>
              </a:rPr>
              <a:t>Итоги Отечественной войны</a:t>
            </a:r>
            <a:br>
              <a:rPr lang="ru-RU" sz="4000" b="1" i="1" dirty="0" smtClean="0">
                <a:solidFill>
                  <a:srgbClr val="0000FF"/>
                </a:solidFill>
              </a:rPr>
            </a:br>
            <a:r>
              <a:rPr lang="ru-RU" sz="4000" b="1" i="1" dirty="0" smtClean="0">
                <a:solidFill>
                  <a:srgbClr val="0000FF"/>
                </a:solidFill>
              </a:rPr>
              <a:t> 1812 года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Французская армия потеряла более 570 тысяч солдат и все орудия.</a:t>
            </a:r>
            <a:endParaRPr lang="ru-RU" dirty="0" smtClean="0">
              <a:solidFill>
                <a:schemeClr val="bg1"/>
              </a:solidFill>
            </a:endParaRPr>
          </a:p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Наполеон бросил свою армию и тайно уехал в Париж.</a:t>
            </a:r>
          </a:p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Русская армия вышла к границам Российской империи в декабре 1812 года. </a:t>
            </a:r>
            <a:endParaRPr lang="ru-RU" dirty="0" smtClean="0">
              <a:solidFill>
                <a:schemeClr val="bg1"/>
              </a:solidFill>
            </a:endParaRPr>
          </a:p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25 декабря 1812 года Александр I издал Высочайший манифест, возвещавший об окончании Отечественной войны.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1026" name="Лист" r:id="rId3" imgW="3967560" imgH="3634920" progId="Excel.Sheet.8">
              <p:embed/>
            </p:oleObj>
          </a:graphicData>
        </a:graphic>
      </p:graphicFrame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1029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431925" y="1584325"/>
            <a:ext cx="3130550" cy="70802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1.Место, где состоялась  </a:t>
            </a:r>
          </a:p>
          <a:p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главное сражение войны.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2050" name="Лист" r:id="rId3" imgW="3967560" imgH="3634920" progId="Excel.Sheet.8">
              <p:embed/>
            </p:oleObj>
          </a:graphicData>
        </a:graphic>
      </p:graphicFrame>
      <p:sp>
        <p:nvSpPr>
          <p:cNvPr id="5734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2052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29"/>
          <p:cNvSpPr txBox="1">
            <a:spLocks noChangeArrowheads="1"/>
          </p:cNvSpPr>
          <p:nvPr/>
        </p:nvSpPr>
        <p:spPr bwMode="auto">
          <a:xfrm>
            <a:off x="1625600" y="1431925"/>
            <a:ext cx="2719388" cy="1016000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2.Полководец,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главнокомандующий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русской армии.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3074" name="Лист" r:id="rId3" imgW="4081680" imgH="3634920" progId="Excel.Sheet.8">
              <p:embed/>
            </p:oleObj>
          </a:graphicData>
        </a:graphic>
      </p:graphicFrame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3076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447800" y="1736725"/>
            <a:ext cx="3046413" cy="400050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3.Земляные укрепления.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4098" name="Лист" r:id="rId3" imgW="3853800" imgH="3634920" progId="Excel.Sheet.8">
              <p:embed/>
            </p:oleObj>
          </a:graphicData>
        </a:graphic>
      </p:graphicFrame>
      <p:sp>
        <p:nvSpPr>
          <p:cNvPr id="552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4100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29"/>
          <p:cNvSpPr txBox="1">
            <a:spLocks noChangeArrowheads="1"/>
          </p:cNvSpPr>
          <p:nvPr/>
        </p:nvSpPr>
        <p:spPr bwMode="auto">
          <a:xfrm>
            <a:off x="1357313" y="1428750"/>
            <a:ext cx="3122612" cy="1016000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4.Генерал,командующий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2-й армией после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Бородинской битвы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6146" name="Лист" r:id="rId3" imgW="4081680" imgH="3634920" progId="Excel.Sheet.8">
              <p:embed/>
            </p:oleObj>
          </a:graphicData>
        </a:graphic>
      </p:graphicFrame>
      <p:sp>
        <p:nvSpPr>
          <p:cNvPr id="542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5124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030"/>
          <p:cNvSpPr txBox="1">
            <a:spLocks noChangeArrowheads="1"/>
          </p:cNvSpPr>
          <p:nvPr/>
        </p:nvSpPr>
        <p:spPr bwMode="auto">
          <a:xfrm>
            <a:off x="1319213" y="1524000"/>
            <a:ext cx="3267075" cy="70802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5.Место последнего сраже-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ния войны 1812 года.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7170" name="Лист" r:id="rId3" imgW="3967560" imgH="3634920" progId="Excel.Sheet.8">
              <p:embed/>
            </p:oleObj>
          </a:graphicData>
        </a:graphic>
      </p:graphicFrame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6148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74825" y="1584325"/>
            <a:ext cx="2551113" cy="70802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6.Место соединения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Русских армий.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8194" name="Лист" r:id="rId3" imgW="4081680" imgH="3634920" progId="Excel.Sheet.8">
              <p:embed/>
            </p:oleObj>
          </a:graphicData>
        </a:graphic>
      </p:graphicFrame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7172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652588" y="1584325"/>
            <a:ext cx="2911475" cy="70802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7.Генерал, герой войны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1812 года.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9218" name="Лист" r:id="rId3" imgW="3853800" imgH="3634920" progId="Excel.Sheet.8">
              <p:embed/>
            </p:oleObj>
          </a:graphicData>
        </a:graphic>
      </p:graphicFrame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8196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752600" y="1447800"/>
            <a:ext cx="1876425" cy="1016000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8.Основатель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партизанского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 движения.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2714620"/>
            <a:ext cx="7772400" cy="3071834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План урока: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Повторение и систематизация знаний по теме : «Отечественная война 1812 г.»: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800" b="1" dirty="0" smtClean="0">
                <a:solidFill>
                  <a:schemeClr val="bg1"/>
                </a:solidFill>
              </a:rPr>
              <a:t>ответы на вопросы;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800" b="1" dirty="0" smtClean="0">
                <a:solidFill>
                  <a:schemeClr val="bg1"/>
                </a:solidFill>
              </a:rPr>
              <a:t>кроссворд;</a:t>
            </a:r>
          </a:p>
          <a:p>
            <a:pPr marL="457200" indent="-457200">
              <a:buAutoNum type="arabicPeriod" startAt="2"/>
            </a:pPr>
            <a:r>
              <a:rPr lang="ru-RU" sz="2800" b="1" dirty="0" smtClean="0">
                <a:solidFill>
                  <a:schemeClr val="bg1"/>
                </a:solidFill>
              </a:rPr>
              <a:t>Повторение и систематизация знаний по теме «Кодирование текстовой информации»: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800" b="1" dirty="0" smtClean="0">
                <a:solidFill>
                  <a:schemeClr val="bg1"/>
                </a:solidFill>
              </a:rPr>
              <a:t> ребусы;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800" b="1" dirty="0" smtClean="0">
                <a:solidFill>
                  <a:schemeClr val="bg1"/>
                </a:solidFill>
              </a:rPr>
              <a:t>выполнение практической работы на компьютерах.</a:t>
            </a:r>
          </a:p>
          <a:p>
            <a:pPr marL="457200" indent="-457200"/>
            <a:r>
              <a:rPr lang="ru-RU" sz="2800" b="1" dirty="0" smtClean="0">
                <a:solidFill>
                  <a:schemeClr val="bg1"/>
                </a:solidFill>
              </a:rPr>
              <a:t>3. Выполнение теста в режиме </a:t>
            </a:r>
            <a:r>
              <a:rPr lang="en-US" sz="2800" b="1" dirty="0" smtClean="0">
                <a:solidFill>
                  <a:schemeClr val="bg1"/>
                </a:solidFill>
              </a:rPr>
              <a:t>online.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10242" name="Лист" r:id="rId3" imgW="3967560" imgH="3634920" progId="Excel.Sheet.8">
              <p:embed/>
            </p:oleObj>
          </a:graphicData>
        </a:graphic>
      </p:graphicFrame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9220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14313"/>
            <a:ext cx="949325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0" y="1736725"/>
            <a:ext cx="2603500" cy="400050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9.Пограничная река.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11266" name="Лист" r:id="rId3" imgW="3853800" imgH="3634920" progId="Excel.Sheet.8">
              <p:embed/>
            </p:oleObj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10244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71600" y="1279525"/>
            <a:ext cx="2743200" cy="13239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10.Место командного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Пункта Наполеона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на Бородинском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поле.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12290" name="Лист" r:id="rId3" imgW="3740040" imgH="3634920" progId="Excel.Sheet.8">
              <p:embed/>
            </p:oleObj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11268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33513" y="1431925"/>
            <a:ext cx="2986087" cy="1016000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11.Место отдыха и пере-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группировки русской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армии.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13314" name="Лист" r:id="rId3" imgW="4091040" imgH="3634920" progId="Excel.Sheet.8">
              <p:embed/>
            </p:oleObj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12292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71600" y="1431925"/>
            <a:ext cx="3186113" cy="1016000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12.Члены боевых отрядов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составленных из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местных жителей.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14338" name="Лист" r:id="rId3" imgW="3777840" imgH="3634920" progId="Excel.Sheet.8">
              <p:embed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13316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71600" y="1431925"/>
            <a:ext cx="3048000" cy="1016000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13.Командир русской ба-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тареи на Бородинском 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поле.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292225" y="754063"/>
          <a:ext cx="7754938" cy="5915025"/>
        </p:xfrm>
        <a:graphic>
          <a:graphicData uri="http://schemas.openxmlformats.org/presentationml/2006/ole">
            <p:oleObj spid="_x0000_s15362" name="Лист" r:id="rId3" imgW="2876663" imgH="3638520" progId="Excel.Sheet.8">
              <p:embed/>
            </p:oleObj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533400"/>
          </a:xfrm>
          <a:solidFill>
            <a:srgbClr val="FF5050"/>
          </a:soli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bg1"/>
                </a:solidFill>
              </a:rPr>
              <a:t>Решите кроссворд.</a:t>
            </a:r>
          </a:p>
        </p:txBody>
      </p:sp>
      <p:pic>
        <p:nvPicPr>
          <p:cNvPr id="14340" name="Picture 4" descr="ag00317_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04800"/>
            <a:ext cx="7929618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Кодирование информации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1371600"/>
            <a:ext cx="7239000" cy="35575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Код</a:t>
            </a:r>
            <a:r>
              <a:rPr lang="ru-RU" dirty="0" smtClean="0"/>
              <a:t> – набор символов для представления информации</a:t>
            </a:r>
          </a:p>
          <a:p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Кодирование</a:t>
            </a:r>
            <a:r>
              <a:rPr lang="ru-RU" b="1" i="1" dirty="0" smtClean="0"/>
              <a:t> </a:t>
            </a:r>
            <a:r>
              <a:rPr lang="ru-RU" dirty="0" smtClean="0"/>
              <a:t>– процесс представления информации в виде кода ,т.е. в форму  воспринимаемую компьютером - двоичный код.</a:t>
            </a:r>
            <a:r>
              <a:rPr lang="ru-RU" b="1" i="1" dirty="0" smtClean="0"/>
              <a:t> </a:t>
            </a:r>
          </a:p>
          <a:p>
            <a:r>
              <a:rPr lang="ru-RU" b="1" i="1" dirty="0" smtClean="0">
                <a:solidFill>
                  <a:srgbClr val="333300"/>
                </a:solidFill>
              </a:rPr>
              <a:t>Декодирование</a:t>
            </a:r>
            <a:r>
              <a:rPr lang="ru-RU" b="1" i="1" dirty="0" smtClean="0"/>
              <a:t> </a:t>
            </a:r>
            <a:r>
              <a:rPr lang="ru-RU" dirty="0" smtClean="0"/>
              <a:t>– это процесс обратный кодированию, который заключается в том, что происходит преобразование данных из двоичного кода в форму, понятную человеку.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06922"/>
            <a:ext cx="1382836" cy="215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1428728" cy="21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1428728" cy="12001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929198"/>
            <a:ext cx="4872040" cy="164306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u="sng" dirty="0" smtClean="0">
                <a:solidFill>
                  <a:schemeClr val="accent6">
                    <a:lumMod val="50000"/>
                  </a:schemeClr>
                </a:solidFill>
              </a:rPr>
              <a:t>Способы </a:t>
            </a:r>
            <a:br>
              <a:rPr lang="ru-RU" sz="40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accent6">
                    <a:lumMod val="50000"/>
                  </a:schemeClr>
                </a:solidFill>
              </a:rPr>
              <a:t>кодирования информации: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algn="just" eaLnBrk="1" hangingPunct="1"/>
            <a:r>
              <a:rPr lang="ru-RU" sz="2800" b="1" u="sng" dirty="0" smtClean="0">
                <a:solidFill>
                  <a:srgbClr val="C00000"/>
                </a:solidFill>
              </a:rPr>
              <a:t>Графический</a:t>
            </a:r>
            <a:r>
              <a:rPr lang="ru-RU" sz="2800" b="1" dirty="0" smtClean="0"/>
              <a:t> – </a:t>
            </a:r>
            <a:r>
              <a:rPr lang="ru-RU" sz="2800" b="1" dirty="0" smtClean="0">
                <a:solidFill>
                  <a:schemeClr val="bg1"/>
                </a:solidFill>
              </a:rPr>
              <a:t>с помощью специальных рисунков и значков.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C00000"/>
                </a:solidFill>
              </a:rPr>
              <a:t>Числовой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с помощью чисел.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C00000"/>
                </a:solidFill>
              </a:rPr>
              <a:t>Символьный</a:t>
            </a:r>
            <a:r>
              <a:rPr lang="ru-RU" sz="2800" b="1" dirty="0" smtClean="0"/>
              <a:t> – </a:t>
            </a:r>
            <a:r>
              <a:rPr lang="ru-RU" sz="2800" b="1" dirty="0" smtClean="0">
                <a:solidFill>
                  <a:schemeClr val="bg1"/>
                </a:solidFill>
              </a:rPr>
              <a:t>с помощью символов того же алфавита, что и исходный текст.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b="1" dirty="0" smtClean="0"/>
              <a:t>   </a:t>
            </a:r>
            <a:r>
              <a:rPr lang="ru-RU" sz="2800" i="1" dirty="0" smtClean="0">
                <a:solidFill>
                  <a:schemeClr val="bg1"/>
                </a:solidFill>
              </a:rPr>
              <a:t>Полный набор символов, используемый для кодирования, называется </a:t>
            </a:r>
            <a:r>
              <a:rPr lang="ru-RU" sz="2800" b="1" i="1" u="sng" dirty="0" smtClean="0">
                <a:solidFill>
                  <a:schemeClr val="bg1"/>
                </a:solidFill>
              </a:rPr>
              <a:t>алфавитом</a:t>
            </a:r>
            <a:r>
              <a:rPr lang="ru-RU" sz="2800" i="1" dirty="0" smtClean="0">
                <a:solidFill>
                  <a:schemeClr val="bg1"/>
                </a:solidFill>
              </a:rPr>
              <a:t>  или  </a:t>
            </a:r>
            <a:r>
              <a:rPr lang="ru-RU" sz="2800" b="1" i="1" u="sng" dirty="0" smtClean="0">
                <a:solidFill>
                  <a:schemeClr val="bg1"/>
                </a:solidFill>
              </a:rPr>
              <a:t>азбукой.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58483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612" y="5286388"/>
            <a:ext cx="1928826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ФЛЕШИ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714612" y="2643182"/>
            <a:ext cx="1492233" cy="6921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РЕДУТ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3357562"/>
            <a:ext cx="5934075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643578"/>
            <a:ext cx="2714644" cy="71915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НАПОЛЕОН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2786058"/>
            <a:ext cx="2635241" cy="6921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КАВАЛЕРИЯ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785794"/>
            <a:ext cx="7429552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00100" y="3500438"/>
            <a:ext cx="7286676" cy="200026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141663" lvl="0"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>
                <a:solidFill>
                  <a:srgbClr val="0000FF"/>
                </a:solidFill>
              </a:rPr>
              <a:t>Гроза двенадцатого года</a:t>
            </a:r>
            <a:br>
              <a:rPr lang="ru-RU" sz="2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Настала – кто тут нам помог?</a:t>
            </a:r>
            <a:br>
              <a:rPr lang="ru-RU" sz="2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Остервенение народа,</a:t>
            </a:r>
            <a:br>
              <a:rPr lang="ru-RU" sz="2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Барклай, зима иль русский бог?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i="1" dirty="0" smtClean="0"/>
              <a:t>                               </a:t>
            </a:r>
            <a:r>
              <a:rPr lang="ru-RU" sz="2200" b="1" i="1" dirty="0" smtClean="0">
                <a:solidFill>
                  <a:srgbClr val="0000FF"/>
                </a:solidFill>
              </a:rPr>
              <a:t>А.С.Пушкин   </a:t>
            </a:r>
            <a:r>
              <a:rPr lang="ru-RU" sz="2200" b="1" i="1" dirty="0" smtClean="0"/>
              <a:t>   </a:t>
            </a:r>
            <a:r>
              <a:rPr lang="ru-RU" b="1" i="1" dirty="0" smtClean="0"/>
              <a:t>                  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285992"/>
            <a:ext cx="6357950" cy="39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1"/>
          <p:cNvPicPr>
            <a:picLocks noChangeAspect="1" noChangeArrowheads="1"/>
          </p:cNvPicPr>
          <p:nvPr/>
        </p:nvPicPr>
        <p:blipFill>
          <a:blip r:embed="rId3" cstate="email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1571604" cy="15716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ru-RU" sz="4000" b="1" dirty="0">
                <a:solidFill>
                  <a:srgbClr val="0033CC"/>
                </a:solidFill>
              </a:rPr>
              <a:t>Двоичное кодирование текстовой информации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557338"/>
            <a:ext cx="9144000" cy="919162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2800" dirty="0">
                <a:solidFill>
                  <a:srgbClr val="0033CC"/>
                </a:solidFill>
              </a:rPr>
              <a:t>Для кодирования </a:t>
            </a:r>
            <a:r>
              <a:rPr lang="ru-RU" sz="2800" b="1" dirty="0">
                <a:solidFill>
                  <a:srgbClr val="0033CC"/>
                </a:solidFill>
              </a:rPr>
              <a:t>1 символа</a:t>
            </a:r>
            <a:r>
              <a:rPr lang="ru-RU" sz="2800" dirty="0">
                <a:solidFill>
                  <a:srgbClr val="0033CC"/>
                </a:solidFill>
              </a:rPr>
              <a:t> используется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33CC"/>
                </a:solidFill>
              </a:rPr>
              <a:t>1 байт</a:t>
            </a:r>
            <a:r>
              <a:rPr lang="ru-RU" sz="2800" dirty="0">
                <a:solidFill>
                  <a:srgbClr val="0033CC"/>
                </a:solidFill>
              </a:rPr>
              <a:t> информации.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611188" y="2816225"/>
            <a:ext cx="1979612" cy="973138"/>
          </a:xfrm>
          <a:prstGeom prst="ellipse">
            <a:avLst/>
          </a:prstGeom>
          <a:solidFill>
            <a:srgbClr val="FFFF99"/>
          </a:solidFill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0033CC"/>
                </a:solidFill>
              </a:rPr>
              <a:t>1 байт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203575" y="2960688"/>
            <a:ext cx="2089150" cy="611187"/>
          </a:xfrm>
          <a:prstGeom prst="rightArrow">
            <a:avLst>
              <a:gd name="adj1" fmla="val 50000"/>
              <a:gd name="adj2" fmla="val 854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472113" y="2816225"/>
            <a:ext cx="3384550" cy="973138"/>
          </a:xfrm>
          <a:prstGeom prst="ellipse">
            <a:avLst/>
          </a:prstGeom>
          <a:solidFill>
            <a:srgbClr val="FFFF99"/>
          </a:solidFill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0033CC"/>
                </a:solidFill>
              </a:rPr>
              <a:t>256 символов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292725" y="3897313"/>
            <a:ext cx="576263" cy="1258887"/>
          </a:xfrm>
          <a:prstGeom prst="downArrow">
            <a:avLst>
              <a:gd name="adj1" fmla="val 50000"/>
              <a:gd name="adj2" fmla="val 5461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959225" y="5192713"/>
            <a:ext cx="1873250" cy="1116012"/>
          </a:xfrm>
          <a:prstGeom prst="rect">
            <a:avLst/>
          </a:prstGeom>
          <a:solidFill>
            <a:srgbClr val="CCFFFF"/>
          </a:soli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33CC"/>
                </a:solidFill>
              </a:rPr>
              <a:t>66 букв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русского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алфавита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6624638" y="3897313"/>
            <a:ext cx="576262" cy="1258887"/>
          </a:xfrm>
          <a:prstGeom prst="downArrow">
            <a:avLst>
              <a:gd name="adj1" fmla="val 50000"/>
              <a:gd name="adj2" fmla="val 5461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011863" y="5192713"/>
            <a:ext cx="1584325" cy="1368425"/>
          </a:xfrm>
          <a:prstGeom prst="rect">
            <a:avLst/>
          </a:prstGeom>
          <a:solidFill>
            <a:srgbClr val="CCFFFF"/>
          </a:soli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33CC"/>
                </a:solidFill>
              </a:rPr>
              <a:t>52 буквы</a:t>
            </a:r>
          </a:p>
          <a:p>
            <a:pPr algn="ctr"/>
            <a:r>
              <a:rPr lang="ru-RU" sz="2000" b="1" dirty="0" err="1">
                <a:solidFill>
                  <a:srgbClr val="0033CC"/>
                </a:solidFill>
              </a:rPr>
              <a:t>английско</a:t>
            </a:r>
            <a:r>
              <a:rPr lang="ru-RU" sz="2000" b="1" dirty="0">
                <a:solidFill>
                  <a:srgbClr val="0033CC"/>
                </a:solidFill>
              </a:rPr>
              <a:t>-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го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алфавита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7993063" y="3860800"/>
            <a:ext cx="576262" cy="1258888"/>
          </a:xfrm>
          <a:prstGeom prst="downArrow">
            <a:avLst>
              <a:gd name="adj1" fmla="val 50000"/>
              <a:gd name="adj2" fmla="val 5461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7775575" y="5229225"/>
            <a:ext cx="1368425" cy="1116013"/>
          </a:xfrm>
          <a:prstGeom prst="rect">
            <a:avLst/>
          </a:prstGeom>
          <a:solidFill>
            <a:srgbClr val="CCFFFF"/>
          </a:soli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33CC"/>
                </a:solidFill>
              </a:rPr>
              <a:t>0-9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цифры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2" grpId="0" animBg="1"/>
      <p:bldP spid="14344" grpId="0" animBg="1"/>
      <p:bldP spid="14345" grpId="0" animBg="1"/>
      <p:bldP spid="14346" grpId="0" animBg="1"/>
      <p:bldP spid="14349" grpId="0" animBg="1"/>
      <p:bldP spid="14350" grpId="0" animBg="1"/>
      <p:bldP spid="14351" grpId="0" animBg="1"/>
      <p:bldP spid="14352" grpId="0" animBg="1"/>
      <p:bldP spid="143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D:\Рая\кодирование информации\Представление текста в различных кодировках 10-11 кл\Безымянный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6661"/>
            <a:ext cx="7858179" cy="589048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СПОСОБЫ  КОДИРОВАНИЯ  ТЕКСТОВОЙ  ИНФОРМАЦИИ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Криптография</a:t>
            </a:r>
            <a:r>
              <a:rPr lang="ru-RU" sz="2800" dirty="0" smtClean="0">
                <a:solidFill>
                  <a:schemeClr val="bg1"/>
                </a:solidFill>
              </a:rPr>
              <a:t> - это тайнопись, система изменения письма с целью сделать текст непонятным для непосвященных лиц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Азбука Морзе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или неравномерный телеграфный код, в котором каждая буква или знак представлены своей комбинацией коротких элементарных посылок электрического тока (точек) и элементарных посылок утроенной продолжительности (тире)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ТАБЛИЦА  КОДИРОВКИ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2285992"/>
            <a:ext cx="8072494" cy="221457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None/>
            </a:pP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chemeClr val="bg1"/>
                </a:solidFill>
              </a:rPr>
              <a:t>Таблица, в которой всем символам компьютерного алфавита поставлены в соответствие порядковые номера (коды</a:t>
            </a:r>
            <a:r>
              <a:rPr lang="ru-RU" sz="36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ru-RU" sz="3600" dirty="0"/>
              <a:t>    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701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Georgi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0000FF"/>
                </a:solidFill>
              </a:rPr>
              <a:t>Таблицы кодировки русскоязычных символов-</a:t>
            </a:r>
            <a:br>
              <a:rPr lang="ru-RU" sz="2900" b="1" dirty="0">
                <a:solidFill>
                  <a:srgbClr val="0000FF"/>
                </a:solidFill>
              </a:rPr>
            </a:br>
            <a:r>
              <a:rPr lang="ru-RU" sz="2900" b="1" dirty="0">
                <a:solidFill>
                  <a:srgbClr val="0000FF"/>
                </a:solidFill>
              </a:rPr>
              <a:t>код обмена информации 8-битный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00063" y="785813"/>
            <a:ext cx="213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КОИ8-Р</a:t>
            </a:r>
          </a:p>
        </p:txBody>
      </p:sp>
      <p:pic>
        <p:nvPicPr>
          <p:cNvPr id="29700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3429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3929063" y="1285875"/>
            <a:ext cx="2427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CP1251</a:t>
            </a:r>
            <a:endParaRPr lang="ru-RU" sz="36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9702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928813"/>
            <a:ext cx="3708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7143750" y="2357438"/>
            <a:ext cx="176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CP866</a:t>
            </a:r>
            <a:endParaRPr lang="ru-RU" sz="36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970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071813"/>
            <a:ext cx="3787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929063"/>
            <a:ext cx="307181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5072063"/>
            <a:ext cx="3000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0063" y="3357563"/>
            <a:ext cx="176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Mac</a:t>
            </a:r>
            <a:endParaRPr lang="ru-RU" sz="36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71875" y="4500563"/>
            <a:ext cx="176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ISO</a:t>
            </a:r>
            <a:endParaRPr lang="ru-RU" sz="36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752146" y="928670"/>
            <a:ext cx="736039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360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33CC"/>
                </a:solidFill>
              </a:rPr>
              <a:t>Список литературы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714348" y="714356"/>
            <a:ext cx="7848600" cy="459265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hlinkClick r:id="rId2"/>
              </a:rPr>
              <a:t>http://lexandre.ya.ru/replies.xml?item_no=3962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3"/>
              </a:rPr>
              <a:t>http://nanotetechology.ucoz.ru/photo/3-0-3-3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4"/>
              </a:rPr>
              <a:t>http://chron.eduhmao.ru/img_9_5_1_2.html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5"/>
              </a:rPr>
              <a:t>http://www.ekburg.ru/news/2/11076/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6"/>
              </a:rPr>
              <a:t>http://www.stihi.ru/2008/11/27/4978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7"/>
              </a:rPr>
              <a:t>http://www.bg-znanie.ru/print.php?nid=927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8"/>
              </a:rPr>
              <a:t>http://www.diary.ru/~the-best-of-thebest/p106398566.htm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9"/>
              </a:rPr>
              <a:t>http://wpc.freeforums.org/post1192.html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Россия. Автобиография. Москва, Эсксо,2009.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Д.Бантыш</a:t>
            </a:r>
            <a:r>
              <a:rPr lang="ru-RU" sz="2000" dirty="0" smtClean="0">
                <a:solidFill>
                  <a:schemeClr val="bg1"/>
                </a:solidFill>
              </a:rPr>
              <a:t>- Каменский. Российские генералиссимусы и генерал- фельдмаршалы. Москва, Эксмо,2008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В. Пикуль. Исторические миниатюры, Москва,1988.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</a:rPr>
              <a:t>Вопросы для сравнения</a:t>
            </a:r>
            <a:endParaRPr lang="ru-RU" sz="24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785794"/>
            <a:ext cx="109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</a:rPr>
              <a:t>Россия</a:t>
            </a:r>
            <a:endParaRPr lang="ru-RU" sz="24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714356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</a:rPr>
              <a:t>Франция</a:t>
            </a:r>
            <a:endParaRPr lang="ru-RU" sz="24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71678"/>
            <a:ext cx="227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1.Цели в войне </a:t>
            </a:r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785926"/>
            <a:ext cx="2571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Защита своей веры, Отечества, свободы</a:t>
            </a:r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58" y="1643050"/>
            <a:ext cx="2928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Подчинение России, превращение ее в зависимое государство, захват ее территории</a:t>
            </a:r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357694"/>
            <a:ext cx="259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2.Характер войны</a:t>
            </a:r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3929066"/>
            <a:ext cx="2786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Справедливый, оборонительный, Отечественный</a:t>
            </a:r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000504"/>
            <a:ext cx="2714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Захватнический, несправедливый, наступательный</a:t>
            </a:r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86446" y="5072074"/>
            <a:ext cx="2922581" cy="15001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220 000 человек.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Рекрутская система комплектования.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 от определённого числа мужчин лишь один служил в армии. Срок службы – 25 лет).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00042"/>
            <a:ext cx="391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СООТНОШЕНИЕ  СИЛ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142984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Назовите достоинства и недостатки обеих армий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71678"/>
            <a:ext cx="418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Французская армия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000240"/>
            <a:ext cx="3839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Российская армия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000372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600 000 человек.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Всеобщая воинская повинность.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Армия Наполеона «двунадесяти языков» (лишь наполовину состояла из французов).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1372 орудия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Командование армиями</a:t>
            </a:r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2736850" cy="4152920"/>
          </a:xfrm>
          <a:noFill/>
        </p:spPr>
        <p:txBody>
          <a:bodyPr anchor="b"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ru-RU" sz="2000" dirty="0">
                <a:solidFill>
                  <a:schemeClr val="bg1"/>
                </a:solidFill>
              </a:rPr>
              <a:t>Военный министр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sz="1800" b="1" dirty="0">
                <a:solidFill>
                  <a:schemeClr val="bg1"/>
                </a:solidFill>
              </a:rPr>
              <a:t>Михаил</a:t>
            </a:r>
          </a:p>
          <a:p>
            <a:pPr algn="ctr"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 Богданович</a:t>
            </a:r>
          </a:p>
          <a:p>
            <a:pPr algn="ctr"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 Барклай-де-Толли</a:t>
            </a:r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1700213"/>
            <a:ext cx="2232025" cy="4657745"/>
          </a:xfrm>
          <a:noFill/>
        </p:spPr>
        <p:txBody>
          <a:bodyPr anchor="b"/>
          <a:lstStyle/>
          <a:p>
            <a:pPr algn="ctr">
              <a:buFontTx/>
              <a:buNone/>
            </a:pPr>
            <a:r>
              <a:rPr lang="ru-RU" sz="2000" dirty="0">
                <a:solidFill>
                  <a:schemeClr val="bg1"/>
                </a:solidFill>
              </a:rPr>
              <a:t>           </a:t>
            </a:r>
            <a:r>
              <a:rPr lang="ru-RU" sz="2000" b="1" dirty="0">
                <a:solidFill>
                  <a:schemeClr val="bg1"/>
                </a:solidFill>
              </a:rPr>
              <a:t>Пётр</a:t>
            </a:r>
          </a:p>
          <a:p>
            <a:pPr algn="ctr">
              <a:buFontTx/>
              <a:buNone/>
            </a:pPr>
            <a:r>
              <a:rPr lang="ru-RU" sz="2000" b="1" dirty="0">
                <a:solidFill>
                  <a:schemeClr val="bg1"/>
                </a:solidFill>
              </a:rPr>
              <a:t>           Иванович</a:t>
            </a:r>
          </a:p>
          <a:p>
            <a:pPr algn="ctr">
              <a:buFontTx/>
              <a:buNone/>
            </a:pPr>
            <a:r>
              <a:rPr lang="ru-RU" sz="2000" b="1" dirty="0">
                <a:solidFill>
                  <a:schemeClr val="bg1"/>
                </a:solidFill>
              </a:rPr>
              <a:t>          Багратион</a:t>
            </a:r>
          </a:p>
        </p:txBody>
      </p:sp>
      <p:pic>
        <p:nvPicPr>
          <p:cNvPr id="359431" name="Picture 7" descr="b_20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2303463" cy="2293946"/>
          </a:xfrm>
          <a:prstGeom prst="rect">
            <a:avLst/>
          </a:prstGeom>
          <a:noFill/>
        </p:spPr>
      </p:pic>
      <p:pic>
        <p:nvPicPr>
          <p:cNvPr id="359432" name="Picture 8" descr="pt7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276475"/>
            <a:ext cx="2008195" cy="2581285"/>
          </a:xfrm>
          <a:prstGeom prst="rect">
            <a:avLst/>
          </a:prstGeom>
          <a:noFill/>
        </p:spPr>
      </p:pic>
      <p:pic>
        <p:nvPicPr>
          <p:cNvPr id="359433" name="Picture 9" descr="pb_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276475"/>
            <a:ext cx="2016125" cy="2295534"/>
          </a:xfrm>
          <a:prstGeom prst="rect">
            <a:avLst/>
          </a:prstGeom>
          <a:noFill/>
        </p:spPr>
      </p:pic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7000892" y="5143512"/>
            <a:ext cx="15827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Петрович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Тормасов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9439" name="AutoShape 15"/>
          <p:cNvSpPr>
            <a:spLocks noChangeArrowheads="1"/>
          </p:cNvSpPr>
          <p:nvPr/>
        </p:nvSpPr>
        <p:spPr bwMode="auto">
          <a:xfrm>
            <a:off x="1116013" y="1196975"/>
            <a:ext cx="1223962" cy="1008063"/>
          </a:xfrm>
          <a:prstGeom prst="curvedRightArrow">
            <a:avLst>
              <a:gd name="adj1" fmla="val 20000"/>
              <a:gd name="adj2" fmla="val 40000"/>
              <a:gd name="adj3" fmla="val 40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440" name="AutoShape 16"/>
          <p:cNvSpPr>
            <a:spLocks noChangeArrowheads="1"/>
          </p:cNvSpPr>
          <p:nvPr/>
        </p:nvSpPr>
        <p:spPr bwMode="auto">
          <a:xfrm>
            <a:off x="7308850" y="1196975"/>
            <a:ext cx="935038" cy="936625"/>
          </a:xfrm>
          <a:prstGeom prst="curvedLeftArrow">
            <a:avLst>
              <a:gd name="adj1" fmla="val 20034"/>
              <a:gd name="adj2" fmla="val 4006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445" name="AutoShape 21"/>
          <p:cNvSpPr>
            <a:spLocks noChangeArrowheads="1"/>
          </p:cNvSpPr>
          <p:nvPr/>
        </p:nvSpPr>
        <p:spPr bwMode="auto">
          <a:xfrm>
            <a:off x="4500563" y="1268413"/>
            <a:ext cx="287337" cy="865187"/>
          </a:xfrm>
          <a:prstGeom prst="downArrow">
            <a:avLst>
              <a:gd name="adj1" fmla="val 50000"/>
              <a:gd name="adj2" fmla="val 752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9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9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9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9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/>
      <p:bldP spid="359439" grpId="0" animBg="1"/>
      <p:bldP spid="359440" grpId="0" animBg="1"/>
      <p:bldP spid="3594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 войны до Бородина</a:t>
            </a:r>
            <a:r>
              <a:rPr lang="ru-RU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500174"/>
            <a:ext cx="1395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33CC"/>
                </a:solidFill>
              </a:rPr>
              <a:t>Россия</a:t>
            </a:r>
            <a:endParaRPr lang="ru-RU" sz="32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571612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33CC"/>
                </a:solidFill>
              </a:rPr>
              <a:t>Франция</a:t>
            </a:r>
            <a:endParaRPr lang="ru-RU" sz="32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43182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Отступление,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22 июня - соединение 1 и 2 русских армий в районе Смоленска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4-6 августа - Смоленское сражение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8 августа – назначение М.И.Кутузова главнокомандующим.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714620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Преследование русских,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срыв плана не допустить соединения русских армий, захват Смоленска, предложение о мире (без ответа), проблемы с продовольствием и фуражом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7"/>
          <p:cNvSpPr>
            <a:spLocks noChangeArrowheads="1" noChangeShapeType="1" noTextEdit="1"/>
          </p:cNvSpPr>
          <p:nvPr/>
        </p:nvSpPr>
        <p:spPr bwMode="auto">
          <a:xfrm>
            <a:off x="179388" y="620713"/>
            <a:ext cx="3455987" cy="5741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431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"/>
                <a:cs typeface="Arial"/>
              </a:rPr>
              <a:t>Бородинское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"/>
                <a:cs typeface="Arial"/>
              </a:rPr>
              <a:t>сражение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"/>
                <a:cs typeface="Arial"/>
              </a:rPr>
              <a:t>26 августа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"/>
                <a:cs typeface="Arial"/>
              </a:rPr>
              <a:t>1812 года</a:t>
            </a:r>
          </a:p>
        </p:txBody>
      </p:sp>
      <p:pic>
        <p:nvPicPr>
          <p:cNvPr id="51203" name="Содержимое 4" descr="Рисунок12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214313"/>
            <a:ext cx="4927600" cy="643572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ИТОГИ  БОРОДИНСКОГО  СРАЖЕНИЯ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413338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3200" b="1" dirty="0" smtClean="0">
                <a:solidFill>
                  <a:schemeClr val="bg1"/>
                </a:solidFill>
              </a:rPr>
              <a:t>Были разгромлены лучшие силы французов.</a:t>
            </a:r>
          </a:p>
          <a:p>
            <a:pPr marL="457200" indent="-457200">
              <a:buAutoNum type="arabicParenR"/>
            </a:pPr>
            <a:r>
              <a:rPr lang="ru-RU" sz="3200" b="1" dirty="0" smtClean="0">
                <a:solidFill>
                  <a:schemeClr val="bg1"/>
                </a:solidFill>
              </a:rPr>
              <a:t>Подготовлен переход инициативы в руки русской армии.</a:t>
            </a:r>
          </a:p>
          <a:p>
            <a:pPr marL="457200" indent="-457200">
              <a:buAutoNum type="arabicParenR"/>
            </a:pPr>
            <a:r>
              <a:rPr lang="ru-RU" sz="3200" b="1" dirty="0" smtClean="0">
                <a:solidFill>
                  <a:schemeClr val="bg1"/>
                </a:solidFill>
              </a:rPr>
              <a:t>Пошатнулась уверенность французского войска в своей непобедимости.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745</Words>
  <Application>Microsoft Office PowerPoint</Application>
  <PresentationFormat>Экран (4:3)</PresentationFormat>
  <Paragraphs>191</Paragraphs>
  <Slides>36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Лист</vt:lpstr>
      <vt:lpstr>Интегрированный урок (история + информатика) по теме : «Отечественная война 1812 года»</vt:lpstr>
      <vt:lpstr>Слайд 2</vt:lpstr>
      <vt:lpstr>     Гроза двенадцатого года Настала – кто тут нам помог? Остервенение народа, Барклай, зима иль русский бог?                                А.С.Пушкин                         </vt:lpstr>
      <vt:lpstr>Слайд 4</vt:lpstr>
      <vt:lpstr>Слайд 5</vt:lpstr>
      <vt:lpstr>Командование армиями</vt:lpstr>
      <vt:lpstr>Ход войны до Бородина </vt:lpstr>
      <vt:lpstr>Слайд 8</vt:lpstr>
      <vt:lpstr>ИТОГИ  БОРОДИНСКОГО  СРАЖЕНИЯ</vt:lpstr>
      <vt:lpstr>Партизанская  ВОЙНА </vt:lpstr>
      <vt:lpstr> Итоги Отечественной войны  1812 года 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Кодирование информации</vt:lpstr>
      <vt:lpstr>Способы  кодирования информации:</vt:lpstr>
      <vt:lpstr>ФЛЕШИ</vt:lpstr>
      <vt:lpstr>НАПОЛЕОН</vt:lpstr>
      <vt:lpstr>Двоичное кодирование текстовой информации</vt:lpstr>
      <vt:lpstr>Слайд 31</vt:lpstr>
      <vt:lpstr>СПОСОБЫ  КОДИРОВАНИЯ  ТЕКСТОВОЙ  ИНФОРМАЦИИ</vt:lpstr>
      <vt:lpstr>ТАБЛИЦА  КОДИРОВКИ</vt:lpstr>
      <vt:lpstr>Таблицы кодировки русскоязычных символов- код обмена информации 8-битный</vt:lpstr>
      <vt:lpstr>Слайд 35</vt:lpstr>
      <vt:lpstr> Список литературы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52</cp:revision>
  <dcterms:created xsi:type="dcterms:W3CDTF">2012-04-08T13:36:06Z</dcterms:created>
  <dcterms:modified xsi:type="dcterms:W3CDTF">2013-01-13T19:41:01Z</dcterms:modified>
</cp:coreProperties>
</file>