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1" r:id="rId4"/>
    <p:sldId id="259" r:id="rId5"/>
    <p:sldId id="272" r:id="rId6"/>
    <p:sldId id="270" r:id="rId7"/>
    <p:sldId id="285" r:id="rId8"/>
    <p:sldId id="281" r:id="rId9"/>
    <p:sldId id="273" r:id="rId10"/>
    <p:sldId id="275" r:id="rId11"/>
    <p:sldId id="274" r:id="rId12"/>
    <p:sldId id="276" r:id="rId13"/>
    <p:sldId id="289" r:id="rId14"/>
    <p:sldId id="284" r:id="rId15"/>
    <p:sldId id="282" r:id="rId16"/>
    <p:sldId id="277" r:id="rId17"/>
    <p:sldId id="287" r:id="rId18"/>
    <p:sldId id="290" r:id="rId19"/>
    <p:sldId id="283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33FF"/>
    <a:srgbClr val="4B7848"/>
    <a:srgbClr val="47C1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1B860C-D94B-4E47-8E7B-3FFEB69C2892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57D622-0604-47B6-9A8E-F7CBA32A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1AFB33-18B3-40D6-801A-F578E24AE17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D15E25-C09F-42E5-B938-A0AB3401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0BA9D-1EE0-4FF8-A826-09E87C2CA6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10"/>
          <p:cNvSpPr/>
          <p:nvPr userDrawn="1"/>
        </p:nvSpPr>
        <p:spPr>
          <a:xfrm>
            <a:off x="6357950" y="428604"/>
            <a:ext cx="2286016" cy="2286016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блако 7"/>
          <p:cNvSpPr/>
          <p:nvPr userDrawn="1"/>
        </p:nvSpPr>
        <p:spPr>
          <a:xfrm>
            <a:off x="571472" y="1857364"/>
            <a:ext cx="8072494" cy="214314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6" descr="tehno1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00313"/>
            <a:ext cx="2438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8"/>
          <p:cNvSpPr/>
          <p:nvPr userDrawn="1"/>
        </p:nvSpPr>
        <p:spPr>
          <a:xfrm>
            <a:off x="1000100" y="5286388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9"/>
          <p:cNvSpPr/>
          <p:nvPr userDrawn="1"/>
        </p:nvSpPr>
        <p:spPr>
          <a:xfrm>
            <a:off x="6929454" y="4929198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1" descr="logotip[1]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143000"/>
            <a:ext cx="1143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588A-2853-47B3-A11E-AF57DD1BB85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E41D-6D98-4FBA-AC77-55C89D49E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C643-A572-48EA-8495-20EA675BD13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B800-61D2-483F-9188-36B069360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6"/>
          <p:cNvSpPr/>
          <p:nvPr userDrawn="1"/>
        </p:nvSpPr>
        <p:spPr>
          <a:xfrm rot="5400000">
            <a:off x="4714876" y="2143117"/>
            <a:ext cx="6000792" cy="214314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лнце 7"/>
          <p:cNvSpPr/>
          <p:nvPr userDrawn="1"/>
        </p:nvSpPr>
        <p:spPr>
          <a:xfrm>
            <a:off x="5857884" y="5072074"/>
            <a:ext cx="1643074" cy="1643074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8" descr="logotip[1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5518150"/>
            <a:ext cx="5207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3BFE-2AA0-4F7A-A07D-C51D0DDD870B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81B6-8E5A-4860-9FD5-3CD886EA2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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38BC-AB7B-435F-8010-A3B71E2184F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B697-9621-4AC4-AACB-2548239F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8"/>
          <p:cNvSpPr/>
          <p:nvPr userDrawn="1"/>
        </p:nvSpPr>
        <p:spPr>
          <a:xfrm>
            <a:off x="7143768" y="214290"/>
            <a:ext cx="1643074" cy="1643074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блако 9"/>
          <p:cNvSpPr/>
          <p:nvPr userDrawn="1"/>
        </p:nvSpPr>
        <p:spPr>
          <a:xfrm>
            <a:off x="500034" y="3929066"/>
            <a:ext cx="8072494" cy="214314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6" descr="tehno1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28625"/>
            <a:ext cx="2438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10"/>
          <p:cNvSpPr/>
          <p:nvPr userDrawn="1"/>
        </p:nvSpPr>
        <p:spPr>
          <a:xfrm>
            <a:off x="4572000" y="285728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1" descr="logotip[1]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14375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7"/>
          <p:cNvSpPr/>
          <p:nvPr userDrawn="1"/>
        </p:nvSpPr>
        <p:spPr>
          <a:xfrm>
            <a:off x="6143636" y="1071546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3F5D-0D67-4CF1-AF20-505A6BC99E67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0A24-D468-4E23-A1BF-8C02A1F63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347E-F547-4C8E-AFC6-9D4C85413C1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EE19-080A-4E0A-9EBD-14FEC1D5F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9DAC-0F8C-449B-968D-19DE938B5E22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8ACB-CF7C-445B-9E6A-3BA7360BB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5"/>
          <p:cNvSpPr/>
          <p:nvPr userDrawn="1"/>
        </p:nvSpPr>
        <p:spPr>
          <a:xfrm>
            <a:off x="214282" y="5643578"/>
            <a:ext cx="1214446" cy="642942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лако 6"/>
          <p:cNvSpPr/>
          <p:nvPr userDrawn="1"/>
        </p:nvSpPr>
        <p:spPr>
          <a:xfrm>
            <a:off x="7715272" y="2643182"/>
            <a:ext cx="1214446" cy="642942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EBD5-EDCE-47C4-AEC2-78F1056420A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AFBF-13D0-42E3-9B0E-9040CD512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0"/>
          <p:cNvSpPr/>
          <p:nvPr userDrawn="1"/>
        </p:nvSpPr>
        <p:spPr>
          <a:xfrm>
            <a:off x="2928926" y="142852"/>
            <a:ext cx="785818" cy="42862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лнце 4"/>
          <p:cNvSpPr/>
          <p:nvPr userDrawn="1"/>
        </p:nvSpPr>
        <p:spPr>
          <a:xfrm>
            <a:off x="0" y="0"/>
            <a:ext cx="1357290" cy="1428784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лако 8"/>
          <p:cNvSpPr/>
          <p:nvPr userDrawn="1"/>
        </p:nvSpPr>
        <p:spPr>
          <a:xfrm>
            <a:off x="7643834" y="214290"/>
            <a:ext cx="1071570" cy="500066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блако 9"/>
          <p:cNvSpPr/>
          <p:nvPr userDrawn="1"/>
        </p:nvSpPr>
        <p:spPr>
          <a:xfrm>
            <a:off x="214282" y="1643050"/>
            <a:ext cx="1071570" cy="500066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1" descr="logotip[1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7143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5"/>
          <p:cNvSpPr/>
          <p:nvPr userDrawn="1"/>
        </p:nvSpPr>
        <p:spPr>
          <a:xfrm>
            <a:off x="642910" y="571480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6" descr="tehno14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2875"/>
            <a:ext cx="15097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5FF-CC79-4DD1-B54F-B4E66AC5A7E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2662-AE09-4D27-A7EC-F485DA935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tehno1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42875"/>
            <a:ext cx="13573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8"/>
          <p:cNvSpPr/>
          <p:nvPr userDrawn="1"/>
        </p:nvSpPr>
        <p:spPr>
          <a:xfrm>
            <a:off x="2857488" y="714356"/>
            <a:ext cx="1071546" cy="1071546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9"/>
          <p:cNvSpPr/>
          <p:nvPr userDrawn="1"/>
        </p:nvSpPr>
        <p:spPr>
          <a:xfrm>
            <a:off x="214282" y="142852"/>
            <a:ext cx="3429024" cy="142876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0" descr="logotip[1]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071563"/>
            <a:ext cx="5413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3D9E-B9F5-43CC-86D1-B51BBD1B06A8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8E28-982D-4FD8-88D4-95646FCE7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8"/>
          <p:cNvSpPr/>
          <p:nvPr userDrawn="1"/>
        </p:nvSpPr>
        <p:spPr>
          <a:xfrm>
            <a:off x="7215206" y="5072074"/>
            <a:ext cx="1357322" cy="1357322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12"/>
          <p:cNvSpPr/>
          <p:nvPr userDrawn="1"/>
        </p:nvSpPr>
        <p:spPr>
          <a:xfrm>
            <a:off x="6000760" y="4857760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10"/>
          <p:cNvSpPr/>
          <p:nvPr userDrawn="1"/>
        </p:nvSpPr>
        <p:spPr>
          <a:xfrm>
            <a:off x="3143240" y="4857760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9"/>
          <p:cNvSpPr/>
          <p:nvPr userDrawn="1"/>
        </p:nvSpPr>
        <p:spPr>
          <a:xfrm>
            <a:off x="1643042" y="4714884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7" descr="tehno1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786188"/>
            <a:ext cx="21399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11"/>
          <p:cNvSpPr/>
          <p:nvPr userDrawn="1"/>
        </p:nvSpPr>
        <p:spPr>
          <a:xfrm>
            <a:off x="4643438" y="4786322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3" descr="logotip[1]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500688"/>
            <a:ext cx="6429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9336-4E77-4005-8C8A-AB33373FE26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50E8-40C8-4416-B261-7182EB53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лнце 9"/>
          <p:cNvSpPr/>
          <p:nvPr/>
        </p:nvSpPr>
        <p:spPr>
          <a:xfrm>
            <a:off x="6929454" y="714356"/>
            <a:ext cx="1928826" cy="1785950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643042" y="142852"/>
            <a:ext cx="7000924" cy="1643074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Рисунок 6" descr="tehno14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285750"/>
            <a:ext cx="2438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E1D08-0CCD-403C-82AB-60C0BD4C6D6A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8988B-E7EC-4409-9EFB-8D7C51CC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6" name="Рисунок 10" descr="logotip[1]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00" y="1285875"/>
            <a:ext cx="9747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 pitchFamily="18" charset="0"/>
          <a:ea typeface="+mj-ea"/>
          <a:cs typeface="Andalus" pitchFamily="2" charset="-7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cs typeface="Andalus" pitchFamily="18" charset="-7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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lis-birds.narod.ru/A3B4/B315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loranimal.ru/gallery/big/4067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ever.lg.ua/sites/sever.lg.ua/files/30_kamyshovk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zoogeo365.ru/images/public/20100614/klest_1_big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ystem-mp.narod.ru/extra_images/chaffinch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5905/valerij-knyazkin.6f/0_5fea0_1d134908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oopodolsk.ru/images/phocagallery/bird/thumbs/phoca_thumb_l_bird%201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riroda-ural.okis.ru/foto/priroda-ural/20073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asting.mp3.ru/upload/cover/original/1149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4946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русского языка </a:t>
            </a:r>
            <a:b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  классе</a:t>
            </a:r>
            <a:b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Манакова Наталья Сергеевна, учитель начальных классов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МУХОЛОВКА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эта птица не просто склёвывает мух на земле, а ловит их на лету</a:t>
            </a:r>
            <a:endParaRPr lang="ru-RU" sz="2400" b="1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smtClean="0"/>
              <a:t>  </a:t>
            </a:r>
          </a:p>
        </p:txBody>
      </p:sp>
      <p:pic>
        <p:nvPicPr>
          <p:cNvPr id="25603" name="i-main-pic" descr="Картинка 68 из 35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73238"/>
            <a:ext cx="72421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88" y="428625"/>
            <a:ext cx="23574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/>
          <a:lstStyle/>
          <a:p>
            <a:r>
              <a:rPr lang="ru-RU" sz="2200" b="1" smtClean="0">
                <a:cs typeface="Andalus" pitchFamily="18" charset="-78"/>
              </a:rPr>
              <a:t>Трясогузка</a:t>
            </a:r>
            <a:r>
              <a:rPr lang="ru-RU" sz="2200" smtClean="0">
                <a:cs typeface="Andalus" pitchFamily="18" charset="-78"/>
              </a:rPr>
              <a:t> </a:t>
            </a:r>
            <a:br>
              <a:rPr lang="ru-RU" sz="2200" smtClean="0">
                <a:cs typeface="Andalus" pitchFamily="18" charset="-78"/>
              </a:rPr>
            </a:br>
            <a:endParaRPr lang="ru-RU" sz="2200" smtClean="0">
              <a:cs typeface="Andalus" pitchFamily="18" charset="-78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endParaRPr lang="ru-RU" sz="4800" b="1" smtClean="0"/>
          </a:p>
        </p:txBody>
      </p:sp>
      <p:pic>
        <p:nvPicPr>
          <p:cNvPr id="26627" name="i-main-pic" descr="Картинка 3 из 117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75152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6600" y="333375"/>
            <a:ext cx="23034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КАМЫШОВКА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прилетает  к нам только тогда, когда вода у берегов зарастает камышом</a:t>
            </a:r>
            <a:endParaRPr lang="ru-RU" sz="2800" b="1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 b="1" smtClean="0"/>
              <a:t> </a:t>
            </a:r>
          </a:p>
        </p:txBody>
      </p:sp>
      <p:pic>
        <p:nvPicPr>
          <p:cNvPr id="27651" name="i-main-pic" descr="Картинка 3 из 8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77866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6238" y="188913"/>
            <a:ext cx="30829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КЛЁСТ</a:t>
            </a:r>
          </a:p>
        </p:txBody>
      </p:sp>
      <p:pic>
        <p:nvPicPr>
          <p:cNvPr id="28674" name="i-main-pic" descr="Картинка 15 из 123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196975"/>
            <a:ext cx="7921625" cy="5184775"/>
          </a:xfrm>
        </p:spPr>
      </p:pic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ЗЯБЛИК </a:t>
            </a:r>
          </a:p>
        </p:txBody>
      </p:sp>
      <p:pic>
        <p:nvPicPr>
          <p:cNvPr id="29698" name="i-main-pic" descr="Картинка 2 из 504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000125"/>
            <a:ext cx="5164138" cy="5308600"/>
          </a:xfrm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632700" cy="719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ЗАРЯНКА</a:t>
            </a:r>
            <a:endParaRPr lang="ru-RU" b="1" dirty="0"/>
          </a:p>
        </p:txBody>
      </p:sp>
      <p:pic>
        <p:nvPicPr>
          <p:cNvPr id="30722" name="i-main-pic" descr="Картинка 59 из 6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857250"/>
            <a:ext cx="5929312" cy="5500688"/>
          </a:xfrm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КАНАРЕЙКА</a:t>
            </a:r>
            <a:endParaRPr lang="ru-RU" smtClean="0">
              <a:cs typeface="Andalus" pitchFamily="18" charset="-78"/>
            </a:endParaRPr>
          </a:p>
        </p:txBody>
      </p:sp>
      <p:pic>
        <p:nvPicPr>
          <p:cNvPr id="31746" name="i-main-pic" descr="Картинка 13 из 928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214438"/>
            <a:ext cx="5214938" cy="5526087"/>
          </a:xfrm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ГЛУХАРЬ</a:t>
            </a:r>
          </a:p>
        </p:txBody>
      </p:sp>
      <p:pic>
        <p:nvPicPr>
          <p:cNvPr id="32770" name="i-main-pic" descr="Картинка 85 из 304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125538"/>
            <a:ext cx="6740525" cy="5518150"/>
          </a:xfrm>
        </p:spPr>
      </p:pic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ГЛУХАРЬ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b="1" dirty="0" smtClean="0"/>
              <a:t>У глухаря отменный слух. Так почему же он получил такое название?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		Всё дело в том, что во время брачных игр глухарь действительно ничего не слышит, когда начинает петь свою брачную песнь, высоко задирав голову и «крича» во всё горло. В такие мгновенья птица не слышит даже выстрела ружья.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 	Почему так происходит? В слуховом проходе глухаря есть небольшой нарост, который во время песнопения слегка разбухает и перекрывает слуховой проход. В результате «певец» становится глухим на некоторое время.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Закончи мысль, выбрав одно </a:t>
            </a:r>
            <a:br>
              <a:rPr lang="ru-RU" b="1" smtClean="0">
                <a:solidFill>
                  <a:srgbClr val="C00000"/>
                </a:solidFill>
                <a:cs typeface="Andalus" pitchFamily="18" charset="-78"/>
              </a:rPr>
            </a:br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из предложений: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smtClean="0"/>
              <a:t>Сегодня на уроке я ….</a:t>
            </a:r>
          </a:p>
          <a:p>
            <a:r>
              <a:rPr lang="ru-RU" sz="4800" b="1" smtClean="0"/>
              <a:t>Сегодня на уроке мне было интересно/трудно …</a:t>
            </a:r>
          </a:p>
          <a:p>
            <a:r>
              <a:rPr lang="ru-RU" sz="4800" b="1" smtClean="0"/>
              <a:t>То, что я узнал(а)/делал(а) на уроке, мне пригодится…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/>
              <a:t>Прочитайте тексты: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5006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u="sng" dirty="0" smtClean="0"/>
              <a:t>Текст1</a:t>
            </a:r>
            <a:r>
              <a:rPr lang="ru-RU" i="1" dirty="0" smtClean="0"/>
              <a:t>.  </a:t>
            </a:r>
            <a:r>
              <a:rPr lang="ru-RU" b="1" dirty="0" smtClean="0">
                <a:latin typeface="+mn-lt"/>
                <a:cs typeface="Arial" pitchFamily="34" charset="0"/>
              </a:rPr>
              <a:t>Иван Семёнов – несчастный, а может быть, самый несчастный человек на белом свете. Почему? Да потому, что Иван не любит учиться. Вот и стала для него жизнь – сплошная мука</a:t>
            </a:r>
            <a:r>
              <a:rPr lang="ru-RU" b="1" i="1" dirty="0" smtClean="0">
                <a:latin typeface="+mn-lt"/>
                <a:cs typeface="Arial" pitchFamily="34" charset="0"/>
              </a:rPr>
              <a:t>. </a:t>
            </a:r>
            <a:r>
              <a:rPr lang="ru-RU" i="1" dirty="0" smtClean="0">
                <a:latin typeface="+mn-lt"/>
              </a:rPr>
              <a:t>    </a:t>
            </a:r>
            <a:r>
              <a:rPr lang="ru-RU" i="1" dirty="0" smtClean="0"/>
              <a:t>                                                                  </a:t>
            </a:r>
            <a:endParaRPr lang="ru-RU" sz="800" i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00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i="1" u="sng" dirty="0" smtClean="0"/>
              <a:t>Текст 2</a:t>
            </a:r>
            <a:r>
              <a:rPr lang="ru-RU" i="1" dirty="0" smtClean="0"/>
              <a:t>.  </a:t>
            </a:r>
            <a:r>
              <a:rPr lang="ru-RU" b="1" dirty="0" smtClean="0">
                <a:latin typeface="+mn-lt"/>
              </a:rPr>
              <a:t>Есть порода собак, которую называют водолазом. Это потому, что они хорошо плавают и ныряют. Поэтому их даже специально учат спасать людей.   </a:t>
            </a:r>
            <a:r>
              <a:rPr lang="ru-RU" i="1" dirty="0" smtClean="0"/>
              <a:t>  </a:t>
            </a:r>
            <a:endParaRPr lang="ru-RU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i="1" u="sng" dirty="0" smtClean="0"/>
              <a:t>Текст 3.</a:t>
            </a:r>
            <a:r>
              <a:rPr lang="ru-RU" i="1" dirty="0" smtClean="0"/>
              <a:t>  </a:t>
            </a:r>
            <a:r>
              <a:rPr lang="ru-RU" b="1" dirty="0" smtClean="0">
                <a:latin typeface="+mn-lt"/>
              </a:rPr>
              <a:t>Каждый человек должен стремиться писать грамотно, потому что ошибки затрудняют чтение. Текст с ошибками труднее понимать. Вот и получается: хочешь, чтобы тебя хорошо понимали, - пиши грамотно.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b="1" smtClean="0">
                <a:solidFill>
                  <a:srgbClr val="7030A0"/>
                </a:solidFill>
              </a:rPr>
              <a:t>Всем большое спасибо!</a:t>
            </a:r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776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Определите тему  текста </a:t>
            </a:r>
            <a:br>
              <a:rPr lang="ru-RU" sz="4900" b="1" dirty="0" smtClean="0"/>
            </a:br>
            <a:r>
              <a:rPr lang="ru-RU" sz="4900" b="1" dirty="0" smtClean="0"/>
              <a:t>и его главную мысль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ТЕМА ТЕКСТА- ?</a:t>
            </a:r>
          </a:p>
          <a:p>
            <a:pPr algn="ctr">
              <a:buFont typeface="Wingdings" pitchFamily="2" charset="2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ГЛАВНАЯ МЫСЛЬ - ?</a:t>
            </a:r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рассуждать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ndalus" pitchFamily="18" charset="-78"/>
              </a:rPr>
              <a:t>РАССУЖДЕНИЕ: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ru-RU" sz="5400" b="1" dirty="0" smtClean="0"/>
              <a:t>МЫСЛЬ</a:t>
            </a:r>
            <a:endParaRPr lang="ru-RU" sz="5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/>
              <a:t>	- ОБЪЯСНЕНИЕ  </a:t>
            </a:r>
            <a:endParaRPr lang="ru-RU" sz="5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/>
              <a:t>    (ДОКАЗАТЕЛЬСТВО)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/>
              <a:t>	- ВЫВОД</a:t>
            </a:r>
            <a:endParaRPr lang="ru-RU" sz="5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/>
              <a:t>	- ПРИМЕРЫ</a:t>
            </a:r>
            <a:endParaRPr lang="ru-RU" sz="5400" dirty="0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Упр. 507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i="1" dirty="0" smtClean="0"/>
              <a:t>Разговаривать на рыбалке нельзя, потому что может услышать  рыба. Услышит  и  уйдёт.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7524750" y="1773238"/>
            <a:ext cx="647700" cy="5762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771775" y="3284538"/>
            <a:ext cx="647700" cy="5762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596188" y="3284538"/>
            <a:ext cx="647700" cy="5762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r>
              <a:rPr lang="ru-RU" b="1" i="1" smtClean="0">
                <a:cs typeface="Andalus" pitchFamily="18" charset="-78"/>
              </a:rPr>
              <a:t>Снегирями этих птиц называют потому,…</a:t>
            </a:r>
            <a:endParaRPr lang="ru-RU" smtClean="0">
              <a:cs typeface="Andalus" pitchFamily="18" charset="-78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6000" b="1" i="1" smtClean="0"/>
              <a:t> </a:t>
            </a:r>
            <a:endParaRPr lang="ru-RU" sz="6000" smtClean="0"/>
          </a:p>
        </p:txBody>
      </p:sp>
      <p:pic>
        <p:nvPicPr>
          <p:cNvPr id="22531" name="i-main-pic" descr="Картинка 33 из 610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916113"/>
            <a:ext cx="58340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C00000"/>
                </a:solidFill>
              </a:rPr>
              <a:t/>
            </a:r>
            <a:br>
              <a:rPr lang="ru-RU" sz="1000" b="1" dirty="0" smtClean="0">
                <a:solidFill>
                  <a:srgbClr val="C00000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/>
            </a:r>
            <a:br>
              <a:rPr lang="ru-RU" sz="1000" b="1" dirty="0" smtClean="0">
                <a:solidFill>
                  <a:srgbClr val="C00000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/>
            </a:r>
            <a:br>
              <a:rPr lang="ru-RU" sz="1000" b="1" dirty="0" smtClean="0">
                <a:solidFill>
                  <a:srgbClr val="C00000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/>
            </a:r>
            <a:br>
              <a:rPr lang="ru-RU" sz="1000" b="1" dirty="0" smtClean="0">
                <a:solidFill>
                  <a:srgbClr val="C00000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/>
            </a:r>
            <a:br>
              <a:rPr lang="ru-RU" sz="1000" b="1" dirty="0" smtClean="0">
                <a:solidFill>
                  <a:srgbClr val="C00000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/>
            </a:r>
            <a:br>
              <a:rPr lang="ru-RU" sz="10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23554" name="Содержимое 6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 b="1" i="1" smtClean="0"/>
              <a:t>  </a:t>
            </a:r>
            <a:r>
              <a:rPr lang="ru-RU" sz="6600" b="1" i="1" smtClean="0"/>
              <a:t>Снегирями этих птиц называют </a:t>
            </a:r>
            <a:r>
              <a:rPr lang="ru-RU" sz="6600" b="1" i="1" smtClean="0">
                <a:solidFill>
                  <a:srgbClr val="C00000"/>
                </a:solidFill>
              </a:rPr>
              <a:t>потому, что </a:t>
            </a:r>
            <a:r>
              <a:rPr lang="ru-RU" sz="6600" b="1" i="1" smtClean="0"/>
              <a:t>они прилетают к нам с первым   снегом.</a:t>
            </a:r>
            <a:endParaRPr lang="ru-RU" sz="6600" b="1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8313" y="1484313"/>
            <a:ext cx="8229600" cy="3016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2714625" y="4857750"/>
            <a:ext cx="1214438" cy="1143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cs typeface="Andalus" pitchFamily="18" charset="-78"/>
              </a:rPr>
              <a:t>Почему птицы поют?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</a:t>
            </a:r>
            <a:endParaRPr lang="ru-RU" sz="4800" b="1" smtClean="0"/>
          </a:p>
        </p:txBody>
      </p:sp>
      <p:pic>
        <p:nvPicPr>
          <p:cNvPr id="24579" name="photo_image" descr="СОЛО, Соловей, 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85875"/>
            <a:ext cx="435768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Самолё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Самолёт</Template>
  <TotalTime>1766</TotalTime>
  <Words>288</Words>
  <Application>Microsoft Office PowerPoint</Application>
  <PresentationFormat>Экран (4:3)</PresentationFormat>
  <Paragraphs>47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Calibri</vt:lpstr>
      <vt:lpstr>Arial</vt:lpstr>
      <vt:lpstr>Garamond</vt:lpstr>
      <vt:lpstr>Andalus</vt:lpstr>
      <vt:lpstr>Wingdings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Самолёт</vt:lpstr>
      <vt:lpstr>Урок русского языка  в 4  классе  Манакова Наталья Сергеевна, учитель начальных классов     </vt:lpstr>
      <vt:lpstr>Прочитайте тексты:</vt:lpstr>
      <vt:lpstr> Определите тему  текста  и его главную мысль </vt:lpstr>
      <vt:lpstr>Тема урока:</vt:lpstr>
      <vt:lpstr>РАССУЖДЕНИЕ:</vt:lpstr>
      <vt:lpstr>Упр. 507</vt:lpstr>
      <vt:lpstr>Снегирями этих птиц называют потому,…</vt:lpstr>
      <vt:lpstr>      </vt:lpstr>
      <vt:lpstr>Почему птицы поют?</vt:lpstr>
      <vt:lpstr>МУХОЛОВКА  эта птица не просто склёвывает мух на земле, а ловит их на лету</vt:lpstr>
      <vt:lpstr>Трясогузка  </vt:lpstr>
      <vt:lpstr>КАМЫШОВКА прилетает  к нам только тогда, когда вода у берегов зарастает камышом</vt:lpstr>
      <vt:lpstr>КЛЁСТ</vt:lpstr>
      <vt:lpstr>ЗЯБЛИК </vt:lpstr>
      <vt:lpstr>ЗАРЯНКА</vt:lpstr>
      <vt:lpstr>КАНАРЕЙКА</vt:lpstr>
      <vt:lpstr>ГЛУХАРЬ</vt:lpstr>
      <vt:lpstr>Слайд 18</vt:lpstr>
      <vt:lpstr>Закончи мысль, выбрав одно  из предложений: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129</cp:revision>
  <dcterms:created xsi:type="dcterms:W3CDTF">2011-02-14T17:43:31Z</dcterms:created>
  <dcterms:modified xsi:type="dcterms:W3CDTF">2013-01-17T16:44:11Z</dcterms:modified>
</cp:coreProperties>
</file>