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4" r:id="rId3"/>
    <p:sldId id="261" r:id="rId4"/>
    <p:sldId id="270" r:id="rId5"/>
    <p:sldId id="269" r:id="rId6"/>
    <p:sldId id="272" r:id="rId7"/>
    <p:sldId id="271" r:id="rId8"/>
    <p:sldId id="259" r:id="rId9"/>
    <p:sldId id="267" r:id="rId10"/>
    <p:sldId id="268" r:id="rId11"/>
    <p:sldId id="273" r:id="rId12"/>
    <p:sldId id="260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9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C52963-F587-4CDD-9E6E-680B8A31E0FC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F3377F-CA4F-40B7-930D-01C68239B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73DA-CD2E-47A0-9272-18BA01C48D46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15E0-201F-4093-93E3-DCDA7B0A5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0AD6-6E68-4A2F-A347-7E8DDA214959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6CB6-C5F2-4A37-8B36-CC80300F7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8420-CE77-447C-A11B-6F9AC9893100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E1738-07A8-4DE2-ABBD-ACBC5FA66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CC2156-AA16-420F-A176-0969D5B381C6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D91042-5878-426D-A461-2B3D0583F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D160C-9FF2-4B67-B37B-14FE58AE022E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AD069-DD9D-43D3-91BB-428EF51F0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71B79-4214-4BA0-B199-88A4649064A0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7AE8-FE6B-4143-BC2A-CBD97D699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C97A-3F45-4531-98A3-DA68E25F1418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424D-F4A4-499D-8E76-0EF83D0A9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448E5F-B3DA-46DB-9221-23127CB988EE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71535C-B712-4230-8196-50AA3FDAE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BF25-800D-42DF-AEB4-1CA662AA9EE4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38B9-8D04-41AA-8D33-8694490CF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F46D63-A6A4-43D9-86E0-9EB43E03D498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25D43-670E-4977-A522-BE936C9ED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604E5C1-E2E1-4BF2-8A33-1BC7B6CDAEDA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97AA32A-F299-43C9-AE14-4E3BA7B5D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6" r:id="rId2"/>
    <p:sldLayoutId id="2147483774" r:id="rId3"/>
    <p:sldLayoutId id="2147483767" r:id="rId4"/>
    <p:sldLayoutId id="2147483768" r:id="rId5"/>
    <p:sldLayoutId id="2147483769" r:id="rId6"/>
    <p:sldLayoutId id="2147483775" r:id="rId7"/>
    <p:sldLayoutId id="2147483770" r:id="rId8"/>
    <p:sldLayoutId id="2147483776" r:id="rId9"/>
    <p:sldLayoutId id="2147483771" r:id="rId10"/>
    <p:sldLayoutId id="21474837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FF4995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9pPr>
      <a:extLst/>
    </p:titleStyle>
    <p:bodyStyle>
      <a:lvl1pPr marL="265113" indent="-265113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1" fontAlgn="base" hangingPunct="1">
        <a:spcBef>
          <a:spcPts val="250"/>
        </a:spcBef>
        <a:spcAft>
          <a:spcPct val="0"/>
        </a:spcAft>
        <a:buClr>
          <a:srgbClr val="FF004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1" fontAlgn="base" hangingPunct="1">
        <a:spcBef>
          <a:spcPts val="225"/>
        </a:spcBef>
        <a:spcAft>
          <a:spcPct val="0"/>
        </a:spcAft>
        <a:buClr>
          <a:srgbClr val="FF004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1" fontAlgn="base" hangingPunct="1">
        <a:spcBef>
          <a:spcPts val="250"/>
        </a:spcBef>
        <a:spcAft>
          <a:spcPct val="0"/>
        </a:spcAft>
        <a:buClr>
          <a:srgbClr val="EB31B4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3562" cy="2786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Презентация к уроку русского языка во 2 классе по теме «Разделительный мягкий знак»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Подготовила Журавлева В.В. 258-964-577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4438" y="4857760"/>
            <a:ext cx="69294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В</a:t>
            </a:r>
            <a:r>
              <a:rPr lang="ru-RU" sz="3200" dirty="0">
                <a:solidFill>
                  <a:schemeClr val="accent2"/>
                </a:solidFill>
              </a:rPr>
              <a:t>е</a:t>
            </a:r>
            <a:r>
              <a:rPr lang="ru-RU" sz="3200" dirty="0">
                <a:solidFill>
                  <a:srgbClr val="0070C0"/>
                </a:solidFill>
              </a:rPr>
              <a:t>сной   </a:t>
            </a:r>
            <a:r>
              <a:rPr lang="ru-RU" sz="3200" dirty="0" err="1">
                <a:solidFill>
                  <a:srgbClr val="0070C0"/>
                </a:solidFill>
              </a:rPr>
              <a:t>дожд</a:t>
            </a:r>
            <a:r>
              <a:rPr lang="ru-RU" sz="3200" dirty="0">
                <a:solidFill>
                  <a:srgbClr val="0070C0"/>
                </a:solidFill>
              </a:rPr>
              <a:t>…      </a:t>
            </a:r>
            <a:r>
              <a:rPr lang="ru-RU" sz="3200" dirty="0" err="1">
                <a:solidFill>
                  <a:srgbClr val="0070C0"/>
                </a:solidFill>
              </a:rPr>
              <a:t>пр</a:t>
            </a:r>
            <a:r>
              <a:rPr lang="ru-RU" sz="3200" dirty="0" err="1">
                <a:solidFill>
                  <a:schemeClr val="accent2"/>
                </a:solidFill>
              </a:rPr>
              <a:t>о</a:t>
            </a:r>
            <a:r>
              <a:rPr lang="ru-RU" sz="3200" dirty="0" err="1">
                <a:solidFill>
                  <a:srgbClr val="0070C0"/>
                </a:solidFill>
              </a:rPr>
              <a:t>л</a:t>
            </a:r>
            <a:r>
              <a:rPr lang="ru-RU" sz="3200" dirty="0">
                <a:solidFill>
                  <a:srgbClr val="0070C0"/>
                </a:solidFill>
              </a:rPr>
              <a:t>…</a:t>
            </a:r>
            <a:r>
              <a:rPr lang="ru-RU" sz="3200" dirty="0" err="1">
                <a:solidFill>
                  <a:srgbClr val="0070C0"/>
                </a:solidFill>
              </a:rPr>
              <a:t>ёт</a:t>
            </a:r>
            <a:r>
              <a:rPr lang="ru-RU" sz="3200" dirty="0">
                <a:solidFill>
                  <a:srgbClr val="0070C0"/>
                </a:solidFill>
              </a:rPr>
              <a:t> – капли    не    </a:t>
            </a:r>
            <a:r>
              <a:rPr lang="ru-RU" sz="3200" dirty="0" err="1">
                <a:solidFill>
                  <a:srgbClr val="0070C0"/>
                </a:solidFill>
              </a:rPr>
              <a:t>видат</a:t>
            </a:r>
            <a:r>
              <a:rPr lang="ru-RU" sz="3200" dirty="0">
                <a:solidFill>
                  <a:srgbClr val="0070C0"/>
                </a:solidFill>
              </a:rPr>
              <a:t>…  . </a:t>
            </a:r>
          </a:p>
        </p:txBody>
      </p:sp>
      <p:pic>
        <p:nvPicPr>
          <p:cNvPr id="5124" name="Picture 4" descr="C:\Documents and Settings\Admin\Мои документы\Downloads\4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64386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71546"/>
            <a:ext cx="7858180" cy="34163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Добытое   трудом   </a:t>
            </a:r>
            <a:endParaRPr lang="en-US" sz="3600" b="1" i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   радостью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  принимается,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  сохраняется,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  что  получено  без  труда,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то быстрее   исчезает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714356"/>
            <a:ext cx="37041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Рефлексия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28604"/>
            <a:ext cx="7914346" cy="206210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 дороге знаний смело путь держи,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Даже, если трудно, ты вперёд иди!</a:t>
            </a:r>
          </a:p>
        </p:txBody>
      </p:sp>
      <p:pic>
        <p:nvPicPr>
          <p:cNvPr id="10" name="Рисунок 9" descr="Безымянны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428868"/>
            <a:ext cx="7786742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71546"/>
            <a:ext cx="7858180" cy="34163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Добытое   трудом   </a:t>
            </a:r>
            <a:endParaRPr lang="en-US" sz="3600" b="1" i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   радостью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  принимается,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  сохраняется,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  что  получено  без  труда,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то быстрее   исчезает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14313" y="2928938"/>
            <a:ext cx="1071562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Calibri" pitchFamily="34" charset="0"/>
              </a:rPr>
              <a:t>6</a:t>
            </a:r>
          </a:p>
          <a:p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500188" y="3000375"/>
            <a:ext cx="107156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Calibri" pitchFamily="34" charset="0"/>
              </a:rPr>
              <a:t>7</a:t>
            </a:r>
          </a:p>
          <a:p>
            <a:r>
              <a:rPr lang="ru-RU" sz="8800" b="1">
                <a:solidFill>
                  <a:srgbClr val="FF0000"/>
                </a:solidFill>
                <a:latin typeface="Calibri" pitchFamily="34" charset="0"/>
              </a:rPr>
              <a:t>ё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2786063" y="3000375"/>
            <a:ext cx="150018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Calibri" pitchFamily="34" charset="0"/>
              </a:rPr>
              <a:t>10</a:t>
            </a:r>
          </a:p>
          <a:p>
            <a:r>
              <a:rPr lang="ru-RU" sz="88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4429125" y="3000375"/>
            <a:ext cx="150018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Calibri" pitchFamily="34" charset="0"/>
              </a:rPr>
              <a:t>32</a:t>
            </a:r>
          </a:p>
          <a:p>
            <a:r>
              <a:rPr lang="ru-RU" sz="8800" b="1">
                <a:solidFill>
                  <a:srgbClr val="FF0000"/>
                </a:solidFill>
                <a:latin typeface="Calibri" pitchFamily="34" charset="0"/>
              </a:rPr>
              <a:t>ю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6143625" y="3000375"/>
            <a:ext cx="15716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Calibri" pitchFamily="34" charset="0"/>
              </a:rPr>
              <a:t>33</a:t>
            </a:r>
          </a:p>
          <a:p>
            <a:r>
              <a:rPr lang="ru-RU" sz="8800" b="1">
                <a:solidFill>
                  <a:srgbClr val="FF0000"/>
                </a:solidFill>
                <a:latin typeface="Calibri" pitchFamily="34" charset="0"/>
              </a:rPr>
              <a:t>я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7643813" y="2928938"/>
            <a:ext cx="1500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b="1">
                <a:latin typeface="Calibri" pitchFamily="34" charset="0"/>
              </a:rPr>
              <a:t>30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58081" y="3714734"/>
            <a:ext cx="1571636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1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3833" y="4286238"/>
            <a:ext cx="94128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64645" y="714356"/>
            <a:ext cx="6085320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Что могут обозначать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эти числа?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928688" y="571500"/>
            <a:ext cx="7710487" cy="2928938"/>
            <a:chOff x="928662" y="571480"/>
            <a:chExt cx="7710714" cy="292895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928662" y="2214554"/>
              <a:ext cx="5357970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5072159" y="2428868"/>
              <a:ext cx="1214473" cy="107157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500694" y="571480"/>
              <a:ext cx="3138682" cy="25545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</a:rPr>
                <a:t>Ь</a:t>
              </a:r>
            </a:p>
          </p:txBody>
        </p:sp>
      </p:grpSp>
      <p:grpSp>
        <p:nvGrpSpPr>
          <p:cNvPr id="10" name="Группа 11"/>
          <p:cNvGrpSpPr>
            <a:grpSpLocks/>
          </p:cNvGrpSpPr>
          <p:nvPr/>
        </p:nvGrpSpPr>
        <p:grpSpPr bwMode="auto">
          <a:xfrm>
            <a:off x="928688" y="2786063"/>
            <a:ext cx="5357812" cy="3500437"/>
            <a:chOff x="928662" y="2786058"/>
            <a:chExt cx="5357850" cy="350046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28662" y="4786322"/>
              <a:ext cx="5357850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714480" y="4929198"/>
              <a:ext cx="1214447" cy="107157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4071934" y="4929198"/>
              <a:ext cx="1214446" cy="10715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2786058"/>
              <a:ext cx="1352732" cy="25545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</a:rPr>
                <a:t>Ь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4357686" y="5214950"/>
              <a:ext cx="1214446" cy="107157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625" y="1428750"/>
            <a:ext cx="8358188" cy="23574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6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Разделительный</a:t>
            </a:r>
            <a:r>
              <a:rPr lang="ru-RU" sz="7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мягкий знак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214686"/>
            <a:ext cx="2700342" cy="2428892"/>
          </a:xfrm>
          <a:prstGeom prst="rect">
            <a:avLst/>
          </a:prstGeom>
          <a:noFill/>
          <a:ln w="53975" cmpd="sng"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027" name="Picture 3" descr="C:\Documents and Settings\Admin\Мои документы\Downloads\vyun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525" y="571480"/>
            <a:ext cx="3697285" cy="2143140"/>
          </a:xfrm>
          <a:prstGeom prst="rect">
            <a:avLst/>
          </a:prstGeom>
          <a:noFill/>
          <a:ln w="53975" cmpd="sng"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028" name="Picture 4" descr="C:\Documents and Settings\Admin\Мои документы\Downloads\smor-va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214686"/>
            <a:ext cx="2143140" cy="2473324"/>
          </a:xfrm>
          <a:prstGeom prst="rect">
            <a:avLst/>
          </a:prstGeom>
          <a:noFill/>
          <a:ln w="53975" cmpd="sng"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1029" name="Picture 5" descr="C:\Documents and Settings\Admin\Мои документы\Downloads\passeka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571480"/>
            <a:ext cx="3714776" cy="2108237"/>
          </a:xfrm>
          <a:prstGeom prst="rect">
            <a:avLst/>
          </a:prstGeom>
          <a:noFill/>
          <a:ln w="53975" cmpd="sng"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030" name="Picture 6" descr="C:\Documents and Settings\Admin\Мои документы\Downloads\23968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214686"/>
            <a:ext cx="2786082" cy="2428892"/>
          </a:xfrm>
          <a:prstGeom prst="rect">
            <a:avLst/>
          </a:prstGeom>
          <a:noFill/>
          <a:ln w="53975" cmpd="sng"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10"/>
          <p:cNvGrpSpPr>
            <a:grpSpLocks/>
          </p:cNvGrpSpPr>
          <p:nvPr/>
        </p:nvGrpSpPr>
        <p:grpSpPr bwMode="auto">
          <a:xfrm>
            <a:off x="785813" y="3071813"/>
            <a:ext cx="7648575" cy="3213100"/>
            <a:chOff x="1142976" y="2786058"/>
            <a:chExt cx="7648800" cy="321273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143768" y="2786058"/>
              <a:ext cx="1648008" cy="1569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9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Ю</a:t>
              </a:r>
            </a:p>
          </p:txBody>
        </p:sp>
        <p:grpSp>
          <p:nvGrpSpPr>
            <p:cNvPr id="14341" name="Группа 9"/>
            <p:cNvGrpSpPr>
              <a:grpSpLocks/>
            </p:cNvGrpSpPr>
            <p:nvPr/>
          </p:nvGrpSpPr>
          <p:grpSpPr bwMode="auto">
            <a:xfrm>
              <a:off x="1142976" y="3214686"/>
              <a:ext cx="6791544" cy="2784106"/>
              <a:chOff x="1071538" y="3071810"/>
              <a:chExt cx="6791544" cy="2784106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071538" y="5643215"/>
                <a:ext cx="6786762" cy="14285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1857373" y="4357487"/>
                <a:ext cx="1357353" cy="121429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2643174" y="3286124"/>
                <a:ext cx="3138682" cy="255454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60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effectLst>
                      <a:reflection blurRad="12700" stA="28000" endPos="45000" dist="1000" dir="5400000" sy="-100000" algn="bl" rotWithShape="0"/>
                    </a:effectLst>
                  </a:rPr>
                  <a:t>Ь</a:t>
                </a: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6215074" y="4286256"/>
                <a:ext cx="1648008" cy="156966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96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</a:rPr>
                  <a:t>и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5500694" y="3857628"/>
                <a:ext cx="1648008" cy="156966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96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</a:rPr>
                  <a:t>Ё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4857752" y="3071810"/>
                <a:ext cx="1648008" cy="156966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96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reflection blurRad="12700" stA="28000" endPos="45000" dist="1000" dir="5400000" sy="-100000" algn="bl" rotWithShape="0"/>
                    </a:effectLst>
                  </a:rPr>
                  <a:t>е</a:t>
                </a: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7072330" y="3929066"/>
              <a:ext cx="1648008" cy="1569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9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Я</a:t>
              </a:r>
            </a:p>
          </p:txBody>
        </p: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428625" y="428625"/>
            <a:ext cx="8358188" cy="23574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6600" b="1" dirty="0">
                <a:solidFill>
                  <a:srgbClr val="FF4995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Разделительный</a:t>
            </a:r>
            <a:r>
              <a:rPr lang="ru-RU" sz="7200" b="1" dirty="0">
                <a:solidFill>
                  <a:srgbClr val="FF4995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мягкий знак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0112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Вставь слова с  разделительным </a:t>
            </a:r>
            <a:r>
              <a:rPr lang="ru-RU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r>
              <a:rPr lang="ru-RU" sz="3600" b="1" dirty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 которые подходят  по смыслу 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57188" y="4429125"/>
            <a:ext cx="6357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/>
              <a:t>В</a:t>
            </a:r>
            <a:r>
              <a:rPr lang="ru-RU" sz="3200" dirty="0">
                <a:solidFill>
                  <a:schemeClr val="accent2"/>
                </a:solidFill>
              </a:rPr>
              <a:t>е</a:t>
            </a:r>
            <a:r>
              <a:rPr lang="ru-RU" sz="3200" dirty="0"/>
              <a:t>сной так ч</a:t>
            </a:r>
            <a:r>
              <a:rPr lang="ru-RU" sz="3200" dirty="0">
                <a:solidFill>
                  <a:schemeClr val="accent2"/>
                </a:solidFill>
              </a:rPr>
              <a:t>у</a:t>
            </a:r>
            <a:r>
              <a:rPr lang="ru-RU" sz="3200" dirty="0"/>
              <a:t>дно </a:t>
            </a:r>
            <a:r>
              <a:rPr lang="ru-RU" sz="3200" dirty="0" smtClean="0"/>
              <a:t>п</a:t>
            </a:r>
            <a:r>
              <a:rPr lang="ru-RU" sz="3200" dirty="0" smtClean="0">
                <a:solidFill>
                  <a:schemeClr val="accent2"/>
                </a:solidFill>
              </a:rPr>
              <a:t>о</a:t>
            </a:r>
            <a:r>
              <a:rPr lang="ru-RU" sz="3200" dirty="0" smtClean="0"/>
              <a:t>ют …          .  </a:t>
            </a:r>
            <a:endParaRPr lang="ru-RU" sz="3200" dirty="0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57188" y="3143250"/>
            <a:ext cx="85010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/>
              <a:t>     …           </a:t>
            </a:r>
            <a:r>
              <a:rPr lang="ru-RU" sz="3200" dirty="0"/>
              <a:t>дружно   строят  свой дом – </a:t>
            </a:r>
          </a:p>
          <a:p>
            <a:r>
              <a:rPr lang="ru-RU" sz="3200" dirty="0"/>
              <a:t>мур</a:t>
            </a:r>
            <a:r>
              <a:rPr lang="ru-RU" sz="3200" dirty="0">
                <a:solidFill>
                  <a:schemeClr val="accent2"/>
                </a:solidFill>
              </a:rPr>
              <a:t>а</a:t>
            </a:r>
            <a:r>
              <a:rPr lang="ru-RU" sz="3200" dirty="0"/>
              <a:t>вейник.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625" y="1714500"/>
            <a:ext cx="82867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/>
              <a:t>На </a:t>
            </a:r>
            <a:r>
              <a:rPr lang="ru-RU" sz="3200" dirty="0" smtClean="0"/>
              <a:t>            …  по</a:t>
            </a:r>
            <a:r>
              <a:rPr lang="ru-RU" sz="3200" dirty="0" smtClean="0">
                <a:solidFill>
                  <a:schemeClr val="accent1"/>
                </a:solidFill>
              </a:rPr>
              <a:t>я</a:t>
            </a:r>
            <a:r>
              <a:rPr lang="ru-RU" sz="3200" dirty="0" smtClean="0"/>
              <a:t>вил</a:t>
            </a:r>
            <a:r>
              <a:rPr lang="ru-RU" sz="3200" dirty="0" smtClean="0">
                <a:solidFill>
                  <a:schemeClr val="accent1"/>
                </a:solidFill>
              </a:rPr>
              <a:t>и</a:t>
            </a:r>
            <a:r>
              <a:rPr lang="ru-RU" sz="3200" dirty="0" smtClean="0"/>
              <a:t>сь   м</a:t>
            </a:r>
            <a:r>
              <a:rPr lang="ru-RU" sz="3200" dirty="0" smtClean="0">
                <a:solidFill>
                  <a:schemeClr val="accent1"/>
                </a:solidFill>
              </a:rPr>
              <a:t>оло</a:t>
            </a:r>
            <a:r>
              <a:rPr lang="ru-RU" sz="3200" dirty="0" smtClean="0"/>
              <a:t>дые</a:t>
            </a:r>
            <a:endParaRPr lang="ru-RU" sz="3200" dirty="0"/>
          </a:p>
          <a:p>
            <a:r>
              <a:rPr lang="ru-RU" sz="3200" dirty="0" smtClean="0"/>
              <a:t>…         .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035" y="6697375"/>
            <a:ext cx="2000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дерев</a:t>
            </a:r>
            <a:r>
              <a:rPr lang="ru-RU" sz="3200" dirty="0" smtClean="0">
                <a:solidFill>
                  <a:srgbClr val="C00000"/>
                </a:solidFill>
              </a:rPr>
              <a:t>ь</a:t>
            </a:r>
            <a:r>
              <a:rPr lang="ru-RU" sz="3200" dirty="0" smtClean="0">
                <a:solidFill>
                  <a:prstClr val="black"/>
                </a:solidFill>
              </a:rPr>
              <a:t>ях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43175" y="6937654"/>
            <a:ext cx="1428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лист</a:t>
            </a:r>
            <a:r>
              <a:rPr lang="ru-RU" sz="2800" dirty="0" smtClean="0">
                <a:solidFill>
                  <a:srgbClr val="C00000"/>
                </a:solidFill>
              </a:rPr>
              <a:t>ь</a:t>
            </a:r>
            <a:r>
              <a:rPr lang="ru-RU" sz="2800" dirty="0" smtClean="0">
                <a:solidFill>
                  <a:prstClr val="black"/>
                </a:solidFill>
              </a:rPr>
              <a:t>я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6941604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Мурав</a:t>
            </a:r>
            <a:r>
              <a:rPr lang="ru-RU" sz="3200" dirty="0" smtClean="0">
                <a:solidFill>
                  <a:srgbClr val="C00000"/>
                </a:solidFill>
              </a:rPr>
              <a:t>ь</a:t>
            </a:r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72264" y="6937654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солов</a:t>
            </a:r>
            <a:r>
              <a:rPr lang="ru-RU" sz="3200" dirty="0" smtClean="0">
                <a:solidFill>
                  <a:srgbClr val="C00000"/>
                </a:solidFill>
              </a:rPr>
              <a:t>ь</a:t>
            </a:r>
            <a:r>
              <a:rPr lang="ru-RU" sz="3200" dirty="0" smtClean="0"/>
              <a:t>и</a:t>
            </a:r>
            <a:endParaRPr lang="ru-RU" sz="3200" dirty="0"/>
          </a:p>
        </p:txBody>
      </p:sp>
      <p:pic>
        <p:nvPicPr>
          <p:cNvPr id="2052" name="Picture 4" descr="C:\Documents and Settings\Admin\Мои документы\Downloads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5" y="1785926"/>
            <a:ext cx="1357323" cy="1214441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Мои документы\Download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786190"/>
            <a:ext cx="2019300" cy="1500198"/>
          </a:xfrm>
          <a:prstGeom prst="rect">
            <a:avLst/>
          </a:prstGeom>
          <a:noFill/>
        </p:spPr>
      </p:pic>
      <p:pic>
        <p:nvPicPr>
          <p:cNvPr id="2058" name="Picture 10" descr="http://im0-tub-ru.yandex.net/i?id=9151751-3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5000636"/>
            <a:ext cx="2409825" cy="1428750"/>
          </a:xfrm>
          <a:prstGeom prst="rect">
            <a:avLst/>
          </a:prstGeom>
          <a:noFill/>
        </p:spPr>
      </p:pic>
      <p:pic>
        <p:nvPicPr>
          <p:cNvPr id="2060" name="Picture 12" descr="http://im2-tub-ru.yandex.net/i?id=498825549-45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5000636"/>
            <a:ext cx="2286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3935 C -0.00156 -0.08704 -0.00121 -0.13449 -0.00069 -0.18218 C 0.00017 -0.25926 -0.00035 -0.23819 0.00295 -0.30139 C 0.00365 -0.31458 0.00243 -0.32801 0.00521 -0.34097 C 0.00729 -0.35116 0.01111 -0.36088 0.01354 -0.37106 C 0.01528 -0.39444 0.02049 -0.41713 0.02899 -0.43773 C 0.03351 -0.44861 0.03646 -0.46134 0.04219 -0.47106 C 0.04358 -0.4787 0.04392 -0.4838 0.04688 -0.49028 C 0.04827 -0.49352 0.05174 -0.49977 0.05174 -0.49977 C 0.05504 -0.52106 0.05677 -0.54329 0.05886 -0.56481 C 0.06042 -0.59977 0.0592 -0.63426 0.06129 -0.66944 C 0.06372 -0.71088 0.06042 -0.67199 0.06476 -0.71713 C 0.06493 -0.71829 0.07136 -0.71944 0.07552 -0.72037 C 0.07517 -0.72199 0.07431 -0.725 0.07431 -0.725 " pathEditMode="relative" ptsTypes="fffffffffffffA">
                                      <p:cBhvr>
                                        <p:cTn id="1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3334 C 0.0033 -0.03635 0.00538 -0.03912 0.00538 -0.04306 C 0.00538 -0.11505 0.00538 -0.18681 0.00434 -0.2588 C 0.004 -0.2845 -0.00225 -0.30973 -0.00521 -0.33496 C -0.00677 -0.34908 -0.00607 -0.36297 -0.01007 -0.37639 C -0.01215 -0.39445 -0.0125 -0.41598 -0.01962 -0.43195 C -0.02048 -0.44399 -0.02135 -0.45695 -0.0243 -0.46829 C -0.02621 -0.47547 -0.02969 -0.48172 -0.03142 -0.48889 C -0.03333 -0.49607 -0.03368 -0.50278 -0.03628 -0.50973 C -0.03784 -0.52223 -0.04028 -0.53172 -0.04479 -0.54306 C -0.04618 -0.55487 -0.04757 -0.56412 -0.05416 -0.57315 C -0.05729 -0.59931 -0.05225 -0.57014 -0.05903 -0.5875 C -0.05972 -0.58982 -0.05937 -0.59283 -0.06024 -0.59537 C -0.06163 -0.60186 -0.06423 -0.6088 -0.06719 -0.61436 C -0.06962 -0.62639 -0.07482 -0.64075 -0.08264 -0.64769 C -0.08541 -0.65903 -0.10225 -0.67408 -0.11128 -0.67639 C -0.11979 -0.68473 -0.13177 -0.68727 -0.14219 -0.68889 C -0.27899 -0.68704 -0.21076 -0.69375 -0.26962 -0.6794 C -0.27847 -0.67732 -0.28628 -0.67686 -0.29462 -0.67315 C -0.28385 -0.66945 -0.27239 -0.66945 -0.26128 -0.66829 C -0.25503 -0.66551 -0.246 -0.66899 -0.23975 -0.66991 C -0.23159 -0.67362 -0.23437 -0.67084 -0.23021 -0.67639 " pathEditMode="relative" ptsTypes="fffffffffffffffffffffA">
                                      <p:cBhvr>
                                        <p:cTn id="1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C 0.00191 -0.00717 0.00712 -0.0206 0.00712 -0.0206 C 0.0092 -0.03356 0.01476 -0.04444 0.01788 -0.05717 C 0.02066 -0.06875 0.0224 -0.08102 0.02622 -0.09213 C 0.02934 -0.10139 0.03334 -0.10926 0.03577 -0.11898 C 0.03785 -0.13796 0.03854 -0.15694 0.03924 -0.17615 C 0.03802 -0.2625 0.04462 -0.23449 0.0309 -0.27615 C 0.02795 -0.30324 0.01979 -0.33009 0.01302 -0.35555 C 0.01059 -0.36481 0.0092 -0.37453 0.00712 -0.38402 C 0.0033 -0.40162 -0.00434 -0.41898 -0.01076 -0.43495 C -0.01875 -0.45463 -0.00937 -0.4331 -0.01788 -0.45717 C -0.02066 -0.46527 -0.02587 -0.47129 -0.02864 -0.4794 C -0.02969 -0.4824 -0.02969 -0.48588 -0.0309 -0.48889 C -0.03177 -0.49074 -0.0335 -0.49166 -0.03455 -0.49352 C -0.0375 -0.49907 -0.03923 -0.50625 -0.04288 -0.51111 C -0.04479 -0.51365 -0.04687 -0.5162 -0.04878 -0.51898 C -0.0526 -0.525 -0.05 -0.52315 -0.05364 -0.53009 C -0.0592 -0.54051 -0.06562 -0.55208 -0.07257 -0.56018 C -0.07986 -0.56875 -0.08819 -0.57152 -0.09653 -0.57777 C -0.11458 -0.59166 -0.10173 -0.58379 -0.12031 -0.59352 C -0.14722 -0.60764 -0.12604 -0.60069 -0.13923 -0.60463 C -0.15069 -0.61227 -0.1625 -0.61944 -0.175 -0.62384 C -0.1816 -0.6294 -0.18889 -0.63032 -0.19653 -0.63171 C -0.21041 -0.63125 -0.2243 -0.63194 -0.23819 -0.63009 C -0.2401 -0.62986 -0.24114 -0.62662 -0.24288 -0.62546 C -0.24705 -0.62268 -0.2526 -0.62106 -0.25712 -0.61898 C -0.26649 -0.60717 -0.25399 -0.62199 -0.26666 -0.61111 C -0.271 -0.6074 -0.2691 -0.60555 -0.27378 -0.60324 C -0.29028 -0.59514 -0.30885 -0.59236 -0.32621 -0.59051 C -0.33559 -0.58634 -0.34531 -0.58565 -0.35486 -0.5824 C -0.35712 -0.58032 -0.36423 -0.57453 -0.36666 -0.57129 C -0.371 -0.56551 -0.36684 -0.56643 -0.37378 -0.5618 C -0.37708 -0.55949 -0.38125 -0.55949 -0.38455 -0.55717 C -0.38889 -0.55416 -0.39236 -0.55069 -0.39757 -0.55069 " pathEditMode="relative" ptsTypes="fffffffffffffffffffffffffffffffffA">
                                      <p:cBhvr>
                                        <p:cTn id="2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C 0.00036 -0.00162 0.0007 -0.00324 0.00122 -0.00463 C 0.00192 -0.00625 0.00313 -0.00764 0.00366 -0.00949 C 0.00626 -0.01828 0.00678 -0.02477 0.01199 -0.03171 C 0.01425 -0.04074 0.01581 -0.05023 0.01911 -0.05856 C 0.01997 -0.06296 0.02206 -0.0669 0.02275 -0.07129 C 0.02657 -0.0993 0.01997 -0.08194 0.02744 -0.09838 C 0.02918 -0.1118 0.02935 -0.11759 0.03334 -0.12847 C 0.03855 -0.15903 0.03942 -0.18935 0.04046 -0.2206 C 0.04011 -0.25972 0.04011 -0.29884 0.03942 -0.33796 C 0.03925 -0.34421 0.03438 -0.35185 0.03213 -0.35694 C 0.03057 -0.36018 0.02744 -0.36666 0.02744 -0.36666 C 0.02588 -0.375 0.0231 -0.3743 0.01911 -0.38078 C 0.01372 -0.38935 0.00973 -0.39699 0.00244 -0.40301 C -0.00851 -0.42176 -0.0151 -0.4287 -0.03212 -0.43634 C -0.05243 -0.43588 -0.07257 -0.43565 -0.09288 -0.43472 C -0.10278 -0.43426 -0.11302 -0.42616 -0.12257 -0.42361 C -0.12951 -0.41921 -0.13629 -0.41782 -0.14392 -0.41574 C -0.14514 -0.41458 -0.14618 -0.41342 -0.14757 -0.4125 C -0.14879 -0.4118 -0.15017 -0.41203 -0.15122 -0.41111 C -0.16493 -0.40116 -0.1533 -0.40694 -0.16181 -0.40301 C -0.16684 -0.39653 -0.16927 -0.39491 -0.17622 -0.3919 C -0.18194 -0.38935 -0.18698 -0.38333 -0.19288 -0.38078 C -0.19358 -0.3787 -0.19444 -0.37662 -0.19514 -0.37453 C -0.19566 -0.37291 -0.19635 -0.36967 -0.19635 -0.36967 " pathEditMode="relative" ptsTypes="ffffffffffffffffffffffffA">
                                      <p:cBhvr>
                                        <p:cTn id="36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0112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Вставь слова с  разделительным </a:t>
            </a:r>
            <a:r>
              <a:rPr lang="ru-RU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r>
              <a:rPr lang="ru-RU" sz="3600" b="1" dirty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 которые подходят  по смыслу 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28625" y="2143125"/>
            <a:ext cx="6286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6"/>
                </a:solidFill>
              </a:rPr>
              <a:t>В лужах купаю</a:t>
            </a:r>
            <a:r>
              <a:rPr lang="ru-RU" sz="3600" dirty="0">
                <a:solidFill>
                  <a:schemeClr val="accent2"/>
                </a:solidFill>
              </a:rPr>
              <a:t>тся</a:t>
            </a:r>
            <a:r>
              <a:rPr lang="ru-RU" sz="3600" dirty="0"/>
              <a:t>   …</a:t>
            </a:r>
            <a:endParaRPr lang="ru-RU" sz="3200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00063" y="3643313"/>
            <a:ext cx="5572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Котик    приш</a:t>
            </a:r>
            <a:r>
              <a:rPr lang="ru-RU" sz="3600" dirty="0">
                <a:solidFill>
                  <a:schemeClr val="accent1"/>
                </a:solidFill>
              </a:rPr>
              <a:t>ё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л   к</a:t>
            </a:r>
            <a:r>
              <a:rPr lang="ru-RU" sz="3600" dirty="0"/>
              <a:t>       …   </a:t>
            </a:r>
          </a:p>
          <a:p>
            <a:pPr>
              <a:defRPr/>
            </a:pPr>
            <a:r>
              <a:rPr lang="ru-RU" sz="3600" dirty="0"/>
              <a:t>      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напи</a:t>
            </a:r>
            <a:r>
              <a:rPr lang="ru-RU" sz="3600" dirty="0">
                <a:solidFill>
                  <a:schemeClr val="accent1"/>
                </a:solidFill>
              </a:rPr>
              <a:t>ться</a:t>
            </a:r>
            <a:r>
              <a:rPr lang="ru-RU" sz="3600" dirty="0"/>
              <a:t>.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4500563" y="2143125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6"/>
                </a:solidFill>
              </a:rPr>
              <a:t>в</a:t>
            </a:r>
            <a:r>
              <a:rPr lang="ru-RU" sz="3600" dirty="0">
                <a:solidFill>
                  <a:schemeClr val="accent1"/>
                </a:solidFill>
              </a:rPr>
              <a:t>оро</a:t>
            </a:r>
            <a:r>
              <a:rPr lang="ru-RU" sz="3600" dirty="0">
                <a:solidFill>
                  <a:schemeClr val="accent6"/>
                </a:solidFill>
              </a:rPr>
              <a:t>б</a:t>
            </a:r>
            <a:r>
              <a:rPr lang="ru-RU" sz="3600" dirty="0"/>
              <a:t>ь</a:t>
            </a:r>
            <a:r>
              <a:rPr lang="ru-RU" sz="3600" dirty="0">
                <a:solidFill>
                  <a:schemeClr val="accent6"/>
                </a:solidFill>
              </a:rPr>
              <a:t>и</a:t>
            </a:r>
            <a:r>
              <a:rPr lang="ru-RU" sz="3600" dirty="0"/>
              <a:t> .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857750" y="3643313"/>
            <a:ext cx="1785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руч</a:t>
            </a:r>
            <a:r>
              <a:rPr lang="ru-RU" sz="3600" dirty="0"/>
              <a:t>ь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ю</a:t>
            </a:r>
          </a:p>
        </p:txBody>
      </p:sp>
      <p:pic>
        <p:nvPicPr>
          <p:cNvPr id="6146" name="Picture 2" descr="http://im3-tub-ru.yandex.net/i?id=540868607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857364"/>
            <a:ext cx="2076450" cy="1428750"/>
          </a:xfrm>
          <a:prstGeom prst="rect">
            <a:avLst/>
          </a:prstGeom>
          <a:noFill/>
        </p:spPr>
      </p:pic>
      <p:pic>
        <p:nvPicPr>
          <p:cNvPr id="6148" name="Picture 4" descr="http://im8-tub-ru.yandex.net/i?id=273224914-2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86256"/>
            <a:ext cx="285752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азделительный ь зна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Разделительный ь знак</Template>
  <TotalTime>175</TotalTime>
  <Words>175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Разделительный ь знак</vt:lpstr>
      <vt:lpstr>Презентация к уроку русского языка во 2 классе по теме «Разделительный мягкий знак»   Подготовила Журавлева В.В. 258-964-577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22</cp:revision>
  <dcterms:created xsi:type="dcterms:W3CDTF">2011-05-10T16:26:18Z</dcterms:created>
  <dcterms:modified xsi:type="dcterms:W3CDTF">2012-10-28T18:08:19Z</dcterms:modified>
</cp:coreProperties>
</file>