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6" r:id="rId3"/>
    <p:sldId id="277" r:id="rId4"/>
    <p:sldId id="275" r:id="rId5"/>
    <p:sldId id="258" r:id="rId6"/>
    <p:sldId id="274" r:id="rId7"/>
    <p:sldId id="273" r:id="rId8"/>
    <p:sldId id="280" r:id="rId9"/>
    <p:sldId id="270" r:id="rId10"/>
    <p:sldId id="271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156D0-9AE2-412E-9C32-CBC3DC5BDABD}" type="doc">
      <dgm:prSet loTypeId="urn:microsoft.com/office/officeart/2005/8/layout/list1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FFDC50F-E691-48C8-9E5B-ADCA0609F9B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</a:rPr>
            <a:t> Электронное строение</a:t>
          </a:r>
          <a:endParaRPr lang="ru-RU" sz="2400" dirty="0">
            <a:solidFill>
              <a:schemeClr val="accent1">
                <a:lumMod val="50000"/>
              </a:schemeClr>
            </a:solidFill>
          </a:endParaRPr>
        </a:p>
      </dgm:t>
    </dgm:pt>
    <dgm:pt modelId="{F34D896F-05F1-4661-87EA-EBD9BA5BF09C}" type="parTrans" cxnId="{865A9E12-77BA-4DF0-A0AA-7944060637EF}">
      <dgm:prSet/>
      <dgm:spPr/>
      <dgm:t>
        <a:bodyPr/>
        <a:lstStyle/>
        <a:p>
          <a:endParaRPr lang="ru-RU"/>
        </a:p>
      </dgm:t>
    </dgm:pt>
    <dgm:pt modelId="{315F8641-1433-4B17-8222-2AD56643D137}" type="sibTrans" cxnId="{865A9E12-77BA-4DF0-A0AA-7944060637EF}">
      <dgm:prSet/>
      <dgm:spPr/>
      <dgm:t>
        <a:bodyPr/>
        <a:lstStyle/>
        <a:p>
          <a:endParaRPr lang="ru-RU"/>
        </a:p>
      </dgm:t>
    </dgm:pt>
    <dgm:pt modelId="{1F64404F-19F4-4FCF-AD22-E3AB44BE0E86}" type="pres">
      <dgm:prSet presAssocID="{29D156D0-9AE2-412E-9C32-CBC3DC5BDA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6E76E3-5673-4C33-A814-47BD9CFE961A}" type="pres">
      <dgm:prSet presAssocID="{2FFDC50F-E691-48C8-9E5B-ADCA0609F9BA}" presName="parentLin" presStyleCnt="0"/>
      <dgm:spPr/>
      <dgm:t>
        <a:bodyPr/>
        <a:lstStyle/>
        <a:p>
          <a:endParaRPr lang="ru-RU"/>
        </a:p>
      </dgm:t>
    </dgm:pt>
    <dgm:pt modelId="{1DBF6443-9F80-4C67-8F2C-E7B1304CAD6B}" type="pres">
      <dgm:prSet presAssocID="{2FFDC50F-E691-48C8-9E5B-ADCA0609F9B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B3B28F78-974F-4B2E-AAD1-FD3B85603382}" type="pres">
      <dgm:prSet presAssocID="{2FFDC50F-E691-48C8-9E5B-ADCA0609F9BA}" presName="parentText" presStyleLbl="node1" presStyleIdx="0" presStyleCnt="1" custLinFactNeighborX="6762" custLinFactNeighborY="792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50808-CD09-46EF-8C5B-42CBE6753D55}" type="pres">
      <dgm:prSet presAssocID="{2FFDC50F-E691-48C8-9E5B-ADCA0609F9BA}" presName="negativeSpace" presStyleCnt="0"/>
      <dgm:spPr/>
      <dgm:t>
        <a:bodyPr/>
        <a:lstStyle/>
        <a:p>
          <a:endParaRPr lang="ru-RU"/>
        </a:p>
      </dgm:t>
    </dgm:pt>
    <dgm:pt modelId="{80F95CC3-6C1B-4038-9F97-175EC6686F88}" type="pres">
      <dgm:prSet presAssocID="{2FFDC50F-E691-48C8-9E5B-ADCA0609F9BA}" presName="childText" presStyleLbl="conFgAcc1" presStyleIdx="0" presStyleCnt="1">
        <dgm:presLayoutVars>
          <dgm:bulletEnabled val="1"/>
        </dgm:presLayoutVars>
      </dgm:prSet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7F4078E0-768F-4F9A-A332-11C9DF8A0369}" type="presOf" srcId="{2FFDC50F-E691-48C8-9E5B-ADCA0609F9BA}" destId="{1DBF6443-9F80-4C67-8F2C-E7B1304CAD6B}" srcOrd="0" destOrd="0" presId="urn:microsoft.com/office/officeart/2005/8/layout/list1"/>
    <dgm:cxn modelId="{259D19A7-D445-4B74-B429-97E67B0D9B3A}" type="presOf" srcId="{2FFDC50F-E691-48C8-9E5B-ADCA0609F9BA}" destId="{B3B28F78-974F-4B2E-AAD1-FD3B85603382}" srcOrd="1" destOrd="0" presId="urn:microsoft.com/office/officeart/2005/8/layout/list1"/>
    <dgm:cxn modelId="{A2B75F6D-E9A7-44E6-A85F-604CEA201DCE}" type="presOf" srcId="{29D156D0-9AE2-412E-9C32-CBC3DC5BDABD}" destId="{1F64404F-19F4-4FCF-AD22-E3AB44BE0E86}" srcOrd="0" destOrd="0" presId="urn:microsoft.com/office/officeart/2005/8/layout/list1"/>
    <dgm:cxn modelId="{865A9E12-77BA-4DF0-A0AA-7944060637EF}" srcId="{29D156D0-9AE2-412E-9C32-CBC3DC5BDABD}" destId="{2FFDC50F-E691-48C8-9E5B-ADCA0609F9BA}" srcOrd="0" destOrd="0" parTransId="{F34D896F-05F1-4661-87EA-EBD9BA5BF09C}" sibTransId="{315F8641-1433-4B17-8222-2AD56643D137}"/>
    <dgm:cxn modelId="{7462EBF3-5C8F-4ADC-B571-4457655E75B5}" type="presParOf" srcId="{1F64404F-19F4-4FCF-AD22-E3AB44BE0E86}" destId="{466E76E3-5673-4C33-A814-47BD9CFE961A}" srcOrd="0" destOrd="0" presId="urn:microsoft.com/office/officeart/2005/8/layout/list1"/>
    <dgm:cxn modelId="{5339C1C5-D220-46F8-8B22-499BC91F0F4C}" type="presParOf" srcId="{466E76E3-5673-4C33-A814-47BD9CFE961A}" destId="{1DBF6443-9F80-4C67-8F2C-E7B1304CAD6B}" srcOrd="0" destOrd="0" presId="urn:microsoft.com/office/officeart/2005/8/layout/list1"/>
    <dgm:cxn modelId="{BE002612-31C5-4712-9DB6-CDA3C74C5F54}" type="presParOf" srcId="{466E76E3-5673-4C33-A814-47BD9CFE961A}" destId="{B3B28F78-974F-4B2E-AAD1-FD3B85603382}" srcOrd="1" destOrd="0" presId="urn:microsoft.com/office/officeart/2005/8/layout/list1"/>
    <dgm:cxn modelId="{045CB679-2034-45D6-94F6-D49374DDF748}" type="presParOf" srcId="{1F64404F-19F4-4FCF-AD22-E3AB44BE0E86}" destId="{F9950808-CD09-46EF-8C5B-42CBE6753D55}" srcOrd="1" destOrd="0" presId="urn:microsoft.com/office/officeart/2005/8/layout/list1"/>
    <dgm:cxn modelId="{AB4DF06B-51F9-4E14-B9E4-B3F58246B269}" type="presParOf" srcId="{1F64404F-19F4-4FCF-AD22-E3AB44BE0E86}" destId="{80F95CC3-6C1B-4038-9F97-175EC6686F88}" srcOrd="2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104E16B8-1BA9-408F-948F-917A53E248C7}" type="datetimeFigureOut">
              <a:rPr lang="ru-RU"/>
              <a:pPr>
                <a:defRPr/>
              </a:pPr>
              <a:t>14.01.2013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4672731-1D1B-4DD6-9018-DA1B2DDCB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6D1E7-8351-4159-8200-529E412B4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2813-85CF-4C40-B5EB-EA71D9D96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418E-2EA7-432A-A4AE-46A84D6A5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E1B21-74AA-4DCB-98E8-8F2E2FE03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D3483-9BC0-4112-8FB4-25CF9084A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8A17C-AD6E-427D-B6C7-6041508BC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3E77-F971-4CBA-B0CC-A011AF5AD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9553B-3DA7-44A9-8E70-FB3667F92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C82E-0CA7-45F8-8603-FEEAA6323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0A985-7569-4D30-B17F-C3870848C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FC4E0-1347-4553-B887-296E7B5DD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63CC1B8-EE08-4755-A2E5-A94C9BDEF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1643063"/>
            <a:ext cx="6121400" cy="1570037"/>
          </a:xfrm>
        </p:spPr>
        <p:txBody>
          <a:bodyPr/>
          <a:lstStyle/>
          <a:p>
            <a:r>
              <a:rPr lang="ru-RU" b="1" smtClean="0">
                <a:solidFill>
                  <a:srgbClr val="003366"/>
                </a:solidFill>
              </a:rPr>
              <a:t>Угольная кислота </a:t>
            </a:r>
            <a:br>
              <a:rPr lang="ru-RU" b="1" smtClean="0">
                <a:solidFill>
                  <a:srgbClr val="003366"/>
                </a:solidFill>
              </a:rPr>
            </a:br>
            <a:r>
              <a:rPr lang="ru-RU" b="1" smtClean="0">
                <a:solidFill>
                  <a:srgbClr val="003366"/>
                </a:solidFill>
              </a:rPr>
              <a:t>и её соли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857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anchor="b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4400" b="1" u="sng" kern="0" dirty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3125" y="79375"/>
            <a:ext cx="1701800" cy="530225"/>
          </a:xfrm>
          <a:prstGeom prst="rect">
            <a:avLst/>
          </a:prstGeom>
          <a:noFill/>
        </p:spPr>
      </p:pic>
      <p:pic>
        <p:nvPicPr>
          <p:cNvPr id="10" name="Прямоугольник 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050" y="4816475"/>
            <a:ext cx="5222875" cy="1249363"/>
          </a:xfrm>
          <a:prstGeom prst="rect">
            <a:avLst/>
          </a:prstGeom>
          <a:noFill/>
        </p:spPr>
      </p:pic>
      <p:sp>
        <p:nvSpPr>
          <p:cNvPr id="1434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CE71E-0B4A-4B04-8A99-4674CD71D148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7812088" y="1052513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 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pic>
        <p:nvPicPr>
          <p:cNvPr id="23555" name="Picture 4" descr="C:\Documents and Settings\Мариша\Рабочий стол\Урок угольная кислота\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2550" y="285750"/>
            <a:ext cx="459263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1"/>
          <p:cNvSpPr>
            <a:spLocks noChangeArrowheads="1"/>
          </p:cNvSpPr>
          <p:nvPr/>
        </p:nvSpPr>
        <p:spPr bwMode="auto">
          <a:xfrm>
            <a:off x="7596188" y="285750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10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1214438"/>
            <a:ext cx="6643687" cy="950912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357438"/>
            <a:ext cx="8443912" cy="3740150"/>
          </a:xfrm>
        </p:spPr>
        <p:txBody>
          <a:bodyPr/>
          <a:lstStyle/>
          <a:p>
            <a:r>
              <a:rPr lang="ru-RU" sz="360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§</a:t>
            </a:r>
            <a:r>
              <a:rPr lang="ru-RU" sz="360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30 в.5, 6 с.138</a:t>
            </a:r>
          </a:p>
          <a:p>
            <a:r>
              <a:rPr lang="ru-RU" sz="3600" smtClean="0">
                <a:solidFill>
                  <a:srgbClr val="161645"/>
                </a:solidFill>
                <a:latin typeface="Tahoma" pitchFamily="34" charset="0"/>
                <a:cs typeface="Tahoma" pitchFamily="34" charset="0"/>
              </a:rPr>
              <a:t>Где в природе встречаются реакции, характеризующие жесткость воды (творческое задание)?</a:t>
            </a:r>
          </a:p>
        </p:txBody>
      </p:sp>
      <p:sp>
        <p:nvSpPr>
          <p:cNvPr id="24579" name="Прямоугольник 1"/>
          <p:cNvSpPr>
            <a:spLocks noChangeArrowheads="1"/>
          </p:cNvSpPr>
          <p:nvPr/>
        </p:nvSpPr>
        <p:spPr bwMode="auto">
          <a:xfrm>
            <a:off x="7451725" y="188913"/>
            <a:ext cx="151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11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0"/>
            <a:ext cx="8229600" cy="428604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E76E1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Периодическая система химических элементов Д.И.Менделеева</a:t>
            </a:r>
            <a:endParaRPr lang="ru-RU" sz="2000" dirty="0">
              <a:solidFill>
                <a:srgbClr val="E76E1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428625"/>
            <a:ext cx="714375" cy="6429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8688" y="428625"/>
            <a:ext cx="357187" cy="6429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13" y="1071563"/>
            <a:ext cx="714375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3" y="1643063"/>
            <a:ext cx="714375" cy="64293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3" y="2286000"/>
            <a:ext cx="714375" cy="6429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2928938"/>
            <a:ext cx="714375" cy="10715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4000500"/>
            <a:ext cx="714375" cy="10715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5072063"/>
            <a:ext cx="714375" cy="10001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313" y="6072188"/>
            <a:ext cx="714375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8759837">
            <a:off x="120650" y="519113"/>
            <a:ext cx="950913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</a:rPr>
              <a:t>периоды</a:t>
            </a:r>
            <a:endParaRPr lang="ru-RU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8761010">
            <a:off x="649288" y="465138"/>
            <a:ext cx="88900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>
                    <a:lumMod val="50000"/>
                  </a:schemeClr>
                </a:solidFill>
              </a:rPr>
              <a:t>ряды</a:t>
            </a:r>
            <a:endParaRPr lang="ru-RU" sz="1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98600" y="382588"/>
            <a:ext cx="7643813" cy="2857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/>
              <a:t>                                                        </a:t>
            </a:r>
            <a:r>
              <a:rPr lang="ru-RU" sz="2000" b="1" dirty="0">
                <a:solidFill>
                  <a:schemeClr val="tx1"/>
                </a:solidFill>
              </a:rPr>
              <a:t>Слайд </a:t>
            </a:r>
            <a:r>
              <a:rPr lang="ru-RU" sz="2000" b="1" dirty="0">
                <a:solidFill>
                  <a:schemeClr val="tx1"/>
                </a:solidFill>
              </a:rPr>
              <a:t>2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85875" y="714375"/>
            <a:ext cx="7643813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285875" y="714375"/>
            <a:ext cx="714375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50" y="714375"/>
            <a:ext cx="785813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II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86063" y="714375"/>
            <a:ext cx="785812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III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875" y="714375"/>
            <a:ext cx="785813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IV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57688" y="714375"/>
            <a:ext cx="928687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86375" y="714375"/>
            <a:ext cx="857250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VI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43625" y="714375"/>
            <a:ext cx="928688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VII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072313" y="714375"/>
            <a:ext cx="1857375" cy="3571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VIII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28688" y="1071563"/>
            <a:ext cx="357187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8688" y="1643063"/>
            <a:ext cx="357187" cy="64293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28688" y="2286000"/>
            <a:ext cx="357187" cy="64293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28688" y="2928938"/>
            <a:ext cx="357187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928688" y="4000500"/>
            <a:ext cx="357187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928688" y="5072063"/>
            <a:ext cx="357187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928688" y="6072188"/>
            <a:ext cx="357187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10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28688" y="2928938"/>
            <a:ext cx="357187" cy="5000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28688" y="3429000"/>
            <a:ext cx="357187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28688" y="4000500"/>
            <a:ext cx="357187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28688" y="4500563"/>
            <a:ext cx="357187" cy="5715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28688" y="5072063"/>
            <a:ext cx="357187" cy="50006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28688" y="5572125"/>
            <a:ext cx="357187" cy="5000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285875" y="1071563"/>
            <a:ext cx="7643813" cy="5572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" name="Прямоугольник 40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7425" y="1712913"/>
            <a:ext cx="4297363" cy="3535362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4357688" y="1071563"/>
            <a:ext cx="4572000" cy="5572125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643313" y="2428875"/>
            <a:ext cx="700087" cy="557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0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71625" y="2357438"/>
            <a:ext cx="842963" cy="771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12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428750" y="4071938"/>
            <a:ext cx="914400" cy="70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4572000" y="1484313"/>
          <a:ext cx="4333875" cy="530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3905256"/>
              </a:tblGrid>
              <a:tr h="88336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ХАРАКТЕРИСТИКА</a:t>
                      </a:r>
                      <a:r>
                        <a:rPr lang="ru-RU" sz="24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 ЭЛЕМЕНТА</a:t>
                      </a:r>
                      <a:endParaRPr lang="ru-RU" sz="2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619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28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е, 4 е 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70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Углерод – основа всего живого на Земле.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706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Степень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окисления в соединениях +4,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+2, - 4</a:t>
                      </a:r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8743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</a:t>
                      </a:r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природе встречается как в свободном виде (алмаз, графит), так и в связанном состоянии  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 углекислый газ, карбонаты, уголь, нефть и т.д.)</a:t>
                      </a:r>
                      <a:endParaRPr lang="ru-RU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6500813" y="1714500"/>
            <a:ext cx="3429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072313" y="1714500"/>
            <a:ext cx="342900" cy="20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58063" y="1785938"/>
            <a:ext cx="342900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714875" y="5286375"/>
            <a:ext cx="428625" cy="42862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 flipH="1">
            <a:off x="4644231" y="5499894"/>
            <a:ext cx="428625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787106" y="5499894"/>
            <a:ext cx="428625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714875" y="4929188"/>
            <a:ext cx="500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1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6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58000" y="4143375"/>
            <a:ext cx="428625" cy="42862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429375" y="4143375"/>
            <a:ext cx="428625" cy="42862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00750" y="4143375"/>
            <a:ext cx="428625" cy="42862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572125" y="4500563"/>
            <a:ext cx="428625" cy="428625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5644356" y="4714082"/>
            <a:ext cx="428625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5501481" y="4714082"/>
            <a:ext cx="428625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>
            <a:off x="5930106" y="4356894"/>
            <a:ext cx="428625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>
            <a:off x="6358731" y="4356894"/>
            <a:ext cx="428625" cy="1588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572125" y="4143375"/>
            <a:ext cx="500063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6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357938" y="3786188"/>
            <a:ext cx="500062" cy="438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2p</a:t>
            </a:r>
            <a:r>
              <a:rPr lang="ru-RU" sz="1600" baseline="30000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defRPr/>
            </a:pPr>
            <a:endParaRPr lang="ru-RU" dirty="0"/>
          </a:p>
        </p:txBody>
      </p:sp>
      <p:grpSp>
        <p:nvGrpSpPr>
          <p:cNvPr id="16399" name="Группа 40"/>
          <p:cNvGrpSpPr>
            <a:grpSpLocks/>
          </p:cNvGrpSpPr>
          <p:nvPr/>
        </p:nvGrpSpPr>
        <p:grpSpPr bwMode="auto">
          <a:xfrm>
            <a:off x="785813" y="2786063"/>
            <a:ext cx="2741612" cy="2001837"/>
            <a:chOff x="357158" y="2357430"/>
            <a:chExt cx="2741336" cy="2002181"/>
          </a:xfrm>
        </p:grpSpPr>
        <p:pic>
          <p:nvPicPr>
            <p:cNvPr id="5" name="Прямоугольник 4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81156" y="1741548"/>
              <a:ext cx="3023616" cy="2517648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428588" y="2359017"/>
              <a:ext cx="677795" cy="62558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800" dirty="0">
                  <a:solidFill>
                    <a:schemeClr val="accent1">
                      <a:lumMod val="50000"/>
                    </a:schemeClr>
                  </a:solidFill>
                </a:rPr>
                <a:t>12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834971" y="2357430"/>
              <a:ext cx="517473" cy="5430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0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" name="Дуга 7"/>
            <p:cNvSpPr/>
            <p:nvPr/>
          </p:nvSpPr>
          <p:spPr>
            <a:xfrm>
              <a:off x="1834971" y="2427292"/>
              <a:ext cx="861926" cy="1529025"/>
            </a:xfrm>
            <a:prstGeom prst="arc">
              <a:avLst>
                <a:gd name="adj1" fmla="val 16200000"/>
                <a:gd name="adj2" fmla="val 5452084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1003">
              <a:schemeClr val="dk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Дуга 8"/>
            <p:cNvSpPr/>
            <p:nvPr/>
          </p:nvSpPr>
          <p:spPr>
            <a:xfrm>
              <a:off x="2236569" y="2427292"/>
              <a:ext cx="861925" cy="1529025"/>
            </a:xfrm>
            <a:prstGeom prst="arc">
              <a:avLst>
                <a:gd name="adj1" fmla="val 16200000"/>
                <a:gd name="adj2" fmla="val 5466520"/>
              </a:avLst>
            </a:prstGeom>
            <a:noFill/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07992" y="3956317"/>
              <a:ext cx="333341" cy="4032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ru-RU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09588" y="3956317"/>
              <a:ext cx="333341" cy="4032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ru-RU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57158" y="3286277"/>
              <a:ext cx="914308" cy="7002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</a:rPr>
                <a:t>+</a:t>
              </a:r>
              <a:r>
                <a:rPr lang="ru-RU" sz="2800" dirty="0">
                  <a:solidFill>
                    <a:schemeClr val="accent1">
                      <a:lumMod val="50000"/>
                    </a:schemeClr>
                  </a:solidFill>
                </a:rPr>
                <a:t>6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38" name="Заголовок 37"/>
          <p:cNvPicPr>
            <a:picLocks noGrp="1" noChangeArrowheads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450850" y="-249238"/>
            <a:ext cx="8242300" cy="2151063"/>
          </a:xfrm>
        </p:spPr>
      </p:pic>
      <p:graphicFrame>
        <p:nvGraphicFramePr>
          <p:cNvPr id="39" name="Схема 38"/>
          <p:cNvGraphicFramePr/>
          <p:nvPr/>
        </p:nvGraphicFramePr>
        <p:xfrm>
          <a:off x="928662" y="1428736"/>
          <a:ext cx="6691338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402" name="Прямоугольник 2"/>
          <p:cNvSpPr>
            <a:spLocks noChangeArrowheads="1"/>
          </p:cNvSpPr>
          <p:nvPr/>
        </p:nvSpPr>
        <p:spPr bwMode="auto">
          <a:xfrm>
            <a:off x="7380288" y="404813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3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0.01295 C -0.00695 0.06036 -0.0066 0.04209 -0.00504 0.09644 C 0.0184 0.0939 0.03489 0.09829 0.06302 0.09644 C 0.08559 0.09829 0.10573 0.09459 0.12969 0.09644 C 0.12847 0.02729 0.1309 0.0754 0.1309 -0.06151 " pathEditMode="relative" rAng="0" ptsTypes="fffff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                                                                                                    Слайд 4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17410" name="Picture 2" descr="C:\Documents and Settings\Мариша\Рабочий стол\Урок угольная кислота\im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0050" y="1714500"/>
            <a:ext cx="8458200" cy="4356100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003366"/>
                </a:solidFill>
              </a:rPr>
              <a:t>  </a:t>
            </a:r>
          </a:p>
        </p:txBody>
      </p:sp>
      <p:pic>
        <p:nvPicPr>
          <p:cNvPr id="18435" name="Picture 4" descr="C:\Documents and Settings\Мариша\Рабочий стол\Урок угольная кислота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7988"/>
            <a:ext cx="6911975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1"/>
          <p:cNvSpPr>
            <a:spLocks noChangeArrowheads="1"/>
          </p:cNvSpPr>
          <p:nvPr/>
        </p:nvSpPr>
        <p:spPr bwMode="auto">
          <a:xfrm>
            <a:off x="7596188" y="1268413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5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pic>
        <p:nvPicPr>
          <p:cNvPr id="19459" name="Picture 4" descr="C:\Documents and Settings\Мариша\Рабочий стол\Урок угольная кислота\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1285875"/>
            <a:ext cx="6143625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1"/>
          <p:cNvSpPr>
            <a:spLocks noChangeArrowheads="1"/>
          </p:cNvSpPr>
          <p:nvPr/>
        </p:nvSpPr>
        <p:spPr bwMode="auto">
          <a:xfrm>
            <a:off x="7596188" y="476250"/>
            <a:ext cx="122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6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pic>
        <p:nvPicPr>
          <p:cNvPr id="20483" name="Picture 4" descr="C:\Documents and Settings\Мариша\Рабочий стол\Урок угольная кислота\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214313"/>
            <a:ext cx="6000750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1"/>
          <p:cNvSpPr>
            <a:spLocks noChangeArrowheads="1"/>
          </p:cNvSpPr>
          <p:nvPr/>
        </p:nvSpPr>
        <p:spPr bwMode="auto">
          <a:xfrm>
            <a:off x="7500938" y="404813"/>
            <a:ext cx="1319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7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Слайд 1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21506" name="Picture 2" descr="G:\Урок угольная кислота\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269875"/>
            <a:ext cx="5715000" cy="6088063"/>
          </a:xfrm>
        </p:spPr>
      </p:pic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7740650" y="333375"/>
            <a:ext cx="1223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tx1"/>
                </a:solidFill>
              </a:rPr>
              <a:t>Слайд 8</a:t>
            </a:r>
            <a:endParaRPr lang="ru-RU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5184775" cy="796925"/>
          </a:xfrm>
        </p:spPr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>
              <a:solidFill>
                <a:srgbClr val="003366"/>
              </a:solidFill>
            </a:endParaRPr>
          </a:p>
        </p:txBody>
      </p:sp>
      <p:pic>
        <p:nvPicPr>
          <p:cNvPr id="22531" name="Picture 4" descr="C:\Documents and Settings\Мариша\Рабочий стол\Урок угольная кислота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00063"/>
            <a:ext cx="4892675" cy="575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451725" y="276225"/>
            <a:ext cx="14732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000000"/>
                </a:solidFill>
                <a:latin typeface="Arial"/>
                <a:cs typeface="+mn-cs"/>
              </a:rPr>
              <a:t>Слайд 9</a:t>
            </a:r>
            <a:endParaRPr lang="ru-RU" sz="20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Химия белый">
  <a:themeElements>
    <a:clrScheme name="Биохим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иохим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Биохим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 белый</Template>
  <TotalTime>131</TotalTime>
  <Words>129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Monotype Corsiva</vt:lpstr>
      <vt:lpstr>Tahoma</vt:lpstr>
      <vt:lpstr>Химия белый</vt:lpstr>
      <vt:lpstr>Угольная кислота  и её соли</vt:lpstr>
      <vt:lpstr>Слайд 2</vt:lpstr>
      <vt:lpstr>Слайд 3</vt:lpstr>
      <vt:lpstr>                                                                                                    Слайд 4 </vt:lpstr>
      <vt:lpstr>Слайд 5</vt:lpstr>
      <vt:lpstr>Слайд 6</vt:lpstr>
      <vt:lpstr>Слайд 7</vt:lpstr>
      <vt:lpstr>Слайд 1 </vt:lpstr>
      <vt:lpstr>Слайд 9</vt:lpstr>
      <vt:lpstr>Слайд 10</vt:lpstr>
      <vt:lpstr>Домашнее задание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Угольная кислота и её соли</dc:title>
  <dc:creator>Мариша</dc:creator>
  <cp:lastModifiedBy>User</cp:lastModifiedBy>
  <cp:revision>26</cp:revision>
  <dcterms:created xsi:type="dcterms:W3CDTF">2010-01-19T21:07:42Z</dcterms:created>
  <dcterms:modified xsi:type="dcterms:W3CDTF">2013-01-14T02:12:36Z</dcterms:modified>
</cp:coreProperties>
</file>