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theme/themeOverride4.xml" ContentType="application/vnd.openxmlformats-officedocument.themeOverr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Override3.xml" ContentType="application/vnd.openxmlformats-officedocument.themeOverride+xml"/>
  <Default Extension="wmf" ContentType="image/x-wmf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77"/>
  </p:notesMasterIdLst>
  <p:sldIdLst>
    <p:sldId id="256" r:id="rId2"/>
    <p:sldId id="330" r:id="rId3"/>
    <p:sldId id="319" r:id="rId4"/>
    <p:sldId id="320" r:id="rId5"/>
    <p:sldId id="331" r:id="rId6"/>
    <p:sldId id="257" r:id="rId7"/>
    <p:sldId id="258" r:id="rId8"/>
    <p:sldId id="259" r:id="rId9"/>
    <p:sldId id="260" r:id="rId10"/>
    <p:sldId id="264" r:id="rId11"/>
    <p:sldId id="265" r:id="rId12"/>
    <p:sldId id="266" r:id="rId13"/>
    <p:sldId id="261" r:id="rId14"/>
    <p:sldId id="262" r:id="rId15"/>
    <p:sldId id="263" r:id="rId16"/>
    <p:sldId id="321" r:id="rId17"/>
    <p:sldId id="267" r:id="rId18"/>
    <p:sldId id="268" r:id="rId19"/>
    <p:sldId id="269" r:id="rId20"/>
    <p:sldId id="270" r:id="rId21"/>
    <p:sldId id="271" r:id="rId22"/>
    <p:sldId id="272" r:id="rId23"/>
    <p:sldId id="333" r:id="rId24"/>
    <p:sldId id="273" r:id="rId25"/>
    <p:sldId id="274" r:id="rId26"/>
    <p:sldId id="275" r:id="rId27"/>
    <p:sldId id="276" r:id="rId28"/>
    <p:sldId id="332" r:id="rId29"/>
    <p:sldId id="277" r:id="rId30"/>
    <p:sldId id="278" r:id="rId31"/>
    <p:sldId id="279" r:id="rId32"/>
    <p:sldId id="280" r:id="rId33"/>
    <p:sldId id="281" r:id="rId34"/>
    <p:sldId id="282" r:id="rId35"/>
    <p:sldId id="284" r:id="rId36"/>
    <p:sldId id="283" r:id="rId37"/>
    <p:sldId id="286" r:id="rId38"/>
    <p:sldId id="285" r:id="rId39"/>
    <p:sldId id="287" r:id="rId40"/>
    <p:sldId id="288" r:id="rId41"/>
    <p:sldId id="289" r:id="rId42"/>
    <p:sldId id="326" r:id="rId43"/>
    <p:sldId id="327" r:id="rId44"/>
    <p:sldId id="290" r:id="rId45"/>
    <p:sldId id="328" r:id="rId46"/>
    <p:sldId id="329" r:id="rId47"/>
    <p:sldId id="292" r:id="rId48"/>
    <p:sldId id="294" r:id="rId49"/>
    <p:sldId id="295" r:id="rId50"/>
    <p:sldId id="296" r:id="rId51"/>
    <p:sldId id="297" r:id="rId52"/>
    <p:sldId id="298" r:id="rId53"/>
    <p:sldId id="299" r:id="rId54"/>
    <p:sldId id="300" r:id="rId55"/>
    <p:sldId id="301" r:id="rId56"/>
    <p:sldId id="302" r:id="rId57"/>
    <p:sldId id="303" r:id="rId58"/>
    <p:sldId id="304" r:id="rId59"/>
    <p:sldId id="305" r:id="rId60"/>
    <p:sldId id="306" r:id="rId61"/>
    <p:sldId id="307" r:id="rId62"/>
    <p:sldId id="308" r:id="rId63"/>
    <p:sldId id="309" r:id="rId64"/>
    <p:sldId id="310" r:id="rId65"/>
    <p:sldId id="311" r:id="rId66"/>
    <p:sldId id="322" r:id="rId67"/>
    <p:sldId id="312" r:id="rId68"/>
    <p:sldId id="313" r:id="rId69"/>
    <p:sldId id="314" r:id="rId70"/>
    <p:sldId id="315" r:id="rId71"/>
    <p:sldId id="316" r:id="rId72"/>
    <p:sldId id="317" r:id="rId73"/>
    <p:sldId id="318" r:id="rId74"/>
    <p:sldId id="323" r:id="rId75"/>
    <p:sldId id="324" r:id="rId7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777" autoAdjust="0"/>
    <p:restoredTop sz="94660"/>
  </p:normalViewPr>
  <p:slideViewPr>
    <p:cSldViewPr>
      <p:cViewPr varScale="1">
        <p:scale>
          <a:sx n="70" d="100"/>
          <a:sy n="70" d="100"/>
        </p:scale>
        <p:origin x="-1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8659CF2-3223-456E-89FC-9E72068C13D9}" type="datetimeFigureOut">
              <a:rPr lang="ru-RU"/>
              <a:pPr>
                <a:defRPr/>
              </a:pPr>
              <a:t>02.12.2012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9137A6F-E890-43B1-B474-95E11547EC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b="1" smtClean="0"/>
              <a:t>Гидроакустическая станция</a:t>
            </a:r>
            <a:r>
              <a:rPr lang="ru-RU" smtClean="0"/>
              <a:t> устанавливают на подводных лодках, военных надводных кораблях, вертолётах, на береговых объектах для решения задач противолодочной обороны, поиска противника, связи подводных лодок друг с другом и с надводными кораблями, выработки данных для пуска ракето-торпед и торпед, безопасности плавания и др. На транспортных, промысловых и исследовательских судах </a:t>
            </a:r>
            <a:r>
              <a:rPr lang="ru-RU" b="1" smtClean="0"/>
              <a:t>Гидроакустическая станция</a:t>
            </a:r>
            <a:r>
              <a:rPr lang="ru-RU" smtClean="0"/>
              <a:t> применяют для навигационных нужд, поиска скоплений рыбы, проведения океанографических и гидрологических работ, связи с водолазами и др. целей.</a:t>
            </a:r>
            <a:br>
              <a:rPr lang="ru-RU" smtClean="0"/>
            </a:br>
            <a:endParaRPr lang="ru-RU" smtClean="0"/>
          </a:p>
        </p:txBody>
      </p:sp>
      <p:sp>
        <p:nvSpPr>
          <p:cNvPr id="419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24C8EC5-7280-4D39-804F-1CBE094914C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75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56426F0-6B94-4807-91C6-5E0BB51FBDAA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9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Группа 1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Полилиния 6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" name="Полилиния 7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grpSp>
          <p:nvGrpSpPr>
            <p:cNvPr id="8" name="Полилиния 10"/>
            <p:cNvGrpSpPr>
              <a:grpSpLocks/>
            </p:cNvGrpSpPr>
            <p:nvPr/>
          </p:nvGrpSpPr>
          <p:grpSpPr bwMode="auto">
            <a:xfrm>
              <a:off x="-6096" y="4875009"/>
              <a:ext cx="9156192" cy="1995504"/>
              <a:chOff x="-6096" y="4992624"/>
              <a:chExt cx="9156192" cy="1877568"/>
            </a:xfrm>
          </p:grpSpPr>
          <p:pic>
            <p:nvPicPr>
              <p:cNvPr id="11" name="Полилиния 10"/>
              <p:cNvPicPr>
                <a:picLocks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-6096" y="4992624"/>
                <a:ext cx="9156192" cy="1877568"/>
              </a:xfrm>
              <a:prstGeom prst="rect">
                <a:avLst/>
              </a:prstGeom>
              <a:noFill/>
            </p:spPr>
          </p:pic>
          <p:sp>
            <p:nvSpPr>
              <p:cNvPr id="12" name="Text Box 12"/>
              <p:cNvSpPr txBox="1">
                <a:spLocks noChangeArrowheads="1"/>
              </p:cNvSpPr>
              <p:nvPr/>
            </p:nvSpPr>
            <p:spPr bwMode="auto">
              <a:xfrm>
                <a:off x="0" y="5000978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Lucida Sans Unicode" pitchFamily="34" charset="0"/>
                </a:endParaRPr>
              </a:p>
            </p:txBody>
          </p:sp>
        </p:grpSp>
        <p:cxnSp>
          <p:nvCxnSpPr>
            <p:cNvPr id="10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3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9209D9A1-6A62-4EF1-9A27-DE5544293F98}" type="datetimeFigureOut">
              <a:rPr lang="ru-RU"/>
              <a:pPr>
                <a:defRPr/>
              </a:pPr>
              <a:t>02.12.2012</a:t>
            </a:fld>
            <a:endParaRPr lang="ru-RU"/>
          </a:p>
        </p:txBody>
      </p:sp>
      <p:sp>
        <p:nvSpPr>
          <p:cNvPr id="14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5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E5D91373-E9E6-45DC-966E-F3177ADDFF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5856F-46AD-47B0-A504-BC66999FBF17}" type="datetimeFigureOut">
              <a:rPr lang="ru-RU"/>
              <a:pPr>
                <a:defRPr/>
              </a:pPr>
              <a:t>02.12.2012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BFDB9-4D69-45B3-A577-0B6BEB8359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D825E-BC44-44A0-AC38-AFB14174C9A0}" type="datetimeFigureOut">
              <a:rPr lang="ru-RU"/>
              <a:pPr>
                <a:defRPr/>
              </a:pPr>
              <a:t>02.12.2012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B2F1A-4570-472E-986D-3B9F0193BE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F6B82-74DF-4F48-A15D-F8218077B401}" type="datetimeFigureOut">
              <a:rPr lang="ru-RU"/>
              <a:pPr>
                <a:defRPr/>
              </a:pPr>
              <a:t>02.12.2012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D54A0-5BE2-4D51-BA6A-4D1E889F7E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6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Нашивка 7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97DCD6E-BB8C-4306-9F16-C68B6A69F196}" type="datetimeFigureOut">
              <a:rPr lang="ru-RU"/>
              <a:pPr>
                <a:defRPr/>
              </a:pPr>
              <a:t>02.12.2012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47DDF85-930B-4C9B-AA43-F7D0771C96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130575D-DFC0-4C6F-92FF-F32456746877}" type="datetimeFigureOut">
              <a:rPr lang="ru-RU"/>
              <a:pPr>
                <a:defRPr/>
              </a:pPr>
              <a:t>02.12.2012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C7F4385-472A-44ED-8E26-2593F845F2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DC69525-157F-4CED-880B-E628EDF9F2DB}" type="datetimeFigureOut">
              <a:rPr lang="ru-RU"/>
              <a:pPr>
                <a:defRPr/>
              </a:pPr>
              <a:t>02.12.2012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3473055-CF09-4AEB-AAE2-776286D5B6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6B93CCA-19ED-418A-A8FE-9287FB20F809}" type="datetimeFigureOut">
              <a:rPr lang="ru-RU"/>
              <a:pPr>
                <a:defRPr/>
              </a:pPr>
              <a:t>02.12.2012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1570378-8C18-4FB2-88B8-355D5FB734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8A6D1-9D51-4A1E-AE64-4626CF87CB76}" type="datetimeFigureOut">
              <a:rPr lang="ru-RU"/>
              <a:pPr>
                <a:defRPr/>
              </a:pPr>
              <a:t>02.12.2012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E9FDA-24AC-4257-AE57-0F178AD287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8342C93-DED0-405A-B044-51560E987BEB}" type="datetimeFigureOut">
              <a:rPr lang="ru-RU"/>
              <a:pPr>
                <a:defRPr/>
              </a:pPr>
              <a:t>02.12.2012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C2035D1-79BB-45CC-B818-1FB5D614B4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7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Полилиния 8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Нашивка 11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Нашивка 12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66A34562-A6D3-4B84-B06C-5A7153655233}" type="datetimeFigureOut">
              <a:rPr lang="ru-RU"/>
              <a:pPr>
                <a:defRPr/>
              </a:pPr>
              <a:t>02.12.2012</a:t>
            </a:fld>
            <a:endParaRPr lang="ru-RU"/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34279CB7-C697-4ADE-862A-F3EFE24C75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000174E1-D49A-40EB-A9B2-C08F6E1AC692}" type="datetimeFigureOut">
              <a:rPr lang="ru-RU"/>
              <a:pPr>
                <a:defRPr/>
              </a:pPr>
              <a:t>02.12.2012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 smtClean="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29C26B26-2F62-4533-93E8-10B14CDA67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7" r:id="rId2"/>
    <p:sldLayoutId id="2147483709" r:id="rId3"/>
    <p:sldLayoutId id="2147483710" r:id="rId4"/>
    <p:sldLayoutId id="2147483711" r:id="rId5"/>
    <p:sldLayoutId id="2147483712" r:id="rId6"/>
    <p:sldLayoutId id="2147483706" r:id="rId7"/>
    <p:sldLayoutId id="2147483713" r:id="rId8"/>
    <p:sldLayoutId id="2147483714" r:id="rId9"/>
    <p:sldLayoutId id="2147483705" r:id="rId10"/>
    <p:sldLayoutId id="2147483704" r:id="rId11"/>
  </p:sldLayoutIdLst>
  <p:transition>
    <p:fade thruBlk="1"/>
  </p:transition>
  <p:txStyles>
    <p:titleStyle>
      <a:lvl1pPr algn="l" rtl="0" fontAlgn="base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bse.sci-lib.com/a_pictures/18/10/255426830.jpg" TargetMode="Externa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hyperlink" Target="http://uchifiziku.ru/wp-content/uploads/2011/04/2n.jpg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9.gif"/><Relationship Id="rId4" Type="http://schemas.openxmlformats.org/officeDocument/2006/relationships/image" Target="../media/image9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gi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gif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2.gif"/><Relationship Id="rId4" Type="http://schemas.openxmlformats.org/officeDocument/2006/relationships/image" Target="../media/image121.gif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13" Type="http://schemas.openxmlformats.org/officeDocument/2006/relationships/image" Target="../media/image133.jpeg"/><Relationship Id="rId3" Type="http://schemas.openxmlformats.org/officeDocument/2006/relationships/image" Target="../media/image123.png"/><Relationship Id="rId7" Type="http://schemas.openxmlformats.org/officeDocument/2006/relationships/image" Target="../media/image127.jpeg"/><Relationship Id="rId12" Type="http://schemas.openxmlformats.org/officeDocument/2006/relationships/image" Target="../media/image13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6.jpeg"/><Relationship Id="rId11" Type="http://schemas.openxmlformats.org/officeDocument/2006/relationships/image" Target="../media/image131.jpeg"/><Relationship Id="rId5" Type="http://schemas.openxmlformats.org/officeDocument/2006/relationships/image" Target="../media/image125.jpeg"/><Relationship Id="rId10" Type="http://schemas.openxmlformats.org/officeDocument/2006/relationships/image" Target="../media/image130.jpeg"/><Relationship Id="rId4" Type="http://schemas.openxmlformats.org/officeDocument/2006/relationships/image" Target="../media/image124.jpeg"/><Relationship Id="rId9" Type="http://schemas.openxmlformats.org/officeDocument/2006/relationships/image" Target="../media/image12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ctr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49300" y="55563"/>
            <a:ext cx="7785100" cy="3675062"/>
          </a:xfr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71775" y="4292600"/>
            <a:ext cx="6769100" cy="2063750"/>
          </a:xfrm>
        </p:spPr>
        <p:txBody>
          <a:bodyPr/>
          <a:lstStyle/>
          <a:p>
            <a:pPr marR="0" algn="ctr"/>
            <a:r>
              <a:rPr lang="ru-RU" b="1" i="1" smtClean="0">
                <a:latin typeface="Constantia" pitchFamily="18" charset="0"/>
              </a:rPr>
              <a:t>«Везде исследуйте всечасно,</a:t>
            </a:r>
          </a:p>
          <a:p>
            <a:pPr marR="0" algn="ctr"/>
            <a:r>
              <a:rPr lang="ru-RU" b="1" i="1" smtClean="0">
                <a:latin typeface="Constantia" pitchFamily="18" charset="0"/>
              </a:rPr>
              <a:t>      Что есть велико и прекрасно»</a:t>
            </a:r>
          </a:p>
          <a:p>
            <a:pPr marR="0" algn="ctr"/>
            <a:endParaRPr lang="ru-RU" b="1" i="1" smtClean="0">
              <a:latin typeface="Constantia" pitchFamily="18" charset="0"/>
            </a:endParaRPr>
          </a:p>
          <a:p>
            <a:pPr marR="0" algn="ctr"/>
            <a:r>
              <a:rPr lang="ru-RU" sz="2400" b="1" i="1" smtClean="0">
                <a:latin typeface="Constantia" pitchFamily="18" charset="0"/>
              </a:rPr>
              <a:t>                                 М. В. Ломоносов</a:t>
            </a:r>
          </a:p>
          <a:p>
            <a:pPr marR="0" algn="ctr"/>
            <a:endParaRPr lang="ru-RU" smtClean="0"/>
          </a:p>
        </p:txBody>
      </p:sp>
      <p:pic>
        <p:nvPicPr>
          <p:cNvPr id="1028" name="Picture 4" descr="C:\Users\Ольга\Desktop\Картинки к уроку\дэ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4076700"/>
            <a:ext cx="2592388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ear.gif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857750" y="1214438"/>
            <a:ext cx="3724275" cy="4708525"/>
          </a:xfrm>
        </p:spPr>
      </p:pic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95263" y="268288"/>
            <a:ext cx="8497887" cy="1158875"/>
          </a:xfrm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500063" y="2000250"/>
            <a:ext cx="4071937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3200">
                <a:latin typeface="Times New Roman" pitchFamily="18" charset="0"/>
                <a:cs typeface="Times New Roman" pitchFamily="18" charset="0"/>
              </a:rPr>
              <a:t>Наружное ухо состоит из ушной раковины и наружного слухового прохода.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05-005-Srednee-ukho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929188" y="1857375"/>
            <a:ext cx="3686175" cy="2752725"/>
          </a:xfrm>
        </p:spPr>
      </p:pic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95263" y="268288"/>
            <a:ext cx="8497887" cy="1158875"/>
          </a:xfrm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428625" y="1643063"/>
            <a:ext cx="4143375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3200">
                <a:latin typeface="Times New Roman" pitchFamily="18" charset="0"/>
                <a:cs typeface="Times New Roman" pitchFamily="18" charset="0"/>
              </a:rPr>
              <a:t>Основной частью среднего уха является барабанная полость, в которой находятся слуховые косточки: молоточек, наковальня и стремечко.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0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72063" y="1928813"/>
            <a:ext cx="3857625" cy="3214687"/>
          </a:xfrm>
        </p:spPr>
      </p:pic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95263" y="268288"/>
            <a:ext cx="8497887" cy="1158875"/>
          </a:xfrm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357188" y="2071688"/>
            <a:ext cx="4572000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3200">
                <a:latin typeface="Times New Roman" pitchFamily="18" charset="0"/>
                <a:cs typeface="Times New Roman" pitchFamily="18" charset="0"/>
              </a:rPr>
              <a:t>Внутренне ухо состоит из :</a:t>
            </a:r>
          </a:p>
          <a:p>
            <a:pPr algn="just">
              <a:buFont typeface="Wingdings" pitchFamily="2" charset="2"/>
              <a:buChar char="v"/>
            </a:pPr>
            <a:r>
              <a:rPr lang="ru-RU" sz="3200">
                <a:latin typeface="Times New Roman" pitchFamily="18" charset="0"/>
                <a:cs typeface="Times New Roman" pitchFamily="18" charset="0"/>
              </a:rPr>
              <a:t> преддверия </a:t>
            </a:r>
          </a:p>
          <a:p>
            <a:pPr algn="just">
              <a:buFont typeface="Wingdings" pitchFamily="2" charset="2"/>
              <a:buChar char="v"/>
            </a:pPr>
            <a:r>
              <a:rPr lang="ru-RU" sz="3200">
                <a:latin typeface="Times New Roman" pitchFamily="18" charset="0"/>
                <a:cs typeface="Times New Roman" pitchFamily="18" charset="0"/>
              </a:rPr>
              <a:t> улитки </a:t>
            </a:r>
          </a:p>
          <a:p>
            <a:pPr algn="just">
              <a:buFont typeface="Wingdings" pitchFamily="2" charset="2"/>
              <a:buChar char="v"/>
            </a:pPr>
            <a:r>
              <a:rPr lang="ru-RU" sz="3200">
                <a:latin typeface="Times New Roman" pitchFamily="18" charset="0"/>
                <a:cs typeface="Times New Roman" pitchFamily="18" charset="0"/>
              </a:rPr>
              <a:t> полукружных каналов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7.gif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643188" y="1357313"/>
            <a:ext cx="5314950" cy="4400550"/>
          </a:xfrm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2428875" y="5857875"/>
            <a:ext cx="55006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>
                <a:latin typeface="Times New Roman" pitchFamily="18" charset="0"/>
                <a:cs typeface="Times New Roman" pitchFamily="18" charset="0"/>
              </a:rPr>
              <a:t>Линии равной громкости для чистых тонов (для людей    различных возрастов).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500063" y="357188"/>
            <a:ext cx="764381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400">
                <a:latin typeface="Times New Roman" pitchFamily="18" charset="0"/>
                <a:cs typeface="Times New Roman" pitchFamily="18" charset="0"/>
              </a:rPr>
              <a:t> С возрастом чувствительность человеческого уха к высокочастотным звукам постепенно падает.</a:t>
            </a:r>
          </a:p>
        </p:txBody>
      </p:sp>
      <p:pic>
        <p:nvPicPr>
          <p:cNvPr id="7" name="Picture 5" descr="C:\Documents and Settings\Admin\Local Settings\Temporary Internet Files\Content.IE5\QT7UGQXR\MC900250531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3357563"/>
            <a:ext cx="1554163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9.gif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70225" y="1481138"/>
            <a:ext cx="3003550" cy="4525962"/>
          </a:xfrm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571500" y="500063"/>
            <a:ext cx="83486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>
                <a:latin typeface="Times New Roman" pitchFamily="18" charset="0"/>
                <a:cs typeface="Times New Roman" pitchFamily="18" charset="0"/>
              </a:rPr>
              <a:t>Определение направления прихода звука.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1.gif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95488" y="1595438"/>
            <a:ext cx="5153025" cy="4295775"/>
          </a:xfrm>
        </p:spPr>
      </p:pic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25425" y="-165100"/>
            <a:ext cx="8467725" cy="1914525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900113" y="1052513"/>
            <a:ext cx="7786687" cy="5545137"/>
          </a:xfrm>
        </p:spPr>
        <p:txBody>
          <a:bodyPr>
            <a:normAutofit fontScale="92500" lnSpcReduction="10000"/>
          </a:bodyPr>
          <a:lstStyle/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На всякий зов даю ответ, а ни души, ни тела нет.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None/>
              <a:defRPr/>
            </a:pPr>
            <a:endParaRPr lang="ru-RU" sz="2800" b="1" dirty="0" smtClean="0">
              <a:solidFill>
                <a:schemeClr val="accent2">
                  <a:lumMod val="75000"/>
                </a:schemeClr>
              </a:solidFill>
              <a:latin typeface="Constantia" pitchFamily="18" charset="0"/>
            </a:endParaRP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Constantia" pitchFamily="18" charset="0"/>
              </a:rPr>
              <a:t>Ты кричал – оно кричало, ты молчал – оно молчало.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endParaRPr lang="ru-RU" sz="2800" b="1" dirty="0" smtClean="0">
              <a:solidFill>
                <a:srgbClr val="002060"/>
              </a:solidFill>
              <a:latin typeface="Constantia" pitchFamily="18" charset="0"/>
            </a:endParaRP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Живёт без тела, говорит без языка.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   Никто его не видит, а  всякий слышит.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None/>
              <a:defRPr/>
            </a:pPr>
            <a:endParaRPr lang="ru-RU" sz="2800" b="1" dirty="0" smtClean="0">
              <a:solidFill>
                <a:schemeClr val="accent3">
                  <a:lumMod val="50000"/>
                </a:schemeClr>
              </a:solidFill>
              <a:latin typeface="Constantia" pitchFamily="18" charset="0"/>
            </a:endParaRP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sz="2800" b="1" dirty="0" smtClean="0">
                <a:solidFill>
                  <a:srgbClr val="7030A0"/>
                </a:solidFill>
                <a:latin typeface="Constantia" pitchFamily="18" charset="0"/>
              </a:rPr>
              <a:t>В тёмном бору, за любою сосною, 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sz="2800" b="1" dirty="0" smtClean="0">
                <a:solidFill>
                  <a:srgbClr val="7030A0"/>
                </a:solidFill>
                <a:latin typeface="Constantia" pitchFamily="18" charset="0"/>
              </a:rPr>
              <a:t>   Прячется дивное диво лесное.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sz="2800" b="1" dirty="0" smtClean="0">
                <a:solidFill>
                  <a:srgbClr val="7030A0"/>
                </a:solidFill>
                <a:latin typeface="Constantia" pitchFamily="18" charset="0"/>
              </a:rPr>
              <a:t>   Крикну: «Ау!»- и оно отзовётся.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sz="2800" b="1" dirty="0" smtClean="0">
                <a:solidFill>
                  <a:srgbClr val="7030A0"/>
                </a:solidFill>
                <a:latin typeface="Constantia" pitchFamily="18" charset="0"/>
              </a:rPr>
              <a:t>   А засмеюсь – и оно засмеётся.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None/>
              <a:defRPr/>
            </a:pPr>
            <a:endParaRPr lang="ru-RU" sz="2800" b="1" dirty="0">
              <a:solidFill>
                <a:schemeClr val="accent3">
                  <a:lumMod val="50000"/>
                </a:schemeClr>
              </a:solidFill>
              <a:latin typeface="Constantia" pitchFamily="18" charset="0"/>
            </a:endParaRPr>
          </a:p>
        </p:txBody>
      </p:sp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5263" y="139700"/>
            <a:ext cx="8497887" cy="920750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Заголовок 1"/>
          <p:cNvPicPr>
            <a:picLocks noGrp="1" noChangeArrowheads="1"/>
          </p:cNvPicPr>
          <p:nvPr>
            <p:ph type="ctr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22325" y="1358900"/>
            <a:ext cx="7194550" cy="2036763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313" y="1557338"/>
            <a:ext cx="8218487" cy="3197225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/>
              <a:t>Гидроакустика</a:t>
            </a:r>
            <a:r>
              <a:rPr lang="ru-RU" dirty="0"/>
              <a:t> — раздел акустики, изучающий излучение, прием и распространение звуковых волн в реальной водной среде </a:t>
            </a:r>
            <a:r>
              <a:rPr lang="ru-RU" dirty="0" smtClean="0"/>
              <a:t>для </a:t>
            </a:r>
            <a:r>
              <a:rPr lang="ru-RU" dirty="0"/>
              <a:t>целей подводной локации, связи и т. п.</a:t>
            </a:r>
          </a:p>
          <a:p>
            <a:pPr marL="365760" indent="-256032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3076" name="Содержимое 4" descr="sound_wav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4005263"/>
            <a:ext cx="6372225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/>
              <a:t>Главная особенность подводных звуков — их малое затухание, вследствие чего под водой звуки могут распространяться на значительно большие расстояния, чем, например, в воздухе.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endParaRPr lang="ru-RU" dirty="0"/>
          </a:p>
        </p:txBody>
      </p:sp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613" y="3644900"/>
            <a:ext cx="643572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850" y="103188"/>
            <a:ext cx="8242300" cy="884237"/>
          </a:xfrm>
        </p:spPr>
      </p:pic>
      <p:pic>
        <p:nvPicPr>
          <p:cNvPr id="1026" name="Picture 2" descr="C:\Users\Ольга\Desktop\Слайд\волны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79388" y="1052513"/>
            <a:ext cx="1871662" cy="1800225"/>
          </a:xfrm>
        </p:spPr>
      </p:pic>
      <p:pic>
        <p:nvPicPr>
          <p:cNvPr id="1027" name="Picture 3" descr="C:\Users\Ольга\Desktop\Слайд\птиц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2988" y="2997200"/>
            <a:ext cx="1800225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C:\Users\Ольга\Desktop\Слайд\кузнечик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04025" y="1196975"/>
            <a:ext cx="1871663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Users\Ольга\Desktop\Слайд\шум воды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7900" y="4868863"/>
            <a:ext cx="182562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C:\Users\Ольга\Desktop\Слайд\скрипка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00338" y="4868863"/>
            <a:ext cx="17272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 descr="C:\Users\Ольга\Desktop\Слайд\звук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75463" y="4868863"/>
            <a:ext cx="18732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C:\Users\Ольга\Desktop\Слайд\цвет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56325" y="3068638"/>
            <a:ext cx="1800225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Ольга\Desktop\Слайд\ультразвук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50825" y="4868863"/>
            <a:ext cx="18732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 descr="C:\Users\Ольга\Desktop\Слайд\голова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059113" y="1484313"/>
            <a:ext cx="2881312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6725" y="981075"/>
            <a:ext cx="8147050" cy="2476500"/>
          </a:xfrm>
        </p:spPr>
        <p:txBody>
          <a:bodyPr rtlCol="0">
            <a:normAutofit fontScale="85000" lnSpcReduction="100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/>
              <a:t>Скорость распространения звука изменяется с глубиной, причём изменения зависят от времени года и дня, глубины водоёма и ряда других причин.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/>
              <a:t>Звуковые лучи, выходящие из источника под некоторым углом к горизонту, изгибаются, причём направление изгиба зависит от распределения скоростей звука в </a:t>
            </a:r>
            <a:r>
              <a:rPr lang="ru-RU" dirty="0" smtClean="0"/>
              <a:t>среде.</a:t>
            </a:r>
            <a:endParaRPr lang="ru-RU" dirty="0"/>
          </a:p>
        </p:txBody>
      </p:sp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1775" y="133350"/>
            <a:ext cx="8461375" cy="1293813"/>
          </a:xfrm>
        </p:spPr>
      </p:pic>
      <p:pic>
        <p:nvPicPr>
          <p:cNvPr id="5124" name="Содержимое 4" descr="0_27d97_c45a4ff4_-1-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0525" y="3352800"/>
            <a:ext cx="4052888" cy="3133725"/>
          </a:xfrm>
          <a:prstGeom prst="rect">
            <a:avLst/>
          </a:prstGeom>
          <a:noFill/>
        </p:spPr>
      </p:pic>
      <p:pic>
        <p:nvPicPr>
          <p:cNvPr id="5125" name="Содержимое 7" descr="392977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068638"/>
            <a:ext cx="4246562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Распределение </a:t>
            </a:r>
            <a:r>
              <a:rPr lang="ru-RU" dirty="0"/>
              <a:t>скорости звука в различных районах Мирового океана различно и меняется во времени. Различают несколько типичных случаев </a:t>
            </a:r>
            <a:r>
              <a:rPr lang="ru-RU" dirty="0" smtClean="0"/>
              <a:t>вертикального распределения </a:t>
            </a:r>
            <a:r>
              <a:rPr lang="ru-RU" dirty="0"/>
              <a:t>скорости звука </a:t>
            </a:r>
            <a:r>
              <a:rPr lang="ru-RU" dirty="0" smtClean="0"/>
              <a:t>:</a:t>
            </a:r>
            <a:endParaRPr lang="ru-RU" dirty="0"/>
          </a:p>
          <a:p>
            <a:pPr marL="365760" indent="-256032"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dirty="0"/>
              <a:t>изотермия</a:t>
            </a:r>
          </a:p>
          <a:p>
            <a:pPr marL="365760" indent="-256032"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dirty="0"/>
              <a:t>положительная рефракция</a:t>
            </a:r>
          </a:p>
          <a:p>
            <a:pPr marL="365760" indent="-256032"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dirty="0"/>
              <a:t>отрицательная рефракция</a:t>
            </a:r>
          </a:p>
          <a:p>
            <a:pPr marL="365760" indent="-256032"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dirty="0"/>
              <a:t>неоднородное распределение</a:t>
            </a:r>
          </a:p>
          <a:p>
            <a:pPr marL="365760" indent="-256032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Картинка 18 из 16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4663" y="2205038"/>
            <a:ext cx="4357687" cy="440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Прямоугольник 3"/>
          <p:cNvSpPr>
            <a:spLocks noChangeArrowheads="1"/>
          </p:cNvSpPr>
          <p:nvPr/>
        </p:nvSpPr>
        <p:spPr bwMode="auto">
          <a:xfrm>
            <a:off x="395288" y="188913"/>
            <a:ext cx="8208962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ru-RU" sz="3200">
                <a:latin typeface="Lucida Sans Unicode" pitchFamily="34" charset="0"/>
              </a:rPr>
              <a:t>Вследствие рефракции могут образоваться мёртвые зоны — области, расположенные недалеко от источника, в которых слышимость отсутствует.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http://scilib.narod.ru/Fleet/Klyukin/SeaSound/images/215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692150"/>
            <a:ext cx="7105650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Прямоугольник 1"/>
          <p:cNvSpPr>
            <a:spLocks noChangeArrowheads="1"/>
          </p:cNvSpPr>
          <p:nvPr/>
        </p:nvSpPr>
        <p:spPr bwMode="auto">
          <a:xfrm>
            <a:off x="468313" y="260350"/>
            <a:ext cx="8207375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ru-RU" sz="3600">
                <a:latin typeface="Lucida Sans Unicode" pitchFamily="34" charset="0"/>
              </a:rPr>
              <a:t>Наличие рефракции может приводить и к увеличению дальности распространения звука — явлению сверхдальнего распространения звуков под водой.</a:t>
            </a:r>
          </a:p>
        </p:txBody>
      </p:sp>
      <p:pic>
        <p:nvPicPr>
          <p:cNvPr id="8195" name="Picture 2" descr="http://www.newgeophys.spb.ru/ru/book2/images/ris6-3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3573463"/>
            <a:ext cx="8207375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8125" y="109538"/>
            <a:ext cx="8467725" cy="1298575"/>
          </a:xfrm>
        </p:spPr>
      </p:pic>
      <p:pic>
        <p:nvPicPr>
          <p:cNvPr id="9219" name="Содержимое 4" descr="27271469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412875"/>
            <a:ext cx="5005388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Содержимое 5" descr="Sensor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18025" y="3997325"/>
            <a:ext cx="4625975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TextBox 5"/>
          <p:cNvSpPr txBox="1">
            <a:spLocks noChangeArrowheads="1"/>
          </p:cNvSpPr>
          <p:nvPr/>
        </p:nvSpPr>
        <p:spPr bwMode="auto">
          <a:xfrm>
            <a:off x="3573463" y="1011238"/>
            <a:ext cx="21224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Lucida Sans Unicode" pitchFamily="34" charset="0"/>
              </a:rPr>
              <a:t>В рыболовстве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3"/>
          <p:cNvSpPr>
            <a:spLocks noChangeArrowheads="1"/>
          </p:cNvSpPr>
          <p:nvPr/>
        </p:nvSpPr>
        <p:spPr bwMode="auto">
          <a:xfrm>
            <a:off x="-323850" y="0"/>
            <a:ext cx="946785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latin typeface="Lucida Sans Unicode" pitchFamily="34" charset="0"/>
              </a:rPr>
              <a:t>Морская навигация; Океанологические исследования; </a:t>
            </a:r>
          </a:p>
          <a:p>
            <a:pPr algn="ctr"/>
            <a:r>
              <a:rPr lang="ru-RU" sz="2800">
                <a:latin typeface="Lucida Sans Unicode" pitchFamily="34" charset="0"/>
              </a:rPr>
              <a:t>Звукоподводная связь;</a:t>
            </a:r>
          </a:p>
        </p:txBody>
      </p:sp>
      <p:pic>
        <p:nvPicPr>
          <p:cNvPr id="10243" name="Picture 2" descr="Картинка 16 из 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1484313"/>
            <a:ext cx="5832475" cy="408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419475" y="5805488"/>
            <a:ext cx="4824413" cy="7921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Измерение глубины водоёмов с помощью </a:t>
            </a:r>
            <a:r>
              <a:rPr lang="ru-RU" b="1" dirty="0"/>
              <a:t>гидроакустических</a:t>
            </a:r>
            <a:r>
              <a:rPr lang="ru-RU" dirty="0"/>
              <a:t> эхо-сигналов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096963" y="109538"/>
            <a:ext cx="8467725" cy="1298575"/>
          </a:xfrm>
        </p:spPr>
      </p:pic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2988" y="908050"/>
            <a:ext cx="6977062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Прямоугольник 5"/>
          <p:cNvSpPr>
            <a:spLocks noChangeArrowheads="1"/>
          </p:cNvSpPr>
          <p:nvPr/>
        </p:nvSpPr>
        <p:spPr bwMode="auto">
          <a:xfrm>
            <a:off x="595313" y="5229225"/>
            <a:ext cx="76327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Lucida Sans Unicode" pitchFamily="34" charset="0"/>
                <a:hlinkClick r:id="rId5" tooltip="Рис. 2. Схема работы гидроакустических станций надводного корабля: 1 - преобразователь эхолота; 2 - пост гидроакустиков; 3 - преобразователь гидролокатора; 4 - обнаруженная мина; 5 - обнаруженная подводная лодка."/>
              </a:rPr>
              <a:t/>
            </a:r>
            <a:br>
              <a:rPr lang="ru-RU">
                <a:latin typeface="Lucida Sans Unicode" pitchFamily="34" charset="0"/>
                <a:hlinkClick r:id="rId5" tooltip="Рис. 2. Схема работы гидроакустических станций надводного корабля: 1 - преобразователь эхолота; 2 - пост гидроакустиков; 3 - преобразователь гидролокатора; 4 - обнаруженная мина; 5 - обнаруженная подводная лодка."/>
              </a:rPr>
            </a:br>
            <a:endParaRPr lang="ru-RU">
              <a:latin typeface="Lucida Sans Unicode" pitchFamily="34" charset="0"/>
            </a:endParaRPr>
          </a:p>
        </p:txBody>
      </p:sp>
      <p:sp>
        <p:nvSpPr>
          <p:cNvPr id="11269" name="TextBox 4"/>
          <p:cNvSpPr txBox="1">
            <a:spLocks noChangeArrowheads="1"/>
          </p:cNvSpPr>
          <p:nvPr/>
        </p:nvSpPr>
        <p:spPr bwMode="auto">
          <a:xfrm>
            <a:off x="1258888" y="5013325"/>
            <a:ext cx="76311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Lucida Sans Unicode" pitchFamily="34" charset="0"/>
              </a:rPr>
              <a:t>Схема работы гидроакустических станций надводного корабля: 1 - преобразователь эхолота, 2 – пост гидроакустиков, 3 – преобразователь гидролокатора, 4 – обнаруженная мина, 5 – обнаруженная подводная лодка.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sz="3600" b="1" dirty="0" smtClean="0">
                <a:latin typeface="Constantia" pitchFamily="18" charset="0"/>
              </a:rPr>
              <a:t>Ультразвуковая чистка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sz="3600" b="1" dirty="0" smtClean="0">
                <a:latin typeface="Constantia" pitchFamily="18" charset="0"/>
              </a:rPr>
              <a:t>Приготовление смесей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sz="3600" b="1" dirty="0" smtClean="0">
                <a:latin typeface="Constantia" pitchFamily="18" charset="0"/>
              </a:rPr>
              <a:t>Ультразвуковая пайка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sz="3600" b="1" dirty="0" smtClean="0">
                <a:latin typeface="Constantia" pitchFamily="18" charset="0"/>
              </a:rPr>
              <a:t>Точечная ультразвуковая сварка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sz="3600" b="1" dirty="0" smtClean="0">
                <a:latin typeface="Constantia" pitchFamily="18" charset="0"/>
              </a:rPr>
              <a:t>Ультразвуковая голография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sz="3600" b="1" dirty="0" smtClean="0">
                <a:latin typeface="Constantia" pitchFamily="18" charset="0"/>
              </a:rPr>
              <a:t>Ультразвуковая томография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sz="3600" b="1" dirty="0" smtClean="0">
                <a:latin typeface="Constantia" pitchFamily="18" charset="0"/>
              </a:rPr>
              <a:t>Электроника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sz="3600" b="1" dirty="0" smtClean="0">
                <a:latin typeface="Constantia" pitchFamily="18" charset="0"/>
              </a:rPr>
              <a:t>Биология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sz="3600" b="1" dirty="0" smtClean="0">
                <a:latin typeface="Constantia" pitchFamily="18" charset="0"/>
              </a:rPr>
              <a:t>Медицина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sz="3600" b="1" dirty="0" smtClean="0">
                <a:latin typeface="Constantia" pitchFamily="18" charset="0"/>
              </a:rPr>
              <a:t>Химия</a:t>
            </a:r>
            <a:endParaRPr lang="ru-RU" sz="3600" b="1" dirty="0">
              <a:latin typeface="Constantia" pitchFamily="18" charset="0"/>
            </a:endParaRPr>
          </a:p>
        </p:txBody>
      </p:sp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850" y="268288"/>
            <a:ext cx="8242300" cy="1158875"/>
          </a:xfrm>
        </p:spPr>
      </p:pic>
      <p:pic>
        <p:nvPicPr>
          <p:cNvPr id="43011" name="Picture 3" descr="C:\Users\Ольга\Desktop\Картинки к уроку\учёный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2588" y="4365625"/>
            <a:ext cx="1871662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ebbikindly\Desktop\912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2127250"/>
            <a:ext cx="3335338" cy="3060700"/>
          </a:xfrm>
          <a:prstGeom prst="rect">
            <a:avLst/>
          </a:prstGeom>
          <a:noFill/>
        </p:spPr>
      </p:pic>
      <p:pic>
        <p:nvPicPr>
          <p:cNvPr id="2" name="Заголовок 1"/>
          <p:cNvPicPr>
            <a:picLocks noGrp="1" noChangeArrowheads="1"/>
          </p:cNvPicPr>
          <p:nvPr>
            <p:ph type="ctrTitle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22325" y="231775"/>
            <a:ext cx="7267575" cy="2339975"/>
          </a:xfrm>
        </p:spPr>
      </p:pic>
      <p:pic>
        <p:nvPicPr>
          <p:cNvPr id="1027" name="Picture 3" descr="C:\Users\webbikindly\Desktop\6201ff8c1a7e529465b39267a2e48b7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6175" y="2414588"/>
            <a:ext cx="4194175" cy="3071812"/>
          </a:xfrm>
          <a:prstGeom prst="rect">
            <a:avLst/>
          </a:prstGeom>
          <a:noFill/>
        </p:spPr>
      </p:pic>
      <p:pic>
        <p:nvPicPr>
          <p:cNvPr id="1032" name="Picture 8" descr="C:\Users\webbikindly\Desktop\10037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47938" y="4071938"/>
            <a:ext cx="2438400" cy="1731962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481138"/>
            <a:ext cx="8686800" cy="5187950"/>
          </a:xfrm>
        </p:spPr>
        <p:txBody>
          <a:bodyPr>
            <a:normAutofit fontScale="92500" lnSpcReduction="10000"/>
          </a:bodyPr>
          <a:lstStyle/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b="1" dirty="0" smtClean="0">
                <a:latin typeface="Constantia" pitchFamily="18" charset="0"/>
              </a:rPr>
              <a:t>Что представляет собой звук?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b="1" dirty="0" smtClean="0">
                <a:latin typeface="Constantia" pitchFamily="18" charset="0"/>
              </a:rPr>
              <a:t>Любая ли волна является звуковой?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b="1" dirty="0" smtClean="0">
                <a:latin typeface="Constantia" pitchFamily="18" charset="0"/>
              </a:rPr>
              <a:t>Можно ли это утверждение как-то подтвердить экспериментально?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b="1" dirty="0" smtClean="0">
                <a:latin typeface="Constantia" pitchFamily="18" charset="0"/>
              </a:rPr>
              <a:t>Каков должен быть диапазон частот колеблющегося тела, чтобы человек мог услышать звук?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b="1" dirty="0" smtClean="0">
                <a:latin typeface="Constantia" pitchFamily="18" charset="0"/>
              </a:rPr>
              <a:t>Какие характеристики упругих волн, в том числе и звуковых, вам известны?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b="1" dirty="0" smtClean="0">
                <a:latin typeface="Constantia" pitchFamily="18" charset="0"/>
              </a:rPr>
              <a:t>Назовите объективные физические характеристики звуковых волн?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b="1" dirty="0" smtClean="0">
                <a:latin typeface="Constantia" pitchFamily="18" charset="0"/>
              </a:rPr>
              <a:t>Какие характеристики звука вы бы отнесли к субъективным характеристикам?</a:t>
            </a:r>
            <a:endParaRPr lang="ru-RU" b="1" dirty="0">
              <a:latin typeface="Constantia" pitchFamily="18" charset="0"/>
            </a:endParaRPr>
          </a:p>
        </p:txBody>
      </p:sp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0850" y="219075"/>
            <a:ext cx="8242300" cy="1208088"/>
          </a:xfrm>
        </p:spPr>
      </p:pic>
    </p:spTree>
  </p:cSld>
  <p:clrMapOvr>
    <a:masterClrMapping/>
  </p:clrMapOvr>
  <p:transition>
    <p:fade thruBlk="1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Объект 2"/>
          <p:cNvSpPr>
            <a:spLocks noGrp="1"/>
          </p:cNvSpPr>
          <p:nvPr>
            <p:ph idx="1"/>
          </p:nvPr>
        </p:nvSpPr>
        <p:spPr>
          <a:xfrm>
            <a:off x="1187450" y="250825"/>
            <a:ext cx="7467600" cy="4419600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8114" y="188640"/>
            <a:ext cx="8568952" cy="35394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 err="1">
                <a:ln w="1016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Ультразвукова́я</a:t>
            </a:r>
            <a:r>
              <a:rPr lang="ru-RU" sz="3200" dirty="0">
                <a:ln w="1016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200" dirty="0" err="1">
                <a:ln w="1016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дефектоскопи́я</a:t>
            </a:r>
            <a:r>
              <a:rPr lang="ru-RU" sz="3200" dirty="0">
                <a:ln w="1016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— совокупность неразрушающих методов контроля материалов, использующихся для обнаружения нарушений однородности макроструктуры, отклонений химического состава и </a:t>
            </a:r>
            <a:r>
              <a:rPr lang="ru-RU" sz="3200" dirty="0" err="1">
                <a:ln w="1016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т.п</a:t>
            </a:r>
            <a:endParaRPr lang="ru-RU" sz="3200" dirty="0">
              <a:ln w="10160">
                <a:solidFill>
                  <a:schemeClr val="bg2">
                    <a:lumMod val="250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ln w="10160">
                <a:solidFill>
                  <a:schemeClr val="accent1"/>
                </a:solidFill>
                <a:prstDash val="solid"/>
              </a:ln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052" name="Picture 4" descr="C:\Users\webbikindly\Desktop\101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2388" y="3133725"/>
            <a:ext cx="6711950" cy="35052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z="3200" smtClean="0"/>
          </a:p>
        </p:txBody>
      </p:sp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82688" y="487363"/>
            <a:ext cx="7358062" cy="2212975"/>
          </a:xfrm>
        </p:spPr>
      </p:pic>
      <p:pic>
        <p:nvPicPr>
          <p:cNvPr id="3074" name="Picture 2" descr="C:\Users\webbikindly\Desktop\image0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009763">
            <a:off x="5897563" y="2762250"/>
            <a:ext cx="2581275" cy="3086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3075" name="Picture 3" descr="C:\Users\webbikindly\Desktop\welding_uz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009763">
            <a:off x="827088" y="2997200"/>
            <a:ext cx="3633787" cy="28352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0825" y="1773238"/>
            <a:ext cx="3384550" cy="4419600"/>
          </a:xfrm>
        </p:spPr>
        <p:txBody>
          <a:bodyPr>
            <a:normAutofit fontScale="85000" lnSpcReduction="10000"/>
          </a:bodyPr>
          <a:lstStyle/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dirty="0"/>
              <a:t>Существует несколько методов возбуждения ультразвуковых волн в исследуемом объекте. Наиболее распространенным является использование пьезоэлектрического </a:t>
            </a:r>
            <a:r>
              <a:rPr lang="ru-RU" dirty="0" smtClean="0"/>
              <a:t>эффекта и ЭМА метода.</a:t>
            </a:r>
            <a:endParaRPr lang="ru-RU" dirty="0"/>
          </a:p>
        </p:txBody>
      </p:sp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96900" y="92075"/>
            <a:ext cx="7858125" cy="1755775"/>
          </a:xfrm>
        </p:spPr>
      </p:pic>
      <p:pic>
        <p:nvPicPr>
          <p:cNvPr id="4098" name="Picture 2" descr="C:\Users\webbikindly\Desktop\220px-SchemaPiezo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3609975"/>
            <a:ext cx="324802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C:\Users\webbikindly\Desktop\09_pic01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81413" y="1768475"/>
            <a:ext cx="3219450" cy="4960938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Объект 2"/>
          <p:cNvSpPr>
            <a:spLocks noGrp="1"/>
          </p:cNvSpPr>
          <p:nvPr>
            <p:ph idx="1"/>
          </p:nvPr>
        </p:nvSpPr>
        <p:spPr>
          <a:xfrm>
            <a:off x="838200" y="-963613"/>
            <a:ext cx="7467600" cy="2376488"/>
          </a:xfrm>
        </p:spPr>
        <p:txBody>
          <a:bodyPr/>
          <a:lstStyle/>
          <a:p>
            <a:pPr marL="0" indent="0">
              <a:buFont typeface="Wingdings 3" pitchFamily="18" charset="2"/>
              <a:buNone/>
            </a:pPr>
            <a:r>
              <a:rPr lang="ru-RU" smtClean="0"/>
              <a:t>н</a:t>
            </a:r>
          </a:p>
        </p:txBody>
      </p:sp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63613" y="396875"/>
            <a:ext cx="7253287" cy="2120900"/>
          </a:xfrm>
        </p:spPr>
      </p:pic>
      <p:sp>
        <p:nvSpPr>
          <p:cNvPr id="48131" name="Прямоугольник 4"/>
          <p:cNvSpPr>
            <a:spLocks noChangeArrowheads="1"/>
          </p:cNvSpPr>
          <p:nvPr/>
        </p:nvSpPr>
        <p:spPr bwMode="auto">
          <a:xfrm>
            <a:off x="2565400" y="3244850"/>
            <a:ext cx="1857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Lucida Sans Unicode" pitchFamily="34" charset="0"/>
            </a:endParaRPr>
          </a:p>
        </p:txBody>
      </p:sp>
      <p:pic>
        <p:nvPicPr>
          <p:cNvPr id="5124" name="Picture 4" descr="C:\Users\webbikindly\Desktop\600-sprinkler-roomCMY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838" y="2084388"/>
            <a:ext cx="4657725" cy="3987800"/>
          </a:xfrm>
          <a:prstGeom prst="rect">
            <a:avLst/>
          </a:prstGeom>
          <a:noFill/>
        </p:spPr>
      </p:pic>
      <p:pic>
        <p:nvPicPr>
          <p:cNvPr id="5127" name="Picture 7" descr="C:\Users\webbikindly\Desktop\bscan-tes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43388" y="2133600"/>
            <a:ext cx="4949825" cy="457835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Объект 2"/>
          <p:cNvSpPr>
            <a:spLocks noGrp="1"/>
          </p:cNvSpPr>
          <p:nvPr>
            <p:ph idx="1"/>
          </p:nvPr>
        </p:nvSpPr>
        <p:spPr>
          <a:xfrm flipV="1">
            <a:off x="827088" y="6858000"/>
            <a:ext cx="7467600" cy="64770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74725" y="-103188"/>
            <a:ext cx="7426325" cy="2882901"/>
          </a:xfrm>
        </p:spPr>
      </p:pic>
      <p:pic>
        <p:nvPicPr>
          <p:cNvPr id="6146" name="Picture 2" descr="C:\Users\webbikindly\Desktop\800px-Pulse-echo_method_weld_Seam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25" y="2693988"/>
            <a:ext cx="7467600" cy="3749675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25" y="165100"/>
            <a:ext cx="7534275" cy="2352675"/>
          </a:xfrm>
        </p:spPr>
      </p:pic>
      <p:pic>
        <p:nvPicPr>
          <p:cNvPr id="8194" name="Picture 2" descr="C:\Users\webbikindly\Desktop\800px-Vertical_crack_mirror_method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3088" y="2584450"/>
            <a:ext cx="8199437" cy="5413375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Объект 2"/>
          <p:cNvSpPr>
            <a:spLocks noGrp="1"/>
          </p:cNvSpPr>
          <p:nvPr>
            <p:ph idx="1"/>
          </p:nvPr>
        </p:nvSpPr>
        <p:spPr>
          <a:xfrm>
            <a:off x="3708400" y="7605713"/>
            <a:ext cx="7467600" cy="4419600"/>
          </a:xfrm>
        </p:spPr>
        <p:txBody>
          <a:bodyPr/>
          <a:lstStyle/>
          <a:p>
            <a:endParaRPr lang="ru-RU" sz="3200" smtClean="0"/>
          </a:p>
        </p:txBody>
      </p:sp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5" y="-109538"/>
            <a:ext cx="8948738" cy="1822451"/>
          </a:xfrm>
        </p:spPr>
      </p:pic>
      <p:pic>
        <p:nvPicPr>
          <p:cNvPr id="7170" name="Picture 2" descr="C:\Users\webbikindly\Desktop\800px-Angle_seam_tofd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75" y="1536700"/>
            <a:ext cx="9132888" cy="4479925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54100" y="115888"/>
            <a:ext cx="7577138" cy="1590675"/>
          </a:xfrm>
        </p:spPr>
      </p:pic>
      <p:pic>
        <p:nvPicPr>
          <p:cNvPr id="10242" name="Picture 2" descr="C:\Users\webbikindly\Desktop\800px-Reverb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75" y="877888"/>
            <a:ext cx="7358063" cy="653415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36638" y="158750"/>
            <a:ext cx="7253287" cy="1858963"/>
          </a:xfrm>
        </p:spPr>
      </p:pic>
      <p:pic>
        <p:nvPicPr>
          <p:cNvPr id="9218" name="Picture 2" descr="C:\Users\webbikindly\Desktop\655px-Эхо-сквозной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2275" y="2205038"/>
            <a:ext cx="6216650" cy="3995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650" y="836613"/>
            <a:ext cx="7467600" cy="2376487"/>
          </a:xfrm>
        </p:spPr>
        <p:txBody>
          <a:bodyPr>
            <a:normAutofit fontScale="70000" lnSpcReduction="20000"/>
          </a:bodyPr>
          <a:lstStyle/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dirty="0"/>
              <a:t>Ультразвуковое исследование не разрушает и не повреждает исследуемый образец, что является его главным преимуществом. Возможно проводить контроль изделий из разнообразных материалов, как металлов, так и неметаллов. Кроме того можно выделить высокую скорость исследования при низкой стоимости и опасности для человека (по сравнению с рентгеновской дефектоскопией) и высокую мобильность ультразвукового дефектоскопа.</a:t>
            </a:r>
          </a:p>
        </p:txBody>
      </p:sp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22325" y="-6350"/>
            <a:ext cx="7248525" cy="1158875"/>
          </a:xfrm>
        </p:spPr>
      </p:pic>
      <p:pic>
        <p:nvPicPr>
          <p:cNvPr id="11266" name="Picture 2" descr="C:\Users\webbikindly\Desktop\Defectosco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1775" y="2919413"/>
            <a:ext cx="8729663" cy="3719512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476250"/>
            <a:ext cx="8686800" cy="4752975"/>
          </a:xfrm>
        </p:spPr>
        <p:txBody>
          <a:bodyPr/>
          <a:lstStyle/>
          <a:p>
            <a:r>
              <a:rPr lang="ru-RU" sz="2800" b="1" smtClean="0">
                <a:latin typeface="Constantia" pitchFamily="18" charset="0"/>
              </a:rPr>
              <a:t>Чем вы объясните громкость звука?</a:t>
            </a:r>
          </a:p>
          <a:p>
            <a:r>
              <a:rPr lang="ru-RU" sz="2800" b="1" smtClean="0">
                <a:latin typeface="Constantia" pitchFamily="18" charset="0"/>
              </a:rPr>
              <a:t>Можно ли проверить это утверждение экспериментально?</a:t>
            </a:r>
          </a:p>
          <a:p>
            <a:r>
              <a:rPr lang="ru-RU" sz="2800" b="1" smtClean="0">
                <a:latin typeface="Constantia" pitchFamily="18" charset="0"/>
              </a:rPr>
              <a:t>От чего зависит высота звука?</a:t>
            </a:r>
          </a:p>
          <a:p>
            <a:r>
              <a:rPr lang="ru-RU" sz="2800" b="1" smtClean="0">
                <a:latin typeface="Constantia" pitchFamily="18" charset="0"/>
              </a:rPr>
              <a:t>Чем звуки одной частоты и громкости могут отличаться друг от друга?</a:t>
            </a:r>
          </a:p>
          <a:p>
            <a:r>
              <a:rPr lang="ru-RU" sz="2800" b="1" smtClean="0">
                <a:latin typeface="Constantia" pitchFamily="18" charset="0"/>
              </a:rPr>
              <a:t>В каких средах распространяется звук?</a:t>
            </a:r>
          </a:p>
          <a:p>
            <a:r>
              <a:rPr lang="ru-RU" sz="2800" b="1" smtClean="0">
                <a:latin typeface="Constantia" pitchFamily="18" charset="0"/>
              </a:rPr>
              <a:t>Известно, что упругие волны могут быть продольными и поперечными. Какими являются звуковые волны?</a:t>
            </a:r>
          </a:p>
        </p:txBody>
      </p:sp>
      <p:pic>
        <p:nvPicPr>
          <p:cNvPr id="17410" name="Picture 3" descr="C:\Users\Ольга\Desktop\Т.Д\картинки\ФИЗИКА\i (2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7763" y="4724400"/>
            <a:ext cx="2016125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27538" y="1152525"/>
            <a:ext cx="4105275" cy="6021388"/>
          </a:xfrm>
        </p:spPr>
        <p:txBody>
          <a:bodyPr>
            <a:normAutofit fontScale="85000" lnSpcReduction="10000"/>
          </a:bodyPr>
          <a:lstStyle/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dirty="0"/>
              <a:t>Использование </a:t>
            </a:r>
            <a:r>
              <a:rPr lang="ru-RU" dirty="0" err="1"/>
              <a:t>пъезоэлектрических</a:t>
            </a:r>
            <a:r>
              <a:rPr lang="ru-RU" dirty="0"/>
              <a:t> преобразователей требует подготовки поверхности для ввода ультразвука в металл, в частности </a:t>
            </a:r>
            <a:r>
              <a:rPr lang="ru-RU" dirty="0" smtClean="0"/>
              <a:t>создания шероховатости </a:t>
            </a:r>
            <a:r>
              <a:rPr lang="ru-RU" dirty="0"/>
              <a:t> </a:t>
            </a:r>
            <a:r>
              <a:rPr lang="ru-RU" dirty="0" smtClean="0"/>
              <a:t>не </a:t>
            </a:r>
            <a:r>
              <a:rPr lang="ru-RU" dirty="0"/>
              <a:t>ниже класса 5, в случае со </a:t>
            </a:r>
            <a:r>
              <a:rPr lang="ru-RU" dirty="0" smtClean="0"/>
              <a:t>сварными соединениями </a:t>
            </a:r>
            <a:r>
              <a:rPr lang="ru-RU" dirty="0"/>
              <a:t> ещё и направления шероховатости (перпендикулярно шву). Малейший воздушный зазор может стать неодолимой преградой.</a:t>
            </a:r>
            <a:endParaRPr lang="ru-RU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38400" y="-6350"/>
            <a:ext cx="7504113" cy="1158875"/>
          </a:xfrm>
        </p:spPr>
      </p:pic>
      <p:pic>
        <p:nvPicPr>
          <p:cNvPr id="12290" name="Picture 2" descr="C:\Users\webbikindly\Desktop\583px-Fotothek_df_n-16_0000092_Facharbeiter_für_Qualitätskontroll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50" y="785813"/>
            <a:ext cx="4529138" cy="628015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ctr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47663" y="1504950"/>
            <a:ext cx="8382000" cy="2401888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91013" y="463550"/>
            <a:ext cx="4756150" cy="5870575"/>
          </a:xfrm>
        </p:spPr>
      </p:pic>
      <p:pic>
        <p:nvPicPr>
          <p:cNvPr id="4" name="Picture 2" descr="http://5996031709860831663-a-1802744773732722657-s-sites.googlegroups.com/site/electrosonarru/home/eco_types.jpg?attachauth=ANoY7cpYt1hggfWPZgsxhQRW2trUpnj-wnznHaqq1-L8zm8GZKv6176-9uSpOSflhl2K0sSxmiD11dK7N426-estRSjSCxOrMJcEKlxRgfkfz73opfYfvys_jbGK1n5rEqC-LP42W_vTtZB2WxyXQ_A6BBeYf31IsQ3qgL0gNrVFqZ_OLLBabkbgkyUmCwXfSXIvYzGlnm6g3HEuVixjDPW_KZOFhwh1fw%3D%3D&amp;attredirects=0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68313" y="549275"/>
            <a:ext cx="3598862" cy="5688013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Содержимое 1"/>
          <p:cNvSpPr>
            <a:spLocks noGrp="1"/>
          </p:cNvSpPr>
          <p:nvPr>
            <p:ph idx="1"/>
          </p:nvPr>
        </p:nvSpPr>
        <p:spPr>
          <a:xfrm>
            <a:off x="395288" y="1196975"/>
            <a:ext cx="4032250" cy="5040313"/>
          </a:xfrm>
        </p:spPr>
        <p:txBody>
          <a:bodyPr/>
          <a:lstStyle/>
          <a:p>
            <a:pPr>
              <a:buFont typeface="Wingdings 3" pitchFamily="18" charset="2"/>
              <a:buNone/>
            </a:pPr>
            <a:endParaRPr lang="ru-RU" smtClean="0"/>
          </a:p>
        </p:txBody>
      </p:sp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68288" y="-249238"/>
            <a:ext cx="4810125" cy="7570788"/>
          </a:xfrm>
        </p:spPr>
      </p:pic>
      <p:pic>
        <p:nvPicPr>
          <p:cNvPr id="4" name="Picture 6" descr="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404813"/>
            <a:ext cx="3671887" cy="597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81138"/>
            <a:ext cx="4475163" cy="4972050"/>
          </a:xfrm>
        </p:spPr>
        <p:txBody>
          <a:bodyPr>
            <a:normAutofit lnSpcReduction="10000"/>
          </a:bodyPr>
          <a:lstStyle/>
          <a:p>
            <a:pPr marL="365760" indent="-256032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b="1" dirty="0" smtClean="0">
                <a:latin typeface="Constantia" pitchFamily="18" charset="0"/>
              </a:rPr>
              <a:t>   Используется в медицинской технике, а именно, в устройстве для ориентации слепых в пространстве, т.е. для предупреждения о препятствиях на пути их следования. Имеет миниатюрные размеры, вес и длительное время автономной работы</a:t>
            </a:r>
          </a:p>
        </p:txBody>
      </p:sp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5263" y="268288"/>
            <a:ext cx="8497887" cy="1158875"/>
          </a:xfrm>
        </p:spPr>
      </p:pic>
      <p:pic>
        <p:nvPicPr>
          <p:cNvPr id="4" name="Picture 1" descr="C:\Users\1\Desktop\f_4e9ac51b955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1447800"/>
            <a:ext cx="3327400" cy="469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3" pitchFamily="18" charset="2"/>
              <a:buNone/>
            </a:pPr>
            <a:r>
              <a:rPr lang="ru-RU" b="1" smtClean="0">
                <a:latin typeface="Constantia" pitchFamily="18" charset="0"/>
              </a:rPr>
              <a:t>   Обнаруживая препятствие, электросонар подаёт звуковой или вибрационный сигнал разной длительности. Длительность сигнала зависит от расстояния до препятствия. Направляя прибор в разные стороны, можно получить четкую картину об окружающих препятствиях, например, бордюрах, ступенях, стенах.</a:t>
            </a:r>
          </a:p>
        </p:txBody>
      </p:sp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4075" y="280988"/>
            <a:ext cx="6789738" cy="1150937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b="1" smtClean="0">
                <a:latin typeface="Constantia" pitchFamily="18" charset="0"/>
              </a:rPr>
              <a:t>Дальность обнаружения препятствий-до 7 метров</a:t>
            </a:r>
          </a:p>
          <a:p>
            <a:r>
              <a:rPr lang="ru-RU" sz="2000" b="1" smtClean="0">
                <a:latin typeface="Constantia" pitchFamily="18" charset="0"/>
              </a:rPr>
              <a:t>Вес – менее 150 граммов</a:t>
            </a:r>
          </a:p>
          <a:p>
            <a:r>
              <a:rPr lang="ru-RU" sz="2000" b="1" smtClean="0">
                <a:latin typeface="Constantia" pitchFamily="18" charset="0"/>
              </a:rPr>
              <a:t>Размер – не более 7 х 7 х 3,5 см  (ДхШхВ)</a:t>
            </a:r>
          </a:p>
          <a:p>
            <a:r>
              <a:rPr lang="ru-RU" sz="2000" b="1" smtClean="0">
                <a:latin typeface="Constantia" pitchFamily="18" charset="0"/>
              </a:rPr>
              <a:t>Время автономной работы – более 3 часов</a:t>
            </a:r>
          </a:p>
          <a:p>
            <a:r>
              <a:rPr lang="ru-RU" sz="2000" b="1" smtClean="0">
                <a:latin typeface="Constantia" pitchFamily="18" charset="0"/>
              </a:rPr>
              <a:t>Питание – от батарейки или аккумулятора «Крона»</a:t>
            </a:r>
          </a:p>
          <a:p>
            <a:endParaRPr lang="ru-RU" smtClean="0"/>
          </a:p>
        </p:txBody>
      </p:sp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9700" y="268288"/>
            <a:ext cx="8553450" cy="1158875"/>
          </a:xfrm>
        </p:spPr>
      </p:pic>
      <p:pic>
        <p:nvPicPr>
          <p:cNvPr id="1026" name="Picture 2" descr="C:\Users\Ольга\Desktop\поводырь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3429000"/>
            <a:ext cx="4752975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" name="Содержимое 3" descr="http://uchifiziku.ru/wp-content/uploads/2011/04/2n-300x157.jp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928813" y="1857375"/>
            <a:ext cx="5643562" cy="40005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Подзаголовок 2"/>
          <p:cNvPicPr>
            <a:picLocks noGrp="1" noChangeArrowheads="1"/>
          </p:cNvPicPr>
          <p:nvPr>
            <p:ph type="subTitle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6350" y="-6350"/>
            <a:ext cx="9156700" cy="6870700"/>
          </a:xfrm>
        </p:spPr>
      </p:pic>
      <p:pic>
        <p:nvPicPr>
          <p:cNvPr id="4" name="Рисунок 3" descr="detia-689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4025" y="3213100"/>
            <a:ext cx="2058988" cy="185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original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0525" y="3852863"/>
            <a:ext cx="2773363" cy="2779712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buFont typeface="Wingdings 3"/>
              <a:buNone/>
              <a:defRPr/>
            </a:pP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 fontAlgn="auto">
              <a:spcAft>
                <a:spcPts val="0"/>
              </a:spcAft>
              <a:buFont typeface="Wingdings 3"/>
              <a:buNone/>
              <a:defRPr/>
            </a:pPr>
            <a:endParaRPr lang="ru-RU" i="1" dirty="0" smtClean="0">
              <a:ln w="18415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latin typeface="Constantia" pitchFamily="18" charset="0"/>
            </a:endParaRPr>
          </a:p>
          <a:p>
            <a:pPr algn="ctr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i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Constantia" pitchFamily="18" charset="0"/>
              </a:rPr>
              <a:t>Давно известно, что ультразвуковое излучение можно сделать узконаправленным. Тем не менее, лишь сравнительно недавно стал намечаться истинно научный подход к анализу явлений, возникающих при взаимодействии ультразвукового излучения с биологической средой. С применением ультразвука в медицине связано множество разных аспектов. </a:t>
            </a:r>
            <a:endParaRPr lang="ru-RU" i="1" dirty="0">
              <a:ln w="18415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latin typeface="Constantia" pitchFamily="18" charset="0"/>
            </a:endParaRPr>
          </a:p>
        </p:txBody>
      </p:sp>
      <p:pic>
        <p:nvPicPr>
          <p:cNvPr id="64514" name="Рисунок 3" descr="0_60835_2f1f6c96_M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5825" y="5580063"/>
            <a:ext cx="1439863" cy="127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37036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4600"/>
                <a:gridCol w="1080120"/>
                <a:gridCol w="1008112"/>
                <a:gridCol w="1008112"/>
                <a:gridCol w="1008112"/>
                <a:gridCol w="936104"/>
                <a:gridCol w="874439"/>
              </a:tblGrid>
              <a:tr h="939749">
                <a:tc>
                  <a:txBody>
                    <a:bodyPr/>
                    <a:lstStyle/>
                    <a:p>
                      <a:r>
                        <a:rPr lang="ru-RU" dirty="0" smtClean="0"/>
                        <a:t>Критерии оценки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1 автор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2 автор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 3</a:t>
                      </a:r>
                      <a:r>
                        <a:rPr lang="ru-RU" baseline="0" dirty="0" smtClean="0"/>
                        <a:t> автор</a:t>
                      </a:r>
                      <a:r>
                        <a:rPr lang="ru-RU" dirty="0" smtClean="0"/>
                        <a:t>            </a:t>
                      </a:r>
                      <a:r>
                        <a:rPr lang="ru-RU" baseline="0" dirty="0" smtClean="0"/>
                        <a:t> 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 4 автор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5</a:t>
                      </a:r>
                      <a:r>
                        <a:rPr lang="ru-RU" baseline="0" dirty="0" smtClean="0"/>
                        <a:t> автор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 6 автор</a:t>
                      </a:r>
                      <a:endParaRPr lang="ru-RU" dirty="0"/>
                    </a:p>
                  </a:txBody>
                  <a:tcPr/>
                </a:tc>
              </a:tr>
              <a:tr h="891833">
                <a:tc>
                  <a:txBody>
                    <a:bodyPr/>
                    <a:lstStyle/>
                    <a:p>
                      <a:r>
                        <a:rPr lang="ru-RU" dirty="0" smtClean="0"/>
                        <a:t>Техническое исполнение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4047">
                <a:tc>
                  <a:txBody>
                    <a:bodyPr/>
                    <a:lstStyle/>
                    <a:p>
                      <a:r>
                        <a:rPr lang="ru-RU" dirty="0" smtClean="0"/>
                        <a:t>Содержание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4047">
                <a:tc>
                  <a:txBody>
                    <a:bodyPr/>
                    <a:lstStyle/>
                    <a:p>
                      <a:r>
                        <a:rPr lang="ru-RU" dirty="0" smtClean="0"/>
                        <a:t>Речевая культура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4047">
                <a:tc>
                  <a:txBody>
                    <a:bodyPr/>
                    <a:lstStyle/>
                    <a:p>
                      <a:r>
                        <a:rPr lang="ru-RU" dirty="0" smtClean="0"/>
                        <a:t>Итоговый балл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850" y="268288"/>
            <a:ext cx="8242300" cy="1158875"/>
          </a:xfrm>
        </p:spPr>
      </p:pic>
      <p:pic>
        <p:nvPicPr>
          <p:cNvPr id="18484" name="Picture 2" descr="C:\Users\Ольга\Desktop\Картинки к уроку\ученик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275" y="5229225"/>
            <a:ext cx="158432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buFont typeface="Wingdings 3"/>
              <a:buNone/>
              <a:defRPr/>
            </a:pPr>
            <a:endParaRPr lang="ru-RU" i="1" dirty="0" smtClean="0">
              <a:ln w="18415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latin typeface="Monotype Corsiva" pitchFamily="66" charset="0"/>
            </a:endParaRPr>
          </a:p>
          <a:p>
            <a:pPr algn="ctr" fontAlgn="auto">
              <a:spcAft>
                <a:spcPts val="0"/>
              </a:spcAft>
              <a:buFont typeface="Wingdings 3"/>
              <a:buNone/>
              <a:defRPr/>
            </a:pPr>
            <a:endParaRPr lang="ru-RU" i="1" dirty="0" smtClean="0">
              <a:ln w="18415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latin typeface="Monotype Corsiva" pitchFamily="66" charset="0"/>
            </a:endParaRPr>
          </a:p>
          <a:p>
            <a:pPr algn="ctr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sz="2800" i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Constantia" pitchFamily="18" charset="0"/>
              </a:rPr>
              <a:t>Проблема интерпретации взаимодействия акустического излучения с биологической средой существенно упрощается, если последнюю рассматривать не как твердое тело, а как жидкость. То, что взаимодействие ультразвука с тканью можно смоделировать его взаимодействием с жидкостями, - важный фактор, повышающий практическую ценность </a:t>
            </a:r>
            <a:r>
              <a:rPr lang="ru-RU" sz="2800" i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latin typeface="Constantia" pitchFamily="18" charset="0"/>
              </a:rPr>
              <a:t>медицинской </a:t>
            </a:r>
            <a:r>
              <a:rPr lang="ru-RU" sz="2800" i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Constantia" pitchFamily="18" charset="0"/>
              </a:rPr>
              <a:t>ультразвуковой диагностики.</a:t>
            </a:r>
            <a:endParaRPr lang="ru-RU" sz="2800" i="1" dirty="0">
              <a:ln w="18415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sz="4400" b="1" dirty="0" smtClean="0">
                <a:ln w="28575" cmpd="sng">
                  <a:solidFill>
                    <a:schemeClr val="tx1">
                      <a:alpha val="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Прием и измерение ультразвука</a:t>
            </a:r>
          </a:p>
          <a:p>
            <a:pPr algn="l" fontAlgn="auto">
              <a:spcAft>
                <a:spcPts val="0"/>
              </a:spcAft>
              <a:buFont typeface="Wingdings 3"/>
              <a:buNone/>
              <a:defRPr/>
            </a:pPr>
            <a:endParaRPr lang="ru-RU" sz="2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sz="2400" i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Constantia" pitchFamily="18" charset="0"/>
              </a:rPr>
              <a:t>В медицинских или биологических приложениях необходимость в приеме и измерении ультразвука возникает в трех обширных областях. Ультразвук по определению не воспринимается непосредственно органами чувств  человека, и поэтому необходимо использовать какой-то физический эффект или последовательность таких эффектов, чтобы действие ультразвука могло проявиться, причем главным </a:t>
            </a:r>
            <a:r>
              <a:rPr lang="ru-RU" sz="2400" i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latin typeface="Constantia" pitchFamily="18" charset="0"/>
              </a:rPr>
              <a:t>образом количественно. Таким образом, выбор метода для конкретной задачи производится с точки зрения удобства его применения, а также точности </a:t>
            </a:r>
            <a:r>
              <a:rPr lang="ru-RU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измерения интересующего параметра </a:t>
            </a:r>
            <a:r>
              <a:rPr lang="ru-RU" sz="2400" i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latin typeface="Constantia" pitchFamily="18" charset="0"/>
              </a:rPr>
              <a:t>акустического поля.</a:t>
            </a:r>
          </a:p>
          <a:p>
            <a:pPr algn="ctr" fontAlgn="auto">
              <a:spcAft>
                <a:spcPts val="0"/>
              </a:spcAft>
              <a:buFont typeface="Wingdings 3"/>
              <a:buNone/>
              <a:defRPr/>
            </a:pPr>
            <a:endParaRPr lang="ru-RU" b="1" i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latin typeface="Constantia" pitchFamily="18" charset="0"/>
            </a:endParaRPr>
          </a:p>
          <a:p>
            <a:pPr fontAlgn="auto">
              <a:spcAft>
                <a:spcPts val="0"/>
              </a:spcAft>
              <a:buFont typeface="Wingdings 3"/>
              <a:buNone/>
              <a:defRPr/>
            </a:pPr>
            <a:endParaRPr lang="ru-RU" i="1" dirty="0">
              <a:latin typeface="Constantia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Подзаголовок 2"/>
          <p:cNvPicPr>
            <a:picLocks noGrp="1" noChangeArrowheads="1"/>
          </p:cNvPicPr>
          <p:nvPr>
            <p:ph type="subTitle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371475" y="-6350"/>
            <a:ext cx="10015538" cy="6870700"/>
          </a:xfrm>
        </p:spPr>
      </p:pic>
      <p:pic>
        <p:nvPicPr>
          <p:cNvPr id="4" name="Рисунок 3" descr="poza655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700" y="3303588"/>
            <a:ext cx="3621088" cy="3036887"/>
          </a:xfrm>
          <a:prstGeom prst="rect">
            <a:avLst/>
          </a:prstGeom>
          <a:noFill/>
        </p:spPr>
      </p:pic>
      <p:pic>
        <p:nvPicPr>
          <p:cNvPr id="5" name="Рисунок 4" descr="7ecd1913d4752c5a9f89a5307704ea5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3238" y="3279775"/>
            <a:ext cx="3567112" cy="3071813"/>
          </a:xfrm>
          <a:prstGeom prst="rect">
            <a:avLst/>
          </a:prstGeom>
          <a:noFill/>
        </p:spPr>
      </p:pic>
      <p:pic>
        <p:nvPicPr>
          <p:cNvPr id="68612" name="Рисунок 5" descr="79966779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35375" y="3860800"/>
            <a:ext cx="1800225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buFont typeface="Wingdings 3"/>
              <a:buNone/>
              <a:defRPr/>
            </a:pPr>
            <a:endParaRPr lang="ru-RU" i="1" dirty="0" smtClean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chemeClr val="tx1"/>
              </a:solidFill>
              <a:latin typeface="Constantia" pitchFamily="18" charset="0"/>
            </a:endParaRPr>
          </a:p>
          <a:p>
            <a:pPr algn="ctr" fontAlgn="auto">
              <a:spcAft>
                <a:spcPts val="0"/>
              </a:spcAft>
              <a:buFont typeface="Wingdings 3"/>
              <a:buNone/>
              <a:defRPr/>
            </a:pPr>
            <a:endParaRPr lang="ru-RU" i="1" dirty="0" smtClean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chemeClr val="tx1"/>
              </a:solidFill>
              <a:latin typeface="Constantia" pitchFamily="18" charset="0"/>
            </a:endParaRPr>
          </a:p>
          <a:p>
            <a:pPr algn="ctr" fontAlgn="auto">
              <a:spcAft>
                <a:spcPts val="0"/>
              </a:spcAft>
              <a:buFont typeface="Wingdings 3"/>
              <a:buNone/>
              <a:defRPr/>
            </a:pPr>
            <a:endParaRPr lang="ru-RU" i="1" dirty="0" smtClean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chemeClr val="tx1"/>
              </a:solidFill>
              <a:latin typeface="Constantia" pitchFamily="18" charset="0"/>
            </a:endParaRPr>
          </a:p>
          <a:p>
            <a:pPr algn="ctr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i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latin typeface="Constantia" pitchFamily="18" charset="0"/>
              </a:rPr>
              <a:t>Методы ультразвуковой </a:t>
            </a:r>
            <a:r>
              <a:rPr lang="ru-RU" i="1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latin typeface="Constantia" pitchFamily="18" charset="0"/>
              </a:rPr>
              <a:t>эхо-импульсной</a:t>
            </a:r>
            <a:r>
              <a:rPr lang="ru-RU" i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latin typeface="Constantia" pitchFamily="18" charset="0"/>
              </a:rPr>
              <a:t> визуализации уже нашли широкое и разнообразное применение в медицине.</a:t>
            </a:r>
          </a:p>
          <a:p>
            <a:pPr algn="ctr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i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latin typeface="Constantia" pitchFamily="18" charset="0"/>
              </a:rPr>
              <a:t> </a:t>
            </a:r>
            <a:r>
              <a:rPr lang="ru-RU" i="1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latin typeface="Constantia" pitchFamily="18" charset="0"/>
              </a:rPr>
              <a:t>Эхо-импульсные</a:t>
            </a:r>
            <a:r>
              <a:rPr lang="ru-RU" i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latin typeface="Constantia" pitchFamily="18" charset="0"/>
              </a:rPr>
              <a:t> методы в настоящее время стали широко применятся во многих областях медицины.</a:t>
            </a:r>
          </a:p>
          <a:p>
            <a:pPr fontAlgn="auto">
              <a:spcAft>
                <a:spcPts val="0"/>
              </a:spcAft>
              <a:buFont typeface="Wingdings 3"/>
              <a:buNone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Wingdings 3"/>
              <a:buNone/>
              <a:defRPr/>
            </a:pPr>
            <a:endParaRPr lang="ru-RU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Подзаголовок 2"/>
          <p:cNvPicPr>
            <a:picLocks noGrp="1" noChangeArrowheads="1"/>
          </p:cNvPicPr>
          <p:nvPr>
            <p:ph type="subTitle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6350" y="-6350"/>
            <a:ext cx="9156700" cy="6870700"/>
          </a:xfrm>
        </p:spPr>
      </p:pic>
      <p:pic>
        <p:nvPicPr>
          <p:cNvPr id="4" name="Рисунок 3" descr="170256817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1916113"/>
            <a:ext cx="3319463" cy="24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Подзаголовок 2"/>
          <p:cNvPicPr>
            <a:picLocks noGrp="1" noChangeArrowheads="1"/>
          </p:cNvPicPr>
          <p:nvPr>
            <p:ph type="subTitle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6350" y="-6350"/>
            <a:ext cx="9156700" cy="6870700"/>
          </a:xfrm>
        </p:spPr>
      </p:pic>
      <p:pic>
        <p:nvPicPr>
          <p:cNvPr id="4" name="Рисунок 3" descr="femme_enceinte_grossess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139280">
            <a:off x="4643438" y="2662238"/>
            <a:ext cx="4162425" cy="277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l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sz="28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</a:p>
          <a:p>
            <a:pPr algn="l" fontAlgn="auto">
              <a:spcAft>
                <a:spcPts val="0"/>
              </a:spcAft>
              <a:buFont typeface="Wingdings 3"/>
              <a:buNone/>
              <a:defRPr/>
            </a:pPr>
            <a:endParaRPr lang="ru-RU" sz="2800" dirty="0" smtClean="0">
              <a:ln w="18415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</a:endParaRPr>
          </a:p>
          <a:p>
            <a:pPr algn="l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sz="28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</a:rPr>
              <a:t>  </a:t>
            </a:r>
            <a:r>
              <a:rPr lang="ru-RU" sz="2800" i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Constantia" pitchFamily="18" charset="0"/>
              </a:rPr>
              <a:t>Второй вид процедур, </a:t>
            </a:r>
          </a:p>
          <a:p>
            <a:pPr algn="l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sz="2800" i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Constantia" pitchFamily="18" charset="0"/>
              </a:rPr>
              <a:t>  ставших уже привычными, - </a:t>
            </a:r>
          </a:p>
          <a:p>
            <a:pPr algn="l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sz="2800" i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Constantia" pitchFamily="18" charset="0"/>
              </a:rPr>
              <a:t>  оценка развития плода </a:t>
            </a:r>
          </a:p>
          <a:p>
            <a:pPr algn="l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sz="2800" i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Constantia" pitchFamily="18" charset="0"/>
              </a:rPr>
              <a:t>  по измерению одного или </a:t>
            </a:r>
          </a:p>
          <a:p>
            <a:pPr algn="l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sz="2800" i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Constantia" pitchFamily="18" charset="0"/>
              </a:rPr>
              <a:t>  более его размеров, </a:t>
            </a:r>
          </a:p>
          <a:p>
            <a:pPr algn="l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sz="2800" i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Constantia" pitchFamily="18" charset="0"/>
              </a:rPr>
              <a:t>  таких как диаметр </a:t>
            </a:r>
          </a:p>
          <a:p>
            <a:pPr algn="l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sz="2800" i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Constantia" pitchFamily="18" charset="0"/>
              </a:rPr>
              <a:t>  и окружность головки, </a:t>
            </a:r>
          </a:p>
          <a:p>
            <a:pPr algn="l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sz="2800" i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Constantia" pitchFamily="18" charset="0"/>
              </a:rPr>
              <a:t>  площадь грудной клетки </a:t>
            </a:r>
          </a:p>
          <a:p>
            <a:pPr algn="l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sz="2800" i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Constantia" pitchFamily="18" charset="0"/>
              </a:rPr>
              <a:t>        или живота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4" name="Рисунок 3" descr="0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63130">
            <a:off x="4818063" y="1700213"/>
            <a:ext cx="37909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Подзаголовок 2"/>
          <p:cNvPicPr>
            <a:picLocks noGrp="1" noChangeArrowheads="1"/>
          </p:cNvPicPr>
          <p:nvPr>
            <p:ph type="subTitle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6350" y="-6350"/>
            <a:ext cx="9156700" cy="6870700"/>
          </a:xfrm>
        </p:spPr>
      </p:pic>
      <p:pic>
        <p:nvPicPr>
          <p:cNvPr id="4" name="Рисунок 3" descr="156_46467026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1412875"/>
            <a:ext cx="3922712" cy="321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l" fontAlgn="auto">
              <a:spcAft>
                <a:spcPts val="0"/>
              </a:spcAft>
              <a:buFont typeface="Wingdings 3"/>
              <a:buNone/>
              <a:defRPr/>
            </a:pPr>
            <a:endParaRPr lang="ru-RU" sz="2800" dirty="0" smtClean="0">
              <a:ln w="18415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 fontAlgn="auto">
              <a:spcAft>
                <a:spcPts val="0"/>
              </a:spcAft>
              <a:buFont typeface="Wingdings 3"/>
              <a:buNone/>
              <a:defRPr/>
            </a:pPr>
            <a:endParaRPr lang="ru-RU" sz="2800" dirty="0" smtClean="0">
              <a:ln w="18415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sz="28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</a:t>
            </a:r>
            <a:r>
              <a:rPr lang="ru-RU" sz="2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  <a:t>Наконец, необходимо </a:t>
            </a:r>
          </a:p>
          <a:p>
            <a:pPr algn="l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sz="2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  <a:t>    отметить ультразвуковое </a:t>
            </a:r>
          </a:p>
          <a:p>
            <a:pPr algn="l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sz="2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  <a:t>    исследование движения </a:t>
            </a:r>
          </a:p>
          <a:p>
            <a:pPr algn="l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sz="2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  <a:t>    плода. Это явление лишь</a:t>
            </a:r>
          </a:p>
          <a:p>
            <a:pPr algn="l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sz="2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  <a:t>    недавно стало </a:t>
            </a:r>
          </a:p>
          <a:p>
            <a:pPr algn="l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sz="2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  <a:t>    предметом подробного </a:t>
            </a:r>
          </a:p>
          <a:p>
            <a:pPr algn="l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sz="2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  <a:t>    исследования.</a:t>
            </a:r>
          </a:p>
          <a:p>
            <a:pPr algn="ctr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sz="2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  <a:t>  </a:t>
            </a:r>
            <a:r>
              <a:rPr lang="ru-RU" sz="32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  <a:t>Здесь основной интерес представляет исследования физиологии и развития плода</a:t>
            </a:r>
          </a:p>
          <a:p>
            <a:pPr fontAlgn="auto">
              <a:spcAft>
                <a:spcPts val="0"/>
              </a:spcAft>
              <a:buFont typeface="Wingdings 3"/>
              <a:buNone/>
              <a:defRPr/>
            </a:pPr>
            <a:endParaRPr lang="ru-RU" dirty="0"/>
          </a:p>
        </p:txBody>
      </p:sp>
      <p:pic>
        <p:nvPicPr>
          <p:cNvPr id="4" name="Рисунок 3" descr="ibn_8cxzz_8cxzz_38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6013" y="182563"/>
            <a:ext cx="3827462" cy="4071937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Подзаголовок 2"/>
          <p:cNvPicPr>
            <a:picLocks noGrp="1" noChangeArrowheads="1"/>
          </p:cNvPicPr>
          <p:nvPr>
            <p:ph type="subTitle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292100" y="-6350"/>
            <a:ext cx="9661525" cy="6870700"/>
          </a:xfrm>
        </p:spPr>
      </p:pic>
      <p:pic>
        <p:nvPicPr>
          <p:cNvPr id="5" name="Рисунок 4" descr="4dd084d78bd65a56720acde1fffe8df2_ful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99038" y="1547813"/>
            <a:ext cx="2889250" cy="2713037"/>
          </a:xfrm>
          <a:prstGeom prst="rect">
            <a:avLst/>
          </a:prstGeom>
          <a:noFill/>
        </p:spPr>
      </p:pic>
      <p:pic>
        <p:nvPicPr>
          <p:cNvPr id="6" name="Рисунок 5" descr="big3541768p1307131099726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3613" y="1408113"/>
            <a:ext cx="3595687" cy="3030537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43608" y="1124744"/>
            <a:ext cx="7000924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nstantia" pitchFamily="18" charset="0"/>
              </a:rPr>
              <a:t>   Ухо  - естественный приемник звуковых волн</a:t>
            </a:r>
            <a:endParaRPr lang="ru-RU" sz="54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onstantia" pitchFamily="18" charset="0"/>
            </a:endParaRPr>
          </a:p>
        </p:txBody>
      </p:sp>
      <p:pic>
        <p:nvPicPr>
          <p:cNvPr id="1026" name="Picture 2" descr="C:\Users\Ольга\Desktop\Картинки к уроку\ухо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5375" y="4508500"/>
            <a:ext cx="230505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l" fontAlgn="auto">
              <a:spcAft>
                <a:spcPts val="0"/>
              </a:spcAft>
              <a:buFont typeface="Wingdings 3"/>
              <a:buNone/>
              <a:defRPr/>
            </a:pPr>
            <a:endParaRPr lang="ru-RU" sz="2200" dirty="0" smtClean="0">
              <a:ln w="18415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 fontAlgn="auto">
              <a:spcAft>
                <a:spcPts val="0"/>
              </a:spcAft>
              <a:buFont typeface="Wingdings 3"/>
              <a:buNone/>
              <a:defRPr/>
            </a:pPr>
            <a:endParaRPr lang="ru-RU" sz="2200" dirty="0" smtClean="0">
              <a:ln w="18415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sz="22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</a:p>
          <a:p>
            <a:pPr algn="l" fontAlgn="auto">
              <a:spcAft>
                <a:spcPts val="0"/>
              </a:spcAft>
              <a:buFont typeface="Wingdings 3"/>
              <a:buNone/>
              <a:defRPr/>
            </a:pPr>
            <a:endParaRPr lang="ru-RU" sz="2200" dirty="0" smtClean="0">
              <a:ln w="18415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sz="2800" i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Constantia" pitchFamily="18" charset="0"/>
              </a:rPr>
              <a:t>  Здесь также важна точность работы </a:t>
            </a:r>
          </a:p>
          <a:p>
            <a:pPr algn="l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sz="2800" i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Constantia" pitchFamily="18" charset="0"/>
              </a:rPr>
              <a:t>  и калибровки аппаратуры, </a:t>
            </a:r>
          </a:p>
          <a:p>
            <a:pPr algn="l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sz="2800" i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Constantia" pitchFamily="18" charset="0"/>
              </a:rPr>
              <a:t>  необходимо </a:t>
            </a:r>
          </a:p>
          <a:p>
            <a:pPr algn="l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sz="2800" i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Constantia" pitchFamily="18" charset="0"/>
              </a:rPr>
              <a:t>  также уделить особое </a:t>
            </a:r>
          </a:p>
          <a:p>
            <a:pPr algn="l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sz="2800" i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Constantia" pitchFamily="18" charset="0"/>
              </a:rPr>
              <a:t>  внимание эффектам, </a:t>
            </a:r>
          </a:p>
          <a:p>
            <a:pPr algn="l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sz="2800" i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Constantia" pitchFamily="18" charset="0"/>
              </a:rPr>
              <a:t>  связанным с преломлением </a:t>
            </a:r>
          </a:p>
          <a:p>
            <a:pPr algn="l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sz="2800" i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Constantia" pitchFamily="18" charset="0"/>
              </a:rPr>
              <a:t>  ультразвука  в хрусталике и роговице. </a:t>
            </a:r>
          </a:p>
          <a:p>
            <a:pPr fontAlgn="auto">
              <a:spcAft>
                <a:spcPts val="0"/>
              </a:spcAft>
              <a:buFont typeface="Wingdings 3"/>
              <a:buNone/>
              <a:defRPr/>
            </a:pPr>
            <a:endParaRPr lang="ru-RU" dirty="0"/>
          </a:p>
        </p:txBody>
      </p:sp>
      <p:pic>
        <p:nvPicPr>
          <p:cNvPr id="4" name="Рисунок 3" descr="detail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2988" y="1981200"/>
            <a:ext cx="4083050" cy="26035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Подзаголовок 2"/>
          <p:cNvPicPr>
            <a:picLocks noGrp="1" noChangeArrowheads="1"/>
          </p:cNvPicPr>
          <p:nvPr>
            <p:ph type="subTitle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82563" y="-6350"/>
            <a:ext cx="9442451" cy="6870700"/>
          </a:xfrm>
        </p:spPr>
      </p:pic>
      <p:pic>
        <p:nvPicPr>
          <p:cNvPr id="4" name="Рисунок 3" descr="uz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1125538"/>
            <a:ext cx="3384550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Подзаголовок 2"/>
          <p:cNvPicPr>
            <a:picLocks noGrp="1" noChangeArrowheads="1"/>
          </p:cNvPicPr>
          <p:nvPr>
            <p:ph type="subTitle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5563" y="-6350"/>
            <a:ext cx="9278938" cy="6870700"/>
          </a:xfrm>
        </p:spPr>
      </p:pic>
      <p:pic>
        <p:nvPicPr>
          <p:cNvPr id="4" name="Рисунок 3" descr="185784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08238" y="1908175"/>
            <a:ext cx="4187825" cy="3144838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Подзаголовок 2"/>
          <p:cNvPicPr>
            <a:picLocks noGrp="1" noChangeArrowheads="1"/>
          </p:cNvPicPr>
          <p:nvPr>
            <p:ph type="subTitle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6350" y="-6350"/>
            <a:ext cx="9156700" cy="6870700"/>
          </a:xfrm>
        </p:spPr>
      </p:pic>
      <p:pic>
        <p:nvPicPr>
          <p:cNvPr id="4" name="Рисунок 3" descr="chto_nuzhno_znat_o_svoem_zdorove_clause_original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631541">
            <a:off x="633413" y="2138363"/>
            <a:ext cx="5148262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5" name="Рисунок 4" descr="detia-689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27875" y="3213100"/>
            <a:ext cx="2016125" cy="182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Подзаголовок 2"/>
          <p:cNvPicPr>
            <a:picLocks noGrp="1" noChangeArrowheads="1"/>
          </p:cNvPicPr>
          <p:nvPr>
            <p:ph type="subTitle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6350" y="-146050"/>
            <a:ext cx="9156700" cy="7010400"/>
          </a:xfrm>
        </p:spPr>
      </p:pic>
      <p:cxnSp>
        <p:nvCxnSpPr>
          <p:cNvPr id="5" name="Прямая со стрелкой 4"/>
          <p:cNvCxnSpPr/>
          <p:nvPr/>
        </p:nvCxnSpPr>
        <p:spPr>
          <a:xfrm>
            <a:off x="4427538" y="692150"/>
            <a:ext cx="0" cy="5762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1908175" y="2133600"/>
            <a:ext cx="1223963" cy="215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2555875" y="2276475"/>
            <a:ext cx="1079500" cy="23764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427538" y="2205038"/>
            <a:ext cx="0" cy="27368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5219700" y="2276475"/>
            <a:ext cx="1944688" cy="19446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5580063" y="2060575"/>
            <a:ext cx="1152525" cy="3603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блако 17"/>
          <p:cNvSpPr/>
          <p:nvPr/>
        </p:nvSpPr>
        <p:spPr>
          <a:xfrm>
            <a:off x="0" y="2133600"/>
            <a:ext cx="2555875" cy="1871663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Болеутоляющее действие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Облако 18"/>
          <p:cNvSpPr/>
          <p:nvPr/>
        </p:nvSpPr>
        <p:spPr>
          <a:xfrm>
            <a:off x="3492500" y="5084763"/>
            <a:ext cx="2519363" cy="1439862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Изменения кровотока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Облако 19"/>
          <p:cNvSpPr/>
          <p:nvPr/>
        </p:nvSpPr>
        <p:spPr>
          <a:xfrm>
            <a:off x="6156325" y="4076700"/>
            <a:ext cx="2987675" cy="2160588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Увеличение растяжимости </a:t>
            </a:r>
            <a:r>
              <a:rPr lang="ru-RU" dirty="0" err="1"/>
              <a:t>коллагено</a:t>
            </a:r>
            <a:r>
              <a:rPr lang="ru-RU" dirty="0"/>
              <a:t>-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содержащих тканей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Облако 20"/>
          <p:cNvSpPr/>
          <p:nvPr/>
        </p:nvSpPr>
        <p:spPr>
          <a:xfrm>
            <a:off x="6588125" y="1844675"/>
            <a:ext cx="2555875" cy="1728788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Уменьшение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мышечного спазма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Облако 21"/>
          <p:cNvSpPr/>
          <p:nvPr/>
        </p:nvSpPr>
        <p:spPr>
          <a:xfrm>
            <a:off x="250825" y="4724400"/>
            <a:ext cx="2952750" cy="1944688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tx1"/>
                </a:solidFill>
                <a:latin typeface="+mj-lt"/>
                <a:ea typeface="Calibri" pitchFamily="34" charset="0"/>
                <a:cs typeface="Times New Roman" pitchFamily="18" charset="0"/>
              </a:rPr>
              <a:t>Повышение подвижности суставов</a:t>
            </a:r>
            <a:endParaRPr lang="ru-RU" sz="2000" dirty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Подзаголовок 2"/>
          <p:cNvPicPr>
            <a:picLocks noGrp="1" noChangeArrowheads="1"/>
          </p:cNvPicPr>
          <p:nvPr>
            <p:ph type="subTitle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6350" y="-139700"/>
            <a:ext cx="9156700" cy="7004050"/>
          </a:xfrm>
        </p:spPr>
      </p:pic>
      <p:pic>
        <p:nvPicPr>
          <p:cNvPr id="81922" name="Рисунок 3" descr="002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4149725"/>
            <a:ext cx="3514725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3" name="Рисунок 4" descr="110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6325" y="3429000"/>
            <a:ext cx="2519363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4" name="Рисунок 5" descr="34246026165783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79838" y="2420938"/>
            <a:ext cx="201612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23875" y="-195263"/>
            <a:ext cx="8169275" cy="1341438"/>
          </a:xfrm>
        </p:spPr>
      </p:pic>
      <p:pic>
        <p:nvPicPr>
          <p:cNvPr id="4098" name="Picture 2" descr="C:\Users\Ольга\Desktop\Картинки к уроку\Свалк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1557338"/>
            <a:ext cx="2479675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C:\Users\Ольга\Desktop\Картинки к уроку\мотоциклы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48038" y="1052513"/>
            <a:ext cx="2592387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C:\Users\Ольга\Desktop\Картинки к уроку\шины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88125" y="692150"/>
            <a:ext cx="2305050" cy="199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 descr="C:\Users\Ольга\Desktop\Картинки к уроку\реки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1188" y="3933825"/>
            <a:ext cx="142875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 descr="C:\Users\Ольга\Desktop\Картинки к уроку\рыбы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84438" y="4221163"/>
            <a:ext cx="1582737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 descr="C:\Users\Ольга\Desktop\Картинки к уроку\берег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56100" y="3357563"/>
            <a:ext cx="2376488" cy="18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 descr="C:\Users\Ольга\Desktop\Картинки к уроку\смок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092950" y="2924175"/>
            <a:ext cx="1787525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9" descr="C:\Users\Ольга\Desktop\Картинки к уроку\загрязнение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56100" y="5300663"/>
            <a:ext cx="164465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10" descr="C:\Users\Ольга\Desktop\Картинки к уроку\выхлопные газы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019925" y="4941888"/>
            <a:ext cx="187325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7" name="Picture 11" descr="C:\Users\Ольга\Desktop\Картинки к уроку\озон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11188" y="5516563"/>
            <a:ext cx="142875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  <p:sndAc>
      <p:stSnd>
        <p:snd r:embed="rId2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ctr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95413" y="1408113"/>
            <a:ext cx="6492875" cy="1798637"/>
          </a:xfrm>
        </p:spPr>
      </p:pic>
      <p:pic>
        <p:nvPicPr>
          <p:cNvPr id="3074" name="Picture 2" descr="C:\Users\Ольга\Desktop\Картинки к уроку\мальчик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2588" y="908050"/>
            <a:ext cx="142875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C:\Users\Ольга\Desktop\Картинки к уроку\подушки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3357563"/>
            <a:ext cx="2016125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C:\Users\Ольга\Desktop\Картинки к уроку\девушка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5463" y="3644900"/>
            <a:ext cx="142875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C:\Users\Ольга\Desktop\Картинки к уроку\человек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9750" y="549275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 descr="C:\Users\Ольга\Desktop\Картинки к уроку\рупор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40200" y="4508500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255588"/>
            <a:ext cx="8474075" cy="1152525"/>
          </a:xfrm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428625" y="1500188"/>
            <a:ext cx="8143875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>
                <a:latin typeface="Lucida Sans Unicode" pitchFamily="34" charset="0"/>
              </a:rPr>
              <a:t>Шум — беспорядочные колебания различной физической природы, отличающиеся сложностью временной и спектральной структуры.</a:t>
            </a:r>
            <a:br>
              <a:rPr lang="ru-RU" sz="2000">
                <a:latin typeface="Lucida Sans Unicode" pitchFamily="34" charset="0"/>
              </a:rPr>
            </a:br>
            <a:endParaRPr lang="ru-RU" sz="2000">
              <a:latin typeface="Lucida Sans Unicode" pitchFamily="34" charset="0"/>
            </a:endParaRPr>
          </a:p>
          <a:p>
            <a:pPr algn="just"/>
            <a:r>
              <a:rPr lang="ru-RU" sz="2000">
                <a:latin typeface="Lucida Sans Unicode" pitchFamily="34" charset="0"/>
              </a:rPr>
              <a:t>Первоначально слово шум относилось исключительно к звуковым колебаниям, однако в современной науке оно было распространено и на другие виды колебаний (радио-, электричество).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6413" y="4048125"/>
            <a:ext cx="5065712" cy="24384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57158" y="4000504"/>
            <a:ext cx="428628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+mn-lt"/>
              </a:rPr>
              <a:t>Шум — совокупность апериодических звуков различной интенсивности и частоты. С физиологической точки зрения шум — это всякий неблагоприятный 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вос</a:t>
            </a:r>
            <a:r>
              <a:rPr lang="ru-RU" sz="2000" dirty="0">
                <a:latin typeface="+mn-lt"/>
              </a:rPr>
              <a:t>принимаемый звук.</a:t>
            </a:r>
            <a:endParaRPr lang="ru-RU" sz="2000" dirty="0">
              <a:latin typeface="+mn-lt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9075" y="268288"/>
            <a:ext cx="8474075" cy="1158875"/>
          </a:xfrm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571500" y="1500188"/>
            <a:ext cx="792956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>
                <a:latin typeface="Lucida Sans Unicode" pitchFamily="34" charset="0"/>
              </a:rPr>
              <a:t>Для количественной оценки шума используют усредненные параметры, определяемыми на основании статистических законов. Для измерения характеристик шума применяются </a:t>
            </a:r>
            <a:r>
              <a:rPr lang="ru-RU" sz="2000" i="1">
                <a:latin typeface="Lucida Sans Unicode" pitchFamily="34" charset="0"/>
              </a:rPr>
              <a:t>шумомеры</a:t>
            </a:r>
            <a:r>
              <a:rPr lang="ru-RU" sz="2000">
                <a:latin typeface="Lucida Sans Unicode" pitchFamily="34" charset="0"/>
              </a:rPr>
              <a:t>, </a:t>
            </a:r>
            <a:r>
              <a:rPr lang="ru-RU" sz="2000" i="1">
                <a:latin typeface="Lucida Sans Unicode" pitchFamily="34" charset="0"/>
              </a:rPr>
              <a:t>частотные анализаторы</a:t>
            </a:r>
            <a:r>
              <a:rPr lang="ru-RU" sz="2000">
                <a:latin typeface="Lucida Sans Unicode" pitchFamily="34" charset="0"/>
              </a:rPr>
              <a:t>, </a:t>
            </a:r>
            <a:r>
              <a:rPr lang="ru-RU" sz="2000" i="1">
                <a:latin typeface="Lucida Sans Unicode" pitchFamily="34" charset="0"/>
              </a:rPr>
              <a:t>коррелометры</a:t>
            </a:r>
            <a:r>
              <a:rPr lang="ru-RU" sz="2000">
                <a:latin typeface="Lucida Sans Unicode" pitchFamily="34" charset="0"/>
              </a:rPr>
              <a:t> и др.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738" y="2919413"/>
            <a:ext cx="2633662" cy="3530600"/>
          </a:xfrm>
          <a:prstGeom prst="rect">
            <a:avLst/>
          </a:prstGeom>
          <a:noFill/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3571875" y="2928938"/>
            <a:ext cx="4572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>
                <a:latin typeface="Lucida Sans Unicode" pitchFamily="34" charset="0"/>
              </a:rPr>
              <a:t>Для измерений инфразвуковых и ультразвуковых шумов применяются широкодиапазонные шумомеры.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 3" pitchFamily="18" charset="2"/>
              <a:buNone/>
            </a:pPr>
            <a:r>
              <a:rPr lang="ru-RU" b="1" smtClean="0"/>
              <a:t>    </a:t>
            </a: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Ухо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 — сложный вестибулярно-слуховой орган, который выполняет две функции: воспринимает звуковые импульсы и отвечает за положение тела в пространстве и способность удерживать равновесие. </a:t>
            </a:r>
          </a:p>
          <a:p>
            <a:pPr algn="just"/>
            <a:endParaRPr lang="ru-RU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Documents and Settings\Admin\Local Settings\Temporary Internet Files\Content.IE5\YR28A13A\MC900238192[1]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2588" y="4292600"/>
            <a:ext cx="1443037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01825" y="-128588"/>
            <a:ext cx="5724525" cy="1860551"/>
          </a:xfrm>
        </p:spPr>
      </p:pic>
      <p:sp>
        <p:nvSpPr>
          <p:cNvPr id="6" name="Прямоугольник 5"/>
          <p:cNvSpPr/>
          <p:nvPr/>
        </p:nvSpPr>
        <p:spPr>
          <a:xfrm>
            <a:off x="250825" y="1628775"/>
            <a:ext cx="8429625" cy="1016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Физическая характеристика громкости звука - уровень звукового давления. </a:t>
            </a:r>
            <a:r>
              <a:rPr lang="ru-RU" sz="2000" dirty="0" err="1"/>
              <a:t>дБА</a:t>
            </a:r>
            <a:r>
              <a:rPr lang="ru-RU" sz="2000" dirty="0"/>
              <a:t> - акустический децибел, единица измерения уровня шума с учетом восприятия звука человеком.</a:t>
            </a:r>
            <a:endParaRPr lang="ru-RU" sz="2000" dirty="0"/>
          </a:p>
        </p:txBody>
      </p:sp>
      <p:pic>
        <p:nvPicPr>
          <p:cNvPr id="9" name="Picture 3" descr="C:\Users\1\Desktop\d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2852738"/>
            <a:ext cx="381000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7538" y="2863850"/>
            <a:ext cx="4562475" cy="399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85750" y="1643063"/>
          <a:ext cx="8448675" cy="450056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398007"/>
                <a:gridCol w="1744005"/>
                <a:gridCol w="4306664"/>
              </a:tblGrid>
              <a:tr h="402134">
                <a:tc gridSpan="3"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Предел чувствительности человеческого уха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- 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0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ДбА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2134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Едва слышно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10-20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дБА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Шелест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листвы, шепот человека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02134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Довольно слышно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20-40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дБА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Обычная речь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02134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Отчетливо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слышно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50-60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дБА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Разговор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02134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Шумно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60-75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дБА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Громкий разговор, громкий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смех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02134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Очень шумно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80-95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дБА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Крик, мотоцикл, вагон метро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02134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Крайне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шумно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100-125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дБА</a:t>
                      </a: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Оркестр, вертолет, раскаты грома</a:t>
                      </a:r>
                    </a:p>
                  </a:txBody>
                  <a:tcPr/>
                </a:tc>
              </a:tr>
              <a:tr h="991563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Болевой порог,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контузия, травмы, шок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130-160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дБА</a:t>
                      </a: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Отбойный молоток, старт ракеты, ударная волна от сверхзвукового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самолета</a:t>
                      </a: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94094"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При уровнях звука свыше 160 децибел - возможен разрыв барабанных перепонок и лёгких, больше 200 - смерть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850" y="268288"/>
            <a:ext cx="8242300" cy="1158875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Прямоугольник 7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317500"/>
            <a:ext cx="5230813" cy="51752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23850" y="1125538"/>
            <a:ext cx="5218113" cy="12001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Century Schoolbook" pitchFamily="18" charset="0"/>
              <a:buChar char="•"/>
              <a:defRPr/>
            </a:pPr>
            <a:r>
              <a:rPr lang="ru-RU" dirty="0">
                <a:solidFill>
                  <a:srgbClr val="4700B8"/>
                </a:solidFill>
                <a:latin typeface="Century Schoolbook" pitchFamily="18" charset="0"/>
              </a:rPr>
              <a:t> На </a:t>
            </a:r>
            <a:r>
              <a:rPr lang="ru-RU" dirty="0">
                <a:solidFill>
                  <a:srgbClr val="4700B8"/>
                </a:solidFill>
                <a:latin typeface="Century Schoolbook" pitchFamily="18" charset="0"/>
              </a:rPr>
              <a:t>слуховой аппарат </a:t>
            </a:r>
            <a:r>
              <a:rPr lang="ru-RU" dirty="0">
                <a:solidFill>
                  <a:srgbClr val="4700B8"/>
                </a:solidFill>
                <a:latin typeface="Century Schoolbook" pitchFamily="18" charset="0"/>
              </a:rPr>
              <a:t>человека</a:t>
            </a:r>
            <a:endParaRPr lang="ru-RU" dirty="0">
              <a:solidFill>
                <a:srgbClr val="4700B8"/>
              </a:solidFill>
              <a:latin typeface="Century Schoolbook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Century Schoolbook" pitchFamily="18" charset="0"/>
              <a:buChar char="•"/>
              <a:defRPr/>
            </a:pPr>
            <a:r>
              <a:rPr lang="ru-RU" dirty="0">
                <a:solidFill>
                  <a:srgbClr val="4700B8"/>
                </a:solidFill>
                <a:latin typeface="Century Schoolbook" pitchFamily="18" charset="0"/>
              </a:rPr>
              <a:t> На нервную систему </a:t>
            </a:r>
            <a:r>
              <a:rPr lang="ru-RU" dirty="0">
                <a:solidFill>
                  <a:srgbClr val="4700B8"/>
                </a:solidFill>
                <a:latin typeface="Century Schoolbook" pitchFamily="18" charset="0"/>
              </a:rPr>
              <a:t>человека</a:t>
            </a:r>
            <a:endParaRPr lang="ru-RU" dirty="0">
              <a:solidFill>
                <a:srgbClr val="4700B8"/>
              </a:solidFill>
              <a:latin typeface="Century Schoolbook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Century Schoolbook" pitchFamily="18" charset="0"/>
              <a:buChar char="•"/>
              <a:defRPr/>
            </a:pPr>
            <a:r>
              <a:rPr lang="ru-RU" dirty="0">
                <a:solidFill>
                  <a:srgbClr val="4700B8"/>
                </a:solidFill>
                <a:latin typeface="Century Schoolbook" pitchFamily="18" charset="0"/>
              </a:rPr>
              <a:t> На сердечно-сосудистую </a:t>
            </a:r>
            <a:r>
              <a:rPr lang="ru-RU" dirty="0">
                <a:solidFill>
                  <a:srgbClr val="4700B8"/>
                </a:solidFill>
                <a:latin typeface="Century Schoolbook" pitchFamily="18" charset="0"/>
              </a:rPr>
              <a:t>систему</a:t>
            </a:r>
            <a:endParaRPr lang="ru-RU" dirty="0">
              <a:solidFill>
                <a:srgbClr val="4700B8"/>
              </a:solidFill>
              <a:latin typeface="Century Schoolbook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Century Schoolbook" pitchFamily="18" charset="0"/>
              <a:buChar char="•"/>
              <a:defRPr/>
            </a:pPr>
            <a:r>
              <a:rPr lang="ru-RU" dirty="0">
                <a:solidFill>
                  <a:srgbClr val="4700B8"/>
                </a:solidFill>
                <a:latin typeface="Century Schoolbook" pitchFamily="18" charset="0"/>
              </a:rPr>
              <a:t> На репродуктивную функцию </a:t>
            </a:r>
            <a:r>
              <a:rPr lang="ru-RU" dirty="0">
                <a:solidFill>
                  <a:srgbClr val="4700B8"/>
                </a:solidFill>
                <a:latin typeface="Century Schoolbook" pitchFamily="18" charset="0"/>
              </a:rPr>
              <a:t>человека</a:t>
            </a:r>
            <a:endParaRPr lang="ru-RU" dirty="0">
              <a:solidFill>
                <a:srgbClr val="4700B8"/>
              </a:solidFill>
              <a:latin typeface="Century Schoolbook" pitchFamily="18" charset="0"/>
            </a:endParaRPr>
          </a:p>
        </p:txBody>
      </p:sp>
      <p:pic>
        <p:nvPicPr>
          <p:cNvPr id="11" name="Прямоугольник 10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19875" y="1968500"/>
            <a:ext cx="1682750" cy="561975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3708400" y="2636838"/>
            <a:ext cx="5221288" cy="36941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>
                <a:solidFill>
                  <a:srgbClr val="000000"/>
                </a:solidFill>
                <a:latin typeface="Century Schoolbook" pitchFamily="18" charset="0"/>
              </a:rPr>
              <a:t>Становится</a:t>
            </a:r>
            <a:endParaRPr lang="ru-RU" b="1" u="sng" dirty="0">
              <a:solidFill>
                <a:srgbClr val="000000"/>
              </a:solidFill>
              <a:latin typeface="Century Schoolbook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Century Schoolbook" pitchFamily="18" charset="0"/>
              <a:buChar char="•"/>
              <a:defRPr/>
            </a:pPr>
            <a:r>
              <a:rPr lang="ru-RU" dirty="0">
                <a:solidFill>
                  <a:srgbClr val="4700B8"/>
                </a:solidFill>
                <a:latin typeface="Century Schoolbook" pitchFamily="18" charset="0"/>
              </a:rPr>
              <a:t> Раздражительным</a:t>
            </a:r>
            <a:r>
              <a:rPr lang="ru-RU" dirty="0">
                <a:solidFill>
                  <a:srgbClr val="4700B8"/>
                </a:solidFill>
                <a:latin typeface="Century Schoolbook" pitchFamily="18" charset="0"/>
              </a:rPr>
              <a:t>, нервным, слабым,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4700B8"/>
                </a:solidFill>
                <a:latin typeface="Century Schoolbook" pitchFamily="18" charset="0"/>
              </a:rPr>
              <a:t>    </a:t>
            </a:r>
            <a:r>
              <a:rPr lang="ru-RU" dirty="0">
                <a:solidFill>
                  <a:srgbClr val="4700B8"/>
                </a:solidFill>
                <a:latin typeface="Century Schoolbook" pitchFamily="18" charset="0"/>
              </a:rPr>
              <a:t>забывчивым</a:t>
            </a:r>
            <a:endParaRPr lang="ru-RU" dirty="0">
              <a:solidFill>
                <a:srgbClr val="4700B8"/>
              </a:solidFill>
              <a:latin typeface="Century Schoolbook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Century Schoolbook" pitchFamily="18" charset="0"/>
              <a:buChar char="•"/>
              <a:defRPr/>
            </a:pPr>
            <a:r>
              <a:rPr lang="ru-RU" dirty="0">
                <a:solidFill>
                  <a:srgbClr val="4700B8"/>
                </a:solidFill>
                <a:latin typeface="Century Schoolbook" pitchFamily="18" charset="0"/>
              </a:rPr>
              <a:t> Тревожным, испуганным, плохо видит,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4700B8"/>
                </a:solidFill>
                <a:latin typeface="Century Schoolbook" pitchFamily="18" charset="0"/>
              </a:rPr>
              <a:t>   ухудшается  интеллектуальная </a:t>
            </a:r>
            <a:r>
              <a:rPr lang="ru-RU" dirty="0">
                <a:solidFill>
                  <a:srgbClr val="4700B8"/>
                </a:solidFill>
                <a:latin typeface="Century Schoolbook" pitchFamily="18" charset="0"/>
              </a:rPr>
              <a:t>деятельность</a:t>
            </a:r>
            <a:endParaRPr lang="ru-RU" dirty="0">
              <a:solidFill>
                <a:srgbClr val="4700B8"/>
              </a:solidFill>
              <a:latin typeface="Century Schoolbook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Century Schoolbook" pitchFamily="18" charset="0"/>
              <a:buChar char="•"/>
              <a:defRPr/>
            </a:pPr>
            <a:r>
              <a:rPr lang="ru-RU" dirty="0">
                <a:solidFill>
                  <a:srgbClr val="4700B8"/>
                </a:solidFill>
                <a:latin typeface="Century Schoolbook" pitchFamily="18" charset="0"/>
              </a:rPr>
              <a:t> Быстро утомляемым</a:t>
            </a:r>
            <a:endParaRPr lang="ru-RU" dirty="0">
              <a:solidFill>
                <a:srgbClr val="4700B8"/>
              </a:solidFill>
              <a:latin typeface="Century Schoolbook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>
                <a:solidFill>
                  <a:srgbClr val="000000"/>
                </a:solidFill>
                <a:latin typeface="Century Schoolbook" pitchFamily="18" charset="0"/>
              </a:rPr>
              <a:t>Приобретает</a:t>
            </a:r>
            <a:endParaRPr lang="ru-RU" b="1" u="sng" dirty="0">
              <a:solidFill>
                <a:srgbClr val="000000"/>
              </a:solidFill>
              <a:latin typeface="Century Schoolbook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Century Schoolbook" pitchFamily="18" charset="0"/>
              <a:buChar char="•"/>
              <a:defRPr/>
            </a:pPr>
            <a:r>
              <a:rPr lang="ru-RU" dirty="0">
                <a:solidFill>
                  <a:srgbClr val="4700B8"/>
                </a:solidFill>
                <a:latin typeface="Century Schoolbook" pitchFamily="18" charset="0"/>
              </a:rPr>
              <a:t> Гипертоническую </a:t>
            </a:r>
            <a:r>
              <a:rPr lang="ru-RU" dirty="0">
                <a:solidFill>
                  <a:srgbClr val="4700B8"/>
                </a:solidFill>
                <a:latin typeface="Century Schoolbook" pitchFamily="18" charset="0"/>
              </a:rPr>
              <a:t>болезнь</a:t>
            </a:r>
            <a:endParaRPr lang="ru-RU" dirty="0">
              <a:solidFill>
                <a:srgbClr val="4700B8"/>
              </a:solidFill>
              <a:latin typeface="Century Schoolbook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Century Schoolbook" pitchFamily="18" charset="0"/>
              <a:buChar char="•"/>
              <a:defRPr/>
            </a:pPr>
            <a:r>
              <a:rPr lang="ru-RU" dirty="0">
                <a:solidFill>
                  <a:srgbClr val="4700B8"/>
                </a:solidFill>
                <a:latin typeface="Century Schoolbook" pitchFamily="18" charset="0"/>
              </a:rPr>
              <a:t> </a:t>
            </a:r>
            <a:r>
              <a:rPr lang="ru-RU" dirty="0">
                <a:solidFill>
                  <a:srgbClr val="4700B8"/>
                </a:solidFill>
                <a:latin typeface="Century Schoolbook" pitchFamily="18" charset="0"/>
              </a:rPr>
              <a:t>Бессонницу</a:t>
            </a:r>
            <a:endParaRPr lang="ru-RU" dirty="0">
              <a:solidFill>
                <a:srgbClr val="4700B8"/>
              </a:solidFill>
              <a:latin typeface="Century Schoolbook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Century Schoolbook" pitchFamily="18" charset="0"/>
              <a:buChar char="•"/>
              <a:defRPr/>
            </a:pPr>
            <a:r>
              <a:rPr lang="ru-RU" dirty="0">
                <a:solidFill>
                  <a:srgbClr val="4700B8"/>
                </a:solidFill>
                <a:latin typeface="Century Schoolbook" pitchFamily="18" charset="0"/>
              </a:rPr>
              <a:t> Неправильный обмен </a:t>
            </a:r>
            <a:r>
              <a:rPr lang="ru-RU" dirty="0">
                <a:solidFill>
                  <a:srgbClr val="4700B8"/>
                </a:solidFill>
                <a:latin typeface="Century Schoolbook" pitchFamily="18" charset="0"/>
              </a:rPr>
              <a:t>веществ</a:t>
            </a:r>
            <a:endParaRPr lang="ru-RU" dirty="0">
              <a:solidFill>
                <a:srgbClr val="4700B8"/>
              </a:solidFill>
              <a:latin typeface="Century Schoolbook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Century Schoolbook" pitchFamily="18" charset="0"/>
              <a:buChar char="•"/>
              <a:defRPr/>
            </a:pPr>
            <a:r>
              <a:rPr lang="ru-RU" dirty="0">
                <a:solidFill>
                  <a:srgbClr val="4700B8"/>
                </a:solidFill>
                <a:latin typeface="Century Schoolbook" pitchFamily="18" charset="0"/>
              </a:rPr>
              <a:t> Снижается порог чувствительности нервных </a:t>
            </a:r>
            <a:r>
              <a:rPr lang="ru-RU" dirty="0">
                <a:solidFill>
                  <a:srgbClr val="4700B8"/>
                </a:solidFill>
                <a:latin typeface="Century Schoolbook" pitchFamily="18" charset="0"/>
              </a:rPr>
              <a:t>клеток</a:t>
            </a:r>
            <a:endParaRPr lang="ru-RU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463" y="2852738"/>
            <a:ext cx="3490912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7963" y="-6350"/>
            <a:ext cx="8497887" cy="1158875"/>
          </a:xfrm>
        </p:spPr>
      </p:pic>
      <p:sp>
        <p:nvSpPr>
          <p:cNvPr id="4" name="Прямоугольник 3"/>
          <p:cNvSpPr/>
          <p:nvPr/>
        </p:nvSpPr>
        <p:spPr>
          <a:xfrm>
            <a:off x="395288" y="1268413"/>
            <a:ext cx="8064500" cy="64611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В 1959г. была создана Международная организация по борьбе с шумом. 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411163" y="1989138"/>
            <a:ext cx="804862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>
                <a:latin typeface="Lucida Sans Unicode" pitchFamily="34" charset="0"/>
              </a:rPr>
              <a:t> Борьба с шумом – это сложная комплексная, требующая больших усилий и средств проблема. Тишина стоит денег и немалых. Источники шума весьма разнообразны и нет единого способа, метода борьбы с ними. Тем не менее акустическая наука может предложить эффективные средства борьбы с шумом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14550" y="3352800"/>
            <a:ext cx="5902325" cy="3078163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35150" y="122238"/>
            <a:ext cx="6858000" cy="1511300"/>
          </a:xfrm>
        </p:spPr>
      </p:pic>
      <p:pic>
        <p:nvPicPr>
          <p:cNvPr id="2050" name="Picture 2" descr="C:\Users\Ольга\Desktop\Картинки к уроку\Бетховен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58888" y="1773238"/>
            <a:ext cx="2160587" cy="2808287"/>
          </a:xfrm>
        </p:spPr>
      </p:pic>
      <p:pic>
        <p:nvPicPr>
          <p:cNvPr id="2051" name="Picture 3" descr="C:\Users\Ольга\Desktop\Картинки к уроку\Циалковский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1500" y="1844675"/>
            <a:ext cx="2305050" cy="279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900113" y="5445125"/>
            <a:ext cx="3167062" cy="7207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2060"/>
                </a:solidFill>
                <a:latin typeface="Constantia" pitchFamily="18" charset="0"/>
              </a:rPr>
              <a:t>Людвиг Ван Бетховен</a:t>
            </a:r>
            <a:endParaRPr lang="ru-RU" sz="2000" b="1" dirty="0">
              <a:solidFill>
                <a:srgbClr val="002060"/>
              </a:solidFill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76825" y="5516563"/>
            <a:ext cx="3455988" cy="6492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2060"/>
                </a:solidFill>
                <a:latin typeface="Constantia" pitchFamily="18" charset="0"/>
              </a:rPr>
              <a:t>Константин Эдуардович Циолковский</a:t>
            </a:r>
            <a:endParaRPr lang="ru-RU" sz="2000" b="1" dirty="0">
              <a:solidFill>
                <a:srgbClr val="00206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ctr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7525" y="542925"/>
            <a:ext cx="8193088" cy="3900488"/>
          </a:xfr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5300663"/>
            <a:ext cx="7772400" cy="1368425"/>
          </a:xfrm>
        </p:spPr>
        <p:txBody>
          <a:bodyPr>
            <a:normAutofit/>
          </a:bodyPr>
          <a:lstStyle/>
          <a:p>
            <a:pPr marR="0" algn="ctr"/>
            <a:r>
              <a:rPr lang="ru-RU" sz="5400" b="1" smtClean="0">
                <a:solidFill>
                  <a:srgbClr val="6D1014"/>
                </a:solidFill>
                <a:latin typeface="Constantia" pitchFamily="18" charset="0"/>
              </a:rPr>
              <a:t>Спасибо за урок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 3" pitchFamily="18" charset="2"/>
              <a:buNone/>
            </a:pPr>
            <a:r>
              <a:rPr lang="ru-RU" smtClean="0"/>
              <a:t>    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Ухо человека воспринимает звуковые волны длиной примерно от 20,625 м до 1,65 см, что соответствует 16 — 20 000 Гц (колебаний в секунду).</a:t>
            </a:r>
          </a:p>
          <a:p>
            <a:pPr algn="just">
              <a:buFont typeface="Wingdings 3" pitchFamily="18" charset="2"/>
              <a:buNone/>
            </a:pPr>
            <a:endParaRPr lang="ru-RU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C:\Documents and Settings\Admin\Local Settings\Temporary Internet Files\Content.IE5\9J5P1A7C\MC900281285[1]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4286250"/>
            <a:ext cx="1323975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600200"/>
            <a:ext cx="3543300" cy="2257425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smtClean="0">
                <a:latin typeface="Times New Roman" pitchFamily="18" charset="0"/>
                <a:cs typeface="Times New Roman" pitchFamily="18" charset="0"/>
              </a:rPr>
              <a:t> Наружное ухо</a:t>
            </a:r>
          </a:p>
          <a:p>
            <a:pPr>
              <a:buFont typeface="Wingdings" pitchFamily="2" charset="2"/>
              <a:buChar char="v"/>
            </a:pPr>
            <a:r>
              <a:rPr lang="ru-RU" smtClean="0">
                <a:latin typeface="Times New Roman" pitchFamily="18" charset="0"/>
                <a:cs typeface="Times New Roman" pitchFamily="18" charset="0"/>
              </a:rPr>
              <a:t> Среднее ухо</a:t>
            </a:r>
          </a:p>
          <a:p>
            <a:pPr>
              <a:buFont typeface="Wingdings" pitchFamily="2" charset="2"/>
              <a:buChar char="v"/>
            </a:pPr>
            <a:r>
              <a:rPr lang="ru-RU" smtClean="0">
                <a:latin typeface="Times New Roman" pitchFamily="18" charset="0"/>
                <a:cs typeface="Times New Roman" pitchFamily="18" charset="0"/>
              </a:rPr>
              <a:t> Внутреннее ухо</a:t>
            </a:r>
          </a:p>
        </p:txBody>
      </p:sp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96875" y="-6350"/>
            <a:ext cx="8339138" cy="1158875"/>
          </a:xfrm>
        </p:spPr>
      </p:pic>
      <p:pic>
        <p:nvPicPr>
          <p:cNvPr id="12" name="Рисунок 11" descr="15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0" y="3000375"/>
            <a:ext cx="4475163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928</TotalTime>
  <Words>1039</Words>
  <Application>Microsoft Office PowerPoint</Application>
  <PresentationFormat>Экран (4:3)</PresentationFormat>
  <Paragraphs>155</Paragraphs>
  <Slides>75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Шаблон оформления</vt:lpstr>
      </vt:variant>
      <vt:variant>
        <vt:i4>8</vt:i4>
      </vt:variant>
      <vt:variant>
        <vt:lpstr>Заголовки слайдов</vt:lpstr>
      </vt:variant>
      <vt:variant>
        <vt:i4>75</vt:i4>
      </vt:variant>
    </vt:vector>
  </HeadingPairs>
  <TitlesOfParts>
    <vt:vector size="93" baseType="lpstr">
      <vt:lpstr>Lucida Sans Unicode</vt:lpstr>
      <vt:lpstr>Arial</vt:lpstr>
      <vt:lpstr>Wingdings 3</vt:lpstr>
      <vt:lpstr>Verdana</vt:lpstr>
      <vt:lpstr>Wingdings 2</vt:lpstr>
      <vt:lpstr>Calibri</vt:lpstr>
      <vt:lpstr>Constantia</vt:lpstr>
      <vt:lpstr>Times New Roman</vt:lpstr>
      <vt:lpstr>Wingdings</vt:lpstr>
      <vt:lpstr>Century Schoolbook</vt:lpstr>
      <vt:lpstr>Открытая</vt:lpstr>
      <vt:lpstr>Открытая</vt:lpstr>
      <vt:lpstr>Открытая</vt:lpstr>
      <vt:lpstr>Открытая</vt:lpstr>
      <vt:lpstr>Открытая</vt:lpstr>
      <vt:lpstr>Открытая</vt:lpstr>
      <vt:lpstr>Открытая</vt:lpstr>
      <vt:lpstr>Открытая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Марина Евгеньевна</dc:creator>
  <cp:lastModifiedBy>User</cp:lastModifiedBy>
  <cp:revision>102</cp:revision>
  <dcterms:created xsi:type="dcterms:W3CDTF">2012-02-02T15:30:53Z</dcterms:created>
  <dcterms:modified xsi:type="dcterms:W3CDTF">2012-12-02T18:06:35Z</dcterms:modified>
</cp:coreProperties>
</file>