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2" r:id="rId3"/>
    <p:sldId id="284" r:id="rId4"/>
    <p:sldId id="294" r:id="rId5"/>
    <p:sldId id="295" r:id="rId6"/>
    <p:sldId id="296" r:id="rId7"/>
    <p:sldId id="297" r:id="rId8"/>
    <p:sldId id="271" r:id="rId9"/>
    <p:sldId id="272" r:id="rId10"/>
    <p:sldId id="287" r:id="rId11"/>
    <p:sldId id="288" r:id="rId12"/>
    <p:sldId id="289" r:id="rId13"/>
    <p:sldId id="266" r:id="rId14"/>
    <p:sldId id="290" r:id="rId15"/>
    <p:sldId id="291" r:id="rId16"/>
    <p:sldId id="292" r:id="rId17"/>
    <p:sldId id="293" r:id="rId18"/>
    <p:sldId id="263" r:id="rId19"/>
    <p:sldId id="282" r:id="rId20"/>
    <p:sldId id="286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790"/>
    <a:srgbClr val="3B4A4B"/>
    <a:srgbClr val="73CBCF"/>
    <a:srgbClr val="86CF3D"/>
    <a:srgbClr val="E42C58"/>
    <a:srgbClr val="E5863F"/>
    <a:srgbClr val="E3B2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240" autoAdjust="0"/>
  </p:normalViewPr>
  <p:slideViewPr>
    <p:cSldViewPr>
      <p:cViewPr varScale="1">
        <p:scale>
          <a:sx n="72" d="100"/>
          <a:sy n="72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8228C4-BCED-444D-9709-E8BB5100070E}" type="datetimeFigureOut">
              <a:rPr lang="zh-CN" altLang="en-US"/>
              <a:pPr>
                <a:defRPr/>
              </a:pPr>
              <a:t>2013-1-12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667A42-FCAA-44BD-8AA5-CCB3242204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30658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18D999-ABAE-438C-AE70-30F6985476C6}" type="datetimeFigureOut">
              <a:rPr lang="zh-CN" altLang="en-US"/>
              <a:pPr>
                <a:defRPr/>
              </a:pPr>
              <a:t>2013-1-12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411A57-94DF-480D-A6D9-ECFD4EA5C8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94426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7D8E6F-809D-4354-9A6F-9F36DE8F99A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CD6E7B-5473-45CA-8281-31DACC46240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返校1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813" y="357188"/>
            <a:ext cx="7429500" cy="1357312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EBAE0-747C-4548-99EF-0EB67A623058}" type="datetimeFigureOut">
              <a:rPr lang="zh-CN" altLang="en-US"/>
              <a:pPr>
                <a:defRPr/>
              </a:pPr>
              <a:t>2013-1-12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E5417-C6E1-487A-BE40-01C90B67DD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644B1-81E7-48C6-B2C7-D7B3987A19CD}" type="datetimeFigureOut">
              <a:rPr lang="zh-CN" altLang="en-US"/>
              <a:pPr>
                <a:defRPr/>
              </a:pPr>
              <a:t>2013-1-12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246B3-5BD6-4EB4-8D74-726377C6F9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23B2E-0DCA-4119-9FC7-8224A84E2351}" type="datetimeFigureOut">
              <a:rPr lang="zh-CN" altLang="en-US"/>
              <a:pPr>
                <a:defRPr/>
              </a:pPr>
              <a:t>2013-1-12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08EDF-0063-4366-A89C-5830A568EE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6AC8A-A9D9-43A4-BA71-5542B3D3B566}" type="datetimeFigureOut">
              <a:rPr lang="zh-CN" altLang="en-US"/>
              <a:pPr>
                <a:defRPr/>
              </a:pPr>
              <a:t>2013-1-12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6CD8F-D30D-4E2D-98CC-79EA587D28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广告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B674-3DFB-4C66-831E-BD6B2602A131}" type="datetimeFigureOut">
              <a:rPr lang="zh-CN" altLang="en-US"/>
              <a:pPr>
                <a:defRPr/>
              </a:pPr>
              <a:t>2013-1-12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3B618-FAA0-4B8F-8049-0FA86A7857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7DDC1-35B2-43F6-A32C-C8687B2F83F4}" type="datetimeFigureOut">
              <a:rPr lang="zh-CN" altLang="en-US"/>
              <a:pPr>
                <a:defRPr/>
              </a:pPr>
              <a:t>2013-1-12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B8A2C-2DF4-47A8-86AF-A2C9A66198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C517F-E30F-467D-9D8F-9EC87F1A6600}" type="datetimeFigureOut">
              <a:rPr lang="zh-CN" altLang="en-US"/>
              <a:pPr>
                <a:defRPr/>
              </a:pPr>
              <a:t>2013-1-12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1B3F7-ABED-458D-B433-A226DAA119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D84CE-1AEC-4035-B269-B57AC6461534}" type="datetimeFigureOut">
              <a:rPr lang="zh-CN" altLang="en-US"/>
              <a:pPr>
                <a:defRPr/>
              </a:pPr>
              <a:t>2013-1-12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894D-3FAC-4865-8314-5F8B2CE5A2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15711-AC14-43CB-8BD8-AA3842341B27}" type="datetimeFigureOut">
              <a:rPr lang="zh-CN" altLang="en-US"/>
              <a:pPr>
                <a:defRPr/>
              </a:pPr>
              <a:t>2013-1-12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9304-0F48-4C3F-BB7A-765D32B092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6" descr="bs_0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0113" y="1928813"/>
            <a:ext cx="316388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3" y="5143500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7"/>
          <p:cNvSpPr/>
          <p:nvPr/>
        </p:nvSpPr>
        <p:spPr>
          <a:xfrm>
            <a:off x="6429375" y="357188"/>
            <a:ext cx="2286000" cy="164306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任意多边形 8"/>
          <p:cNvSpPr/>
          <p:nvPr/>
        </p:nvSpPr>
        <p:spPr>
          <a:xfrm>
            <a:off x="4572000" y="3500438"/>
            <a:ext cx="1677988" cy="12795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9" descr="未标题-1_1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14563"/>
            <a:ext cx="15001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bs_05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80113" y="1928813"/>
            <a:ext cx="316388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2" descr="sb_06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3" y="5143500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F0D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7" descr="返校2_0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50" y="4214813"/>
            <a:ext cx="31432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63" y="5286375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13"/>
          <p:cNvGrpSpPr>
            <a:grpSpLocks/>
          </p:cNvGrpSpPr>
          <p:nvPr/>
        </p:nvGrpSpPr>
        <p:grpSpPr bwMode="auto">
          <a:xfrm>
            <a:off x="6572250" y="3159125"/>
            <a:ext cx="3000375" cy="1779588"/>
            <a:chOff x="6572264" y="3159625"/>
            <a:chExt cx="3000396" cy="1779455"/>
          </a:xfrm>
        </p:grpSpPr>
        <p:sp>
          <p:nvSpPr>
            <p:cNvPr id="7" name="矩形 9"/>
            <p:cNvSpPr/>
            <p:nvPr/>
          </p:nvSpPr>
          <p:spPr>
            <a:xfrm>
              <a:off x="6929455" y="3159625"/>
              <a:ext cx="2286016" cy="7698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B</a:t>
              </a:r>
              <a:r>
                <a:rPr lang="en-US" altLang="zh-CN" sz="44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A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C</a:t>
              </a:r>
              <a:r>
                <a:rPr lang="en-US" altLang="zh-CN" sz="440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K</a:t>
              </a:r>
              <a:endParaRPr lang="zh-CN" altLang="en-US" sz="440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  <a:cs typeface="+mn-cs"/>
              </a:endParaRPr>
            </a:p>
          </p:txBody>
        </p:sp>
        <p:sp>
          <p:nvSpPr>
            <p:cNvPr id="8" name="矩形 10"/>
            <p:cNvSpPr/>
            <p:nvPr/>
          </p:nvSpPr>
          <p:spPr>
            <a:xfrm>
              <a:off x="7358083" y="3659651"/>
              <a:ext cx="1285884" cy="7698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T</a:t>
              </a:r>
              <a:r>
                <a:rPr lang="en-US" altLang="zh-CN" sz="440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O</a:t>
              </a:r>
              <a:endParaRPr lang="zh-CN" altLang="en-US" sz="44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  <a:cs typeface="+mn-cs"/>
              </a:endParaRPr>
            </a:p>
          </p:txBody>
        </p:sp>
        <p:sp>
          <p:nvSpPr>
            <p:cNvPr id="9" name="矩形 11"/>
            <p:cNvSpPr/>
            <p:nvPr/>
          </p:nvSpPr>
          <p:spPr>
            <a:xfrm>
              <a:off x="6572264" y="4169200"/>
              <a:ext cx="3000396" cy="7698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S</a:t>
              </a:r>
              <a:r>
                <a:rPr lang="en-US" altLang="zh-CN" sz="4400">
                  <a:solidFill>
                    <a:srgbClr val="E42C5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C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H</a:t>
              </a:r>
              <a:r>
                <a:rPr lang="en-US" altLang="zh-CN" sz="44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O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O</a:t>
              </a:r>
              <a:r>
                <a:rPr lang="en-US" altLang="zh-CN" sz="440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L</a:t>
              </a:r>
              <a:endParaRPr lang="zh-CN" altLang="en-US" sz="440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8"/>
          <p:cNvSpPr/>
          <p:nvPr/>
        </p:nvSpPr>
        <p:spPr>
          <a:xfrm>
            <a:off x="6429375" y="357188"/>
            <a:ext cx="2286000" cy="164306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任意多边形 9"/>
          <p:cNvSpPr/>
          <p:nvPr/>
        </p:nvSpPr>
        <p:spPr>
          <a:xfrm>
            <a:off x="5357813" y="3857625"/>
            <a:ext cx="1428750" cy="10890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12" descr="sb_06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72375" y="4929188"/>
            <a:ext cx="114458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5" descr="未标题-1_13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14563"/>
            <a:ext cx="15001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6" descr="sb_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4357688"/>
            <a:ext cx="15684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9" descr="bs_0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214438"/>
            <a:ext cx="1169988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0" descr="bs_0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4613" y="4878388"/>
            <a:ext cx="94932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7" descr="sb_06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5188" y="5286375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返校2_03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75" y="1071563"/>
            <a:ext cx="31432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2" descr="返校1_0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63" y="571500"/>
            <a:ext cx="2011362" cy="1322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9"/>
          <p:cNvSpPr/>
          <p:nvPr/>
        </p:nvSpPr>
        <p:spPr>
          <a:xfrm>
            <a:off x="0" y="0"/>
            <a:ext cx="9144000" cy="5929313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图片 14" descr="{DF512866-3CB9-4A0D-A54D-82A1C76D83BE}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13488" y="4429125"/>
            <a:ext cx="2830512" cy="2106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3500430" y="714356"/>
            <a:ext cx="4643444" cy="214314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857224" y="714356"/>
            <a:ext cx="2500330" cy="2143125"/>
          </a:xfrm>
        </p:spPr>
        <p:txBody>
          <a:bodyPr rtlCol="0">
            <a:normAutofit/>
          </a:bodyPr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857224" y="3000372"/>
            <a:ext cx="2500330" cy="2143125"/>
          </a:xfrm>
        </p:spPr>
        <p:txBody>
          <a:bodyPr rtlCol="0">
            <a:normAutofit/>
          </a:bodyPr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3500430" y="3000372"/>
            <a:ext cx="4643444" cy="214314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0" y="0"/>
            <a:ext cx="9144000" cy="5929313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14" descr="{DF512866-3CB9-4A0D-A54D-82A1C76D83BE}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13488" y="4429125"/>
            <a:ext cx="2830512" cy="2106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4572000" y="500042"/>
            <a:ext cx="3428998" cy="2000264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1071538" y="500042"/>
            <a:ext cx="3357560" cy="2000264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379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B3937-6614-44C9-AB69-29F2C34C9FBE}" type="datetimeFigureOut">
              <a:rPr lang="zh-CN" altLang="en-US"/>
              <a:pPr>
                <a:defRPr/>
              </a:pPr>
              <a:t>2013-1-12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E88B9C-2B2A-43CD-81EC-1C42BCE0A4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66" r:id="rId15"/>
    <p:sldLayoutId id="2147483665" r:id="rId16"/>
    <p:sldLayoutId id="2147483664" r:id="rId17"/>
    <p:sldLayoutId id="2147483663" r:id="rId18"/>
  </p:sldLayoutIdLst>
  <p:transition spd="med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宋体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宋体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宋体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宋体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extBox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38" y="476672"/>
            <a:ext cx="8474075" cy="1388641"/>
          </a:xfrm>
          <a:prstGeom prst="rect">
            <a:avLst/>
          </a:prstGeom>
          <a:noFill/>
        </p:spPr>
      </p:pic>
      <p:pic>
        <p:nvPicPr>
          <p:cNvPr id="10" name="TextBox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963" y="1639888"/>
            <a:ext cx="6948487" cy="3889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7748934" cy="1785937"/>
          </a:xfrm>
        </p:spPr>
        <p:txBody>
          <a:bodyPr/>
          <a:lstStyle/>
          <a:p>
            <a:r>
              <a:rPr lang="ru-RU" dirty="0"/>
              <a:t>Тихие настольные игры  и подвижные сюжетно-ролевые игры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Совместная деятельность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42204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43608" y="332656"/>
            <a:ext cx="7532910" cy="1785937"/>
          </a:xfrm>
        </p:spPr>
        <p:txBody>
          <a:bodyPr/>
          <a:lstStyle/>
          <a:p>
            <a:r>
              <a:rPr lang="ru-RU" b="1" dirty="0"/>
              <a:t>В</a:t>
            </a:r>
            <a:r>
              <a:rPr lang="ru-RU" b="1" dirty="0" smtClean="0"/>
              <a:t>ыработать </a:t>
            </a:r>
            <a:r>
              <a:rPr lang="ru-RU" b="1" dirty="0"/>
              <a:t>у ребёнка привычку быстро переключаться с одного дела на другое</a:t>
            </a:r>
            <a:r>
              <a:rPr lang="ru-RU" b="1" dirty="0" smtClean="0"/>
              <a:t>.</a:t>
            </a:r>
          </a:p>
          <a:p>
            <a:r>
              <a:rPr lang="ru-RU" b="1" dirty="0"/>
              <a:t>Р</a:t>
            </a:r>
            <a:r>
              <a:rPr lang="ru-RU" b="1" dirty="0" smtClean="0"/>
              <a:t>ежим </a:t>
            </a:r>
            <a:r>
              <a:rPr lang="ru-RU" b="1" dirty="0"/>
              <a:t>дня. </a:t>
            </a:r>
            <a:endParaRPr lang="ru-RU" b="1" dirty="0" smtClean="0"/>
          </a:p>
          <a:p>
            <a:r>
              <a:rPr lang="ru-RU" b="1" dirty="0"/>
              <a:t>Организовать в каждой семье рабочий уголок ребёнка</a:t>
            </a:r>
            <a:endParaRPr lang="ru-RU" b="1" dirty="0" smtClean="0"/>
          </a:p>
          <a:p>
            <a:r>
              <a:rPr lang="ru-RU" b="1" dirty="0"/>
              <a:t>С</a:t>
            </a:r>
            <a:r>
              <a:rPr lang="ru-RU" b="1" dirty="0" smtClean="0"/>
              <a:t>оставить памятку «Садимся </a:t>
            </a:r>
            <a:r>
              <a:rPr lang="ru-RU" b="1" dirty="0"/>
              <a:t>за уроки».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2165339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59401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Садись за уроки всегда в одно и то же время.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Проветри комнату  до начала занятий.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Выключи радио, телевизор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Сотри со стола пыль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Свет с левой </a:t>
            </a:r>
            <a:r>
              <a:rPr lang="ru-RU" sz="2400" dirty="0" smtClean="0"/>
              <a:t>стороны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Уточни </a:t>
            </a:r>
            <a:r>
              <a:rPr lang="ru-RU" sz="2400" dirty="0"/>
              <a:t>расписание уроков на завтра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Приготовь письменные принадлежности для занятий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Убери со стола все лишнее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Сядь на стуле удобно и открой учебник.</a:t>
            </a:r>
          </a:p>
          <a:p>
            <a:pPr marL="514350" lvl="0" indent="-51435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30275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Текст 1"/>
          <p:cNvSpPr>
            <a:spLocks noGrp="1"/>
          </p:cNvSpPr>
          <p:nvPr>
            <p:ph type="body" sz="quarter" idx="10"/>
          </p:nvPr>
        </p:nvSpPr>
        <p:spPr>
          <a:xfrm>
            <a:off x="4572000" y="500063"/>
            <a:ext cx="3429000" cy="2000250"/>
          </a:xfrm>
        </p:spPr>
        <p:txBody>
          <a:bodyPr/>
          <a:lstStyle/>
          <a:p>
            <a:endParaRPr lang="ru-RU" smtClean="0">
              <a:ea typeface="宋体"/>
            </a:endParaRPr>
          </a:p>
        </p:txBody>
      </p:sp>
      <p:graphicFrame>
        <p:nvGraphicFramePr>
          <p:cNvPr id="4" name="Group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7989976"/>
              </p:ext>
            </p:extLst>
          </p:nvPr>
        </p:nvGraphicFramePr>
        <p:xfrm>
          <a:off x="0" y="1556792"/>
          <a:ext cx="9043525" cy="3024336"/>
        </p:xfrm>
        <a:graphic>
          <a:graphicData uri="http://schemas.openxmlformats.org/drawingml/2006/table">
            <a:tbl>
              <a:tblPr/>
              <a:tblGrid>
                <a:gridCol w="2843808"/>
                <a:gridCol w="1728192"/>
                <a:gridCol w="4471525"/>
              </a:tblGrid>
              <a:tr h="1147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возраст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spc="300" normalizeH="0" baseline="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продолжительность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6 лет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до 1 часа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7 лет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до 1,5 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8 – 10 лет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3 - 4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до 2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467544" y="500042"/>
            <a:ext cx="8280920" cy="200026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Продолжительность работы ребенка по приготовлению домашних заданий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95536" y="428604"/>
            <a:ext cx="6408712" cy="178593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Сначала устные предметы – правила, а потом письменные.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Трудные</a:t>
            </a:r>
            <a:r>
              <a:rPr lang="ru-RU" b="1" dirty="0"/>
              <a:t>, потом </a:t>
            </a:r>
            <a:r>
              <a:rPr lang="ru-RU" b="1" dirty="0" smtClean="0"/>
              <a:t>легкие.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71227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7504" y="1"/>
            <a:ext cx="8568952" cy="155679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ЧТО СЛЕДУЕТ, И ЧЕГО НЕ СЛЕДУЕТ ДЕЛАТЬ РОДИТЕЛЯМ</a:t>
            </a:r>
          </a:p>
          <a:p>
            <a:pPr lvl="0"/>
            <a:r>
              <a:rPr lang="ru-RU" sz="2400" dirty="0"/>
              <a:t>Проверь,  правильно ли организовано рабочее место</a:t>
            </a:r>
          </a:p>
          <a:p>
            <a:pPr lvl="0"/>
            <a:r>
              <a:rPr lang="ru-RU" sz="2400" dirty="0"/>
              <a:t>Всё должно быть на своих местах </a:t>
            </a:r>
          </a:p>
          <a:p>
            <a:pPr lvl="0"/>
            <a:r>
              <a:rPr lang="ru-RU" sz="2400" dirty="0"/>
              <a:t>Посидите со своим ребёнком на первых порах выполнения д/з. От того, насколько спокойными  будут его первые шаги, зависит его будущие школьные успехи.</a:t>
            </a:r>
          </a:p>
          <a:p>
            <a:pPr lvl="0"/>
            <a:r>
              <a:rPr lang="ru-RU" sz="2400" dirty="0"/>
              <a:t>Сформировать привычку делать уроки. Напоминайте об уроках без криков, будьте терпеливы.</a:t>
            </a:r>
          </a:p>
          <a:p>
            <a:pPr lvl="0"/>
            <a:r>
              <a:rPr lang="ru-RU" sz="2400" dirty="0"/>
              <a:t>Оформите красиво рабочее место. Стол, лампа, расписание,  стихии пожелания школьнику, таблицы учебные.</a:t>
            </a:r>
          </a:p>
          <a:p>
            <a:r>
              <a:rPr lang="ru-RU" sz="2400" dirty="0"/>
              <a:t>Учите выполнять уроки только в этом рабочем уголке.</a:t>
            </a:r>
          </a:p>
        </p:txBody>
      </p:sp>
    </p:spTree>
    <p:extLst>
      <p:ext uri="{BB962C8B-B14F-4D97-AF65-F5344CB8AC3E}">
        <p14:creationId xmlns:p14="http://schemas.microsoft.com/office/powerpoint/2010/main" xmlns="" val="269019666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1"/>
            <a:ext cx="9036496" cy="2204864"/>
          </a:xfrm>
        </p:spPr>
        <p:txBody>
          <a:bodyPr/>
          <a:lstStyle/>
          <a:p>
            <a:pPr lvl="0"/>
            <a:r>
              <a:rPr lang="ru-RU" sz="2500" dirty="0"/>
              <a:t>На рабочем месте порядок, если ему трудно навести порядок, то помогите ему.</a:t>
            </a:r>
          </a:p>
          <a:p>
            <a:pPr lvl="0"/>
            <a:r>
              <a:rPr lang="ru-RU" sz="2500" dirty="0"/>
              <a:t>Вслух читает задание упражнения. Это успокаивает  ребёнка, снимает тревожность</a:t>
            </a:r>
          </a:p>
          <a:p>
            <a:pPr lvl="0"/>
            <a:r>
              <a:rPr lang="ru-RU" sz="2500" dirty="0"/>
              <a:t>Если ребёнок что-то делает не так, не спешите его ругать.</a:t>
            </a:r>
          </a:p>
          <a:p>
            <a:pPr lvl="0"/>
            <a:r>
              <a:rPr lang="ru-RU" sz="2500" dirty="0"/>
              <a:t>Если ребёнок отвлекается, то спокойно напоминайте ему о времени, отведенном на выполнение уроков.</a:t>
            </a:r>
          </a:p>
          <a:p>
            <a:pPr lvl="0"/>
            <a:r>
              <a:rPr lang="ru-RU" sz="2500" dirty="0"/>
              <a:t>Письменные задания чтобы выполнял чисто, без помарок.</a:t>
            </a:r>
          </a:p>
          <a:p>
            <a:pPr lvl="0"/>
            <a:r>
              <a:rPr lang="ru-RU" sz="2500" dirty="0"/>
              <a:t>Не заставляйте многократно переписывать д/з.  Это подрывает интерес к школе.</a:t>
            </a:r>
          </a:p>
          <a:p>
            <a:pPr lvl="0"/>
            <a:r>
              <a:rPr lang="ru-RU" sz="2500" dirty="0"/>
              <a:t>Старайтесь, как можно раньше приучать делать уроки самостоятельно и обращаться к вам в случае необходимости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104287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3528" y="428604"/>
            <a:ext cx="6912768" cy="32164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7030A0"/>
                </a:solidFill>
              </a:rPr>
              <a:t>РАДУЙТЕСЬ ТОМУ, ЧТО У ВАС ЕСТЬ ТАКОЕ СЧАСТЬЕ – С КЕМ-ТО ДЕЛАТЬ УРОКИ, КОМУ-ТО ПОМОГАТЬ, ВЗРОСЛЕТЬ!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20207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Текст 1"/>
          <p:cNvSpPr>
            <a:spLocks noGrp="1"/>
          </p:cNvSpPr>
          <p:nvPr>
            <p:ph type="body" sz="quarter" idx="10"/>
          </p:nvPr>
        </p:nvSpPr>
        <p:spPr>
          <a:xfrm>
            <a:off x="1071563" y="428625"/>
            <a:ext cx="4643437" cy="1785938"/>
          </a:xfrm>
        </p:spPr>
        <p:txBody>
          <a:bodyPr/>
          <a:lstStyle/>
          <a:p>
            <a:endParaRPr lang="ru-RU" smtClean="0">
              <a:ea typeface="宋体"/>
            </a:endParaRPr>
          </a:p>
        </p:txBody>
      </p:sp>
      <p:pic>
        <p:nvPicPr>
          <p:cNvPr id="3" name="Rectangl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858" y="-96838"/>
            <a:ext cx="8242300" cy="803276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920585"/>
              </p:ext>
            </p:extLst>
          </p:nvPr>
        </p:nvGraphicFramePr>
        <p:xfrm>
          <a:off x="-108520" y="548680"/>
          <a:ext cx="9252520" cy="630932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77256"/>
                <a:gridCol w="7575264"/>
              </a:tblGrid>
              <a:tr h="367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Сколько раз тебе повторять?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Посоветуй мне пожалуйста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Не знаю, что бы я без тебя делал(а).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И в кого ты такой (</a:t>
                      </a:r>
                      <a:r>
                        <a:rPr lang="ru-RU" sz="2000" dirty="0" err="1">
                          <a:effectLst/>
                          <a:latin typeface="Arial Black" pitchFamily="34" charset="0"/>
                        </a:rPr>
                        <a:t>ая</a:t>
                      </a: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) уродился(</a:t>
                      </a:r>
                      <a:r>
                        <a:rPr lang="ru-RU" sz="2000" dirty="0" err="1">
                          <a:effectLst/>
                          <a:latin typeface="Arial Black" pitchFamily="34" charset="0"/>
                        </a:rPr>
                        <a:t>лась</a:t>
                      </a: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)?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Какие у тебя замечательные друзья!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На кого ж ты похож(а)?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Вот я в твоё время!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Ты нам опора и помощник!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Ну что за друзья у тебя!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О чём ты только думаешь?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Какая ты у меня умница!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А ты как считаешь сынок (доченька)?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У всех дети как дети, а ты!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Какой ты у меня сообразительный(</a:t>
                      </a:r>
                      <a:r>
                        <a:rPr lang="ru-RU" sz="2000" dirty="0" err="1">
                          <a:effectLst/>
                          <a:latin typeface="Arial Black" pitchFamily="34" charset="0"/>
                        </a:rPr>
                        <a:t>ая</a:t>
                      </a: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)!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 advTm="50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Текст 1"/>
          <p:cNvSpPr>
            <a:spLocks noGrp="1"/>
          </p:cNvSpPr>
          <p:nvPr>
            <p:ph type="body" sz="quarter" idx="10"/>
          </p:nvPr>
        </p:nvSpPr>
        <p:spPr>
          <a:xfrm>
            <a:off x="1071563" y="428625"/>
            <a:ext cx="4643437" cy="1785938"/>
          </a:xfrm>
        </p:spPr>
        <p:txBody>
          <a:bodyPr/>
          <a:lstStyle/>
          <a:p>
            <a:endParaRPr lang="ru-RU" smtClean="0">
              <a:ea typeface="宋体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333375"/>
            <a:ext cx="8435975" cy="619125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Оцените результаты, поставив себе:  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-  2 балла за ответы № 1, 4, 6, 7, 9, 10, 13,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- 1 балл за все остальные ответы.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7 – 8 баллов. Живете душа в душу. Ребенок любит и уважает вас.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9 – 10 баллов. Вы непоследовательны в общении. Ребенок вас уважает, но не всегда откровенен.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11 – 12 баллов. Необходимо быть к ребенку повнимательнее. Авторитет не заменяет любовь.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13 – 14 баллов. Идете по неверному пути. Существует недоверие между вами и ребенком. Уделяйте ему больше времени, уважайте его, прислушивайтесь к его мнению.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           </a:t>
            </a:r>
          </a:p>
        </p:txBody>
      </p:sp>
    </p:spTree>
  </p:cSld>
  <p:clrMapOvr>
    <a:masterClrMapping/>
  </p:clrMapOvr>
  <p:transition spd="med" advTm="5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10"/>
          <p:cNvSpPr>
            <a:spLocks noChangeArrowheads="1"/>
          </p:cNvSpPr>
          <p:nvPr/>
        </p:nvSpPr>
        <p:spPr bwMode="auto">
          <a:xfrm>
            <a:off x="7747000" y="4857750"/>
            <a:ext cx="1111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  <a:cs typeface="宋体"/>
              </a:rPr>
              <a:t>Back to </a:t>
            </a:r>
          </a:p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  <a:cs typeface="宋体"/>
              </a:rPr>
              <a:t>school</a:t>
            </a:r>
            <a:endParaRPr lang="zh-CN" altLang="en-US" sz="2200" b="1">
              <a:solidFill>
                <a:schemeClr val="bg1"/>
              </a:solidFill>
              <a:latin typeface="Calibri" pitchFamily="34" charset="0"/>
              <a:cs typeface="宋体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549275"/>
            <a:ext cx="8715436" cy="4175125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cs typeface="+mn-cs"/>
              </a:rPr>
              <a:t>«</a:t>
            </a:r>
            <a:r>
              <a:rPr lang="ru-RU" b="1" i="1" spc="300" dirty="0" smtClean="0">
                <a:ln w="1143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+mn-cs"/>
              </a:rPr>
              <a:t>Воспитание – это наука, которая обучает наших детей  обходиться без нас»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b="1" spc="300" dirty="0" smtClean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+mn-cs"/>
              </a:rPr>
              <a:t>                                        (</a:t>
            </a:r>
            <a:r>
              <a:rPr lang="ru-RU" b="1" spc="300" dirty="0" err="1" smtClean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+mn-cs"/>
              </a:rPr>
              <a:t>Легуве</a:t>
            </a:r>
            <a:r>
              <a:rPr lang="ru-RU" b="1" spc="300" dirty="0" smtClean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+mn-cs"/>
              </a:rPr>
              <a:t>)</a:t>
            </a:r>
          </a:p>
          <a:p>
            <a:pPr algn="just"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5">
                  <a:lumMod val="75000"/>
                </a:schemeClr>
              </a:solidFill>
              <a:cs typeface="+mn-cs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ru-RU" b="1" dirty="0" smtClean="0">
                <a:ln w="315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«</a:t>
            </a:r>
            <a:r>
              <a:rPr lang="ru-RU" b="1" i="1" dirty="0" smtClean="0">
                <a:ln w="315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Сила мягкого спокойного слова так велика, что с нею не может сравниться  никакое  наказание</a:t>
            </a:r>
            <a:r>
              <a:rPr lang="ru-RU" b="1" dirty="0" smtClean="0">
                <a:ln w="315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»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b="1" dirty="0" smtClean="0">
                <a:ln w="315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                                     (Лесгафт)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Текст 1"/>
          <p:cNvSpPr>
            <a:spLocks noGrp="1"/>
          </p:cNvSpPr>
          <p:nvPr>
            <p:ph type="body" sz="quarter" idx="10"/>
          </p:nvPr>
        </p:nvSpPr>
        <p:spPr>
          <a:xfrm>
            <a:off x="1071563" y="428625"/>
            <a:ext cx="4643437" cy="1785938"/>
          </a:xfrm>
        </p:spPr>
        <p:txBody>
          <a:bodyPr/>
          <a:lstStyle/>
          <a:p>
            <a:endParaRPr lang="ru-RU" smtClean="0">
              <a:ea typeface="宋体"/>
            </a:endParaRPr>
          </a:p>
        </p:txBody>
      </p:sp>
      <p:pic>
        <p:nvPicPr>
          <p:cNvPr id="51202" name="Picture 2" descr="D:\My private\blagodary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928813"/>
            <a:ext cx="5597525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8963" y="4548188"/>
            <a:ext cx="6218237" cy="61436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extBox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7325" y="195263"/>
            <a:ext cx="6334125" cy="6826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928670"/>
            <a:ext cx="85725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itchFamily="2" charset="-122"/>
              </a:rPr>
              <a:t>У нашего ребёнка есть специальное место, где он…</a:t>
            </a:r>
          </a:p>
        </p:txBody>
      </p:sp>
      <p:pic>
        <p:nvPicPr>
          <p:cNvPr id="8" name="TextBox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1792288"/>
            <a:ext cx="6991350" cy="596900"/>
          </a:xfrm>
          <a:prstGeom prst="rect">
            <a:avLst/>
          </a:prstGeom>
          <a:noFill/>
        </p:spPr>
      </p:pic>
      <p:pic>
        <p:nvPicPr>
          <p:cNvPr id="11" name="TextBox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775" y="2292350"/>
            <a:ext cx="6991350" cy="5969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5720" y="2857496"/>
            <a:ext cx="885828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itchFamily="2" charset="-122"/>
              </a:rPr>
              <a:t>Мы оказываем помощь в приготовлении домашних заданий. Эта помощь заключается …</a:t>
            </a:r>
          </a:p>
        </p:txBody>
      </p:sp>
      <p:pic>
        <p:nvPicPr>
          <p:cNvPr id="13" name="TextBox 1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3724275"/>
            <a:ext cx="8991600" cy="592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5720" y="4286256"/>
            <a:ext cx="885828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itchFamily="2" charset="-122"/>
              </a:rPr>
              <a:t>Если ребёнок выполнил домашнее задание небрежно, то мы …</a:t>
            </a:r>
          </a:p>
        </p:txBody>
      </p:sp>
      <p:sp>
        <p:nvSpPr>
          <p:cNvPr id="28680" name="Текст 14"/>
          <p:cNvSpPr>
            <a:spLocks noGrp="1"/>
          </p:cNvSpPr>
          <p:nvPr>
            <p:ph type="body" sz="quarter" idx="10"/>
          </p:nvPr>
        </p:nvSpPr>
        <p:spPr>
          <a:xfrm>
            <a:off x="1071563" y="428625"/>
            <a:ext cx="4643437" cy="1785938"/>
          </a:xfrm>
        </p:spPr>
        <p:txBody>
          <a:bodyPr/>
          <a:lstStyle/>
          <a:p>
            <a:endParaRPr lang="ru-RU" smtClean="0">
              <a:ea typeface="宋体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51520" y="428604"/>
            <a:ext cx="8496944" cy="1785937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/>
              <a:t>1.Есть </a:t>
            </a:r>
            <a:r>
              <a:rPr lang="ru-RU" dirty="0"/>
              <a:t>ли у тебя дома специальное место, где ты постоянно выполняешь домашние задания (подчеркни)? </a:t>
            </a:r>
          </a:p>
          <a:p>
            <a:r>
              <a:rPr lang="ru-RU" dirty="0"/>
              <a:t>- </a:t>
            </a:r>
            <a:r>
              <a:rPr lang="ru-RU" dirty="0" smtClean="0"/>
              <a:t>да - 19</a:t>
            </a:r>
          </a:p>
          <a:p>
            <a:r>
              <a:rPr lang="ru-RU" dirty="0" smtClean="0"/>
              <a:t>- нет – 1 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/>
              <a:t>Как долго ты выполняешь домашние задания (подчеркни)?</a:t>
            </a:r>
          </a:p>
          <a:p>
            <a:r>
              <a:rPr lang="ru-RU" dirty="0"/>
              <a:t>          -  1 </a:t>
            </a:r>
            <a:r>
              <a:rPr lang="ru-RU" dirty="0" smtClean="0"/>
              <a:t>час - 10</a:t>
            </a:r>
            <a:endParaRPr lang="ru-RU" dirty="0"/>
          </a:p>
          <a:p>
            <a:r>
              <a:rPr lang="ru-RU" dirty="0"/>
              <a:t>          -  </a:t>
            </a:r>
            <a:r>
              <a:rPr lang="ru-RU" dirty="0" smtClean="0"/>
              <a:t>2часа - 9</a:t>
            </a:r>
            <a:endParaRPr lang="ru-RU" dirty="0"/>
          </a:p>
          <a:p>
            <a:r>
              <a:rPr lang="ru-RU" dirty="0"/>
              <a:t>          - 3 часа и </a:t>
            </a:r>
            <a:r>
              <a:rPr lang="ru-RU" dirty="0" smtClean="0"/>
              <a:t>более - 1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98617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428604"/>
            <a:ext cx="9036496" cy="178593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b="1" dirty="0" smtClean="0"/>
              <a:t>С </a:t>
            </a:r>
            <a:r>
              <a:rPr lang="ru-RU" b="1" dirty="0"/>
              <a:t>какими предметами ты легко справляешься самостоятельно (перечисли): </a:t>
            </a:r>
            <a:endParaRPr lang="ru-RU" b="1" dirty="0" smtClean="0"/>
          </a:p>
          <a:p>
            <a:r>
              <a:rPr lang="ru-RU" dirty="0" smtClean="0"/>
              <a:t>Математика – 14</a:t>
            </a:r>
          </a:p>
          <a:p>
            <a:r>
              <a:rPr lang="ru-RU" dirty="0" smtClean="0"/>
              <a:t>Русский язык – 8</a:t>
            </a:r>
          </a:p>
          <a:p>
            <a:r>
              <a:rPr lang="ru-RU" dirty="0" smtClean="0"/>
              <a:t>Чтение – 8</a:t>
            </a:r>
          </a:p>
          <a:p>
            <a:r>
              <a:rPr lang="ru-RU" dirty="0" smtClean="0"/>
              <a:t>Ом – 8 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sz="2800" b="1" dirty="0" smtClean="0"/>
              <a:t>. </a:t>
            </a:r>
            <a:r>
              <a:rPr lang="ru-RU" sz="2800" b="1" dirty="0"/>
              <a:t>Какие предметы ты готовишь с трудом (</a:t>
            </a:r>
            <a:r>
              <a:rPr lang="ru-RU" sz="2800" b="1" dirty="0" smtClean="0"/>
              <a:t>напиши)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Математика – 6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Русский язык – </a:t>
            </a:r>
            <a:r>
              <a:rPr lang="ru-RU" dirty="0" smtClean="0"/>
              <a:t>10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Чтение – </a:t>
            </a:r>
            <a:r>
              <a:rPr lang="ru-RU" dirty="0" smtClean="0"/>
              <a:t>2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Ом – 7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236112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428604"/>
            <a:ext cx="9036496" cy="178593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5. Когда </a:t>
            </a:r>
            <a:r>
              <a:rPr lang="ru-RU" b="1" dirty="0"/>
              <a:t>тебе трудно выполнить домашнее задание, оказывают ли тебе помощь </a:t>
            </a:r>
            <a:r>
              <a:rPr lang="ru-RU" b="1" dirty="0" smtClean="0"/>
              <a:t>родители(подчеркни</a:t>
            </a:r>
            <a:r>
              <a:rPr lang="ru-RU" b="1" dirty="0"/>
              <a:t>)?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smtClean="0"/>
              <a:t>да - 13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нет – 7</a:t>
            </a:r>
          </a:p>
          <a:p>
            <a:pPr marL="0" indent="0">
              <a:buNone/>
            </a:pPr>
            <a:r>
              <a:rPr lang="ru-RU" b="1" dirty="0" smtClean="0"/>
              <a:t>6. </a:t>
            </a:r>
            <a:r>
              <a:rPr lang="ru-RU" b="1" dirty="0"/>
              <a:t>Как поступают родители, когда ты приходишь из школы с двойкой</a:t>
            </a:r>
            <a:r>
              <a:rPr lang="ru-RU" b="1" dirty="0" smtClean="0"/>
              <a:t>?</a:t>
            </a:r>
          </a:p>
          <a:p>
            <a:pPr marL="0" indent="0">
              <a:buNone/>
            </a:pPr>
            <a:r>
              <a:rPr lang="ru-RU" sz="2400" dirty="0" smtClean="0"/>
              <a:t>Ругают – 3</a:t>
            </a:r>
          </a:p>
          <a:p>
            <a:pPr marL="0" indent="0">
              <a:buNone/>
            </a:pPr>
            <a:r>
              <a:rPr lang="ru-RU" sz="2400" dirty="0" smtClean="0"/>
              <a:t>Кричат – 1</a:t>
            </a:r>
          </a:p>
          <a:p>
            <a:pPr marL="0" indent="0">
              <a:buNone/>
            </a:pPr>
            <a:r>
              <a:rPr lang="ru-RU" sz="2400" dirty="0" smtClean="0"/>
              <a:t>Предупреждают – 1</a:t>
            </a:r>
          </a:p>
          <a:p>
            <a:pPr marL="0" indent="0">
              <a:buNone/>
            </a:pPr>
            <a:r>
              <a:rPr lang="ru-RU" sz="2400" dirty="0" smtClean="0"/>
              <a:t>Бьют – 4 </a:t>
            </a:r>
          </a:p>
          <a:p>
            <a:pPr marL="0" indent="0">
              <a:buNone/>
            </a:pPr>
            <a:r>
              <a:rPr lang="ru-RU" sz="2400" dirty="0" smtClean="0"/>
              <a:t>Наказывают – 4</a:t>
            </a:r>
          </a:p>
          <a:p>
            <a:pPr marL="0" indent="0">
              <a:buNone/>
            </a:pPr>
            <a:r>
              <a:rPr lang="ru-RU" sz="2400" dirty="0" smtClean="0"/>
              <a:t>Ничего - 7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687656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428604"/>
            <a:ext cx="8892480" cy="178593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7. </a:t>
            </a:r>
            <a:r>
              <a:rPr lang="ru-RU" b="1" dirty="0"/>
              <a:t>Бывает ли так, что ты не выполняешь домашнее  задание вообще</a:t>
            </a:r>
            <a:r>
              <a:rPr lang="ru-RU" b="1" dirty="0" smtClean="0"/>
              <a:t>?</a:t>
            </a:r>
          </a:p>
          <a:p>
            <a:r>
              <a:rPr lang="ru-RU" dirty="0" smtClean="0"/>
              <a:t>Да – 8</a:t>
            </a:r>
          </a:p>
          <a:p>
            <a:r>
              <a:rPr lang="ru-RU" dirty="0" smtClean="0"/>
              <a:t>Нет - 12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124697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2"/>
          <p:cNvPicPr>
            <a:picLocks noGrp="1" noChangeArrowheads="1"/>
          </p:cNvPicPr>
          <p:nvPr>
            <p:ph type="body"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706438"/>
            <a:ext cx="8693150" cy="2835275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73025"/>
            <a:ext cx="8242300" cy="1431925"/>
          </a:xfrm>
        </p:spPr>
      </p:pic>
      <p:pic>
        <p:nvPicPr>
          <p:cNvPr id="7" name="Содержимое 2"/>
          <p:cNvPicPr>
            <a:picLocks noGrp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-231775" y="1420813"/>
            <a:ext cx="8521700" cy="4699000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бразование">
  <a:themeElements>
    <a:clrScheme name="自定义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образование</Template>
  <TotalTime>351</TotalTime>
  <Words>819</Words>
  <Application>Microsoft Office PowerPoint</Application>
  <PresentationFormat>Экран (4:3)</PresentationFormat>
  <Paragraphs>128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шаблон образование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Tata</cp:lastModifiedBy>
  <cp:revision>36</cp:revision>
  <dcterms:created xsi:type="dcterms:W3CDTF">2010-11-27T20:07:30Z</dcterms:created>
  <dcterms:modified xsi:type="dcterms:W3CDTF">2013-01-11T21:28:52Z</dcterms:modified>
</cp:coreProperties>
</file>