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8" r:id="rId10"/>
    <p:sldId id="269" r:id="rId11"/>
    <p:sldId id="263" r:id="rId12"/>
    <p:sldId id="267" r:id="rId13"/>
    <p:sldId id="26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FF3300"/>
    <a:srgbClr val="CC00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A16B1-AC39-4429-90B8-C988AF36E1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5F9DF-1351-47FF-8E35-03FF7F166B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6BCAC-6CAB-42AF-92E9-9CB5A6876E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C8E70-3640-4411-9231-CC979D9E1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0B75-B172-42D5-BA2D-A42DAC763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C8D0E-B5DC-4940-AF23-F9A95198E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04949-883F-4B49-A657-5CC24420C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AEF30-9CDD-4266-861D-5E7AC7592E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DB2A5-9551-4302-8C84-CCE1D53163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65CD0-C96E-4941-AFC8-79296052C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82113-D57B-4886-B398-EFC4846AD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54E35-D6D9-4A93-846D-A17CA09E87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C2B9A2B-5D6F-4A32-BD37-65A696D811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29125" y="4357688"/>
            <a:ext cx="4543425" cy="1752600"/>
          </a:xfrm>
        </p:spPr>
        <p:txBody>
          <a:bodyPr/>
          <a:lstStyle/>
          <a:p>
            <a:pPr algn="r" eaLnBrk="1" hangingPunct="1">
              <a:defRPr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Учитель начальных классов</a:t>
            </a:r>
          </a:p>
          <a:p>
            <a:pPr algn="r" eaLnBrk="1" hangingPunct="1">
              <a:defRPr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МАОУ СОШ №4 г. Абинска</a:t>
            </a:r>
          </a:p>
          <a:p>
            <a:pPr algn="r" eaLnBrk="1" hangingPunct="1">
              <a:defRPr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Волкова Татьяна Васильевна  </a:t>
            </a:r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00166" y="714375"/>
            <a:ext cx="5357850" cy="235743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accent2"/>
                </a:solidFill>
              </a:rPr>
              <a:t>Малые жанры фольклора</a:t>
            </a:r>
            <a:br>
              <a:rPr lang="ru-RU" sz="4800" dirty="0" smtClean="0">
                <a:solidFill>
                  <a:schemeClr val="accent2"/>
                </a:solidFill>
              </a:rPr>
            </a:br>
            <a:r>
              <a:rPr lang="ru-RU" sz="4800" dirty="0" smtClean="0">
                <a:solidFill>
                  <a:schemeClr val="accent2"/>
                </a:solidFill>
              </a:rPr>
              <a:t>4 класс</a:t>
            </a:r>
          </a:p>
        </p:txBody>
      </p:sp>
      <p:sp>
        <p:nvSpPr>
          <p:cNvPr id="2052" name="AutoShape 7" descr="Анимации к русским народным сказка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53" name="Picture 8" descr="C:\Users\user\Desktop\rus_nar_04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175000"/>
            <a:ext cx="4643438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929718" cy="2203480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    Поговорка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– часть суждения,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а </a:t>
            </a:r>
            <a:r>
              <a:rPr lang="ru-RU" dirty="0" smtClean="0">
                <a:solidFill>
                  <a:schemeClr val="bg1"/>
                </a:solidFill>
              </a:rPr>
              <a:t>пословица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–это законченное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       высказывание.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285992"/>
            <a:ext cx="8229600" cy="426879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ru-RU" sz="4400" dirty="0" smtClean="0"/>
              <a:t>Всё идёт как по маслу.</a:t>
            </a:r>
            <a:r>
              <a:rPr lang="ru-RU" sz="900" dirty="0" smtClean="0"/>
              <a:t> </a:t>
            </a:r>
          </a:p>
          <a:p>
            <a:pPr>
              <a:buNone/>
            </a:pPr>
            <a:endParaRPr lang="ru-RU" sz="4400" dirty="0" smtClean="0"/>
          </a:p>
          <a:p>
            <a:r>
              <a:rPr lang="ru-RU" sz="4400" dirty="0" smtClean="0"/>
              <a:t>Сон слаще мёда.</a:t>
            </a:r>
          </a:p>
          <a:p>
            <a:pPr>
              <a:buNone/>
            </a:pPr>
            <a:endParaRPr lang="ru-RU" sz="4400" dirty="0" smtClean="0"/>
          </a:p>
          <a:p>
            <a:r>
              <a:rPr lang="ru-RU" sz="4400" dirty="0" smtClean="0"/>
              <a:t>Вороне соколом не быть.</a:t>
            </a:r>
          </a:p>
          <a:p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Соотнеси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blipFill>
            <a:blip r:embed="rId2"/>
            <a:tile tx="0" ty="0" sx="100000" sy="100000" flip="none" algn="tl"/>
          </a:blipFill>
          <a:ln>
            <a:prstDash val="sysDot"/>
          </a:ln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Загадка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Сшит колпак,  </a:t>
            </a:r>
          </a:p>
          <a:p>
            <a:pPr algn="ctr"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да не по -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</a:rPr>
              <a:t>колпаковски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algn="just" eaLnBrk="1" hangingPunct="1">
              <a:buFontTx/>
              <a:buNone/>
              <a:defRPr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</a:t>
            </a:r>
            <a:r>
              <a:rPr lang="ru-RU" sz="2400" b="1" dirty="0" smtClean="0">
                <a:solidFill>
                  <a:srgbClr val="C00000"/>
                </a:solidFill>
              </a:rPr>
              <a:t>Скороговорка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   Рыжий - красный</a:t>
            </a:r>
          </a:p>
          <a:p>
            <a:pPr algn="ctr"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человек опасный.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ru-RU" sz="2400" b="1" dirty="0" smtClean="0">
                <a:solidFill>
                  <a:srgbClr val="C00000"/>
                </a:solidFill>
              </a:rPr>
              <a:t>Пословица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Смелый там найдет, </a:t>
            </a:r>
          </a:p>
          <a:p>
            <a:pPr algn="ctr"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где робкий потеряет.</a:t>
            </a:r>
          </a:p>
          <a:p>
            <a:pPr algn="ctr" eaLnBrk="1" hangingPunct="1">
              <a:buFontTx/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Дразнилка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Ноги </a:t>
            </a:r>
            <a:r>
              <a:rPr lang="ru-RU" sz="2400" dirty="0" err="1" smtClean="0">
                <a:solidFill>
                  <a:schemeClr val="accent6">
                    <a:lumMod val="50000"/>
                  </a:schemeClr>
                </a:solidFill>
              </a:rPr>
              <a:t>многи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,</a:t>
            </a:r>
          </a:p>
          <a:p>
            <a:pPr algn="ctr"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усы – длинны,                     </a:t>
            </a:r>
          </a:p>
          <a:p>
            <a:pPr algn="ctr" eaLnBrk="1" hangingPunct="1">
              <a:buFontTx/>
              <a:buNone/>
              <a:defRPr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а хвост – брык-брык.</a:t>
            </a:r>
            <a:r>
              <a:rPr lang="ru-RU" sz="2400" dirty="0" smtClean="0"/>
              <a:t>                                                                         </a:t>
            </a:r>
          </a:p>
        </p:txBody>
      </p:sp>
      <p:pic>
        <p:nvPicPr>
          <p:cNvPr id="10244" name="Picture 8" descr="C:\Users\user\Desktop\06b12559e64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8080" y="0"/>
            <a:ext cx="1785920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Соотнеси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Загадка </a:t>
            </a:r>
            <a:r>
              <a:rPr lang="ru-RU" sz="2400" b="1" dirty="0" smtClean="0"/>
              <a:t>                           </a:t>
            </a:r>
            <a:r>
              <a:rPr lang="ru-RU" sz="2400" dirty="0" smtClean="0"/>
              <a:t>Сшит колпак,  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                                          да не по - </a:t>
            </a:r>
            <a:r>
              <a:rPr lang="ru-RU" sz="2400" dirty="0" err="1" smtClean="0"/>
              <a:t>колпаковски</a:t>
            </a:r>
            <a:r>
              <a:rPr lang="ru-RU" sz="2400" dirty="0" smtClean="0"/>
              <a:t>.</a:t>
            </a:r>
          </a:p>
          <a:p>
            <a:pPr algn="just" eaLnBrk="1" hangingPunct="1">
              <a:buFontTx/>
              <a:buNone/>
            </a:pPr>
            <a:r>
              <a:rPr lang="ru-RU" sz="2400" b="1" dirty="0" smtClean="0"/>
              <a:t>             </a:t>
            </a:r>
            <a:r>
              <a:rPr lang="ru-RU" sz="2400" b="1" dirty="0" smtClean="0">
                <a:solidFill>
                  <a:srgbClr val="FF0000"/>
                </a:solidFill>
              </a:rPr>
              <a:t>Скороговорка</a:t>
            </a:r>
            <a:r>
              <a:rPr lang="ru-RU" sz="2400" b="1" dirty="0" smtClean="0"/>
              <a:t>    </a:t>
            </a:r>
            <a:r>
              <a:rPr lang="ru-RU" sz="2400" dirty="0" smtClean="0"/>
              <a:t>         Рыжий - красный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                                        человек опасный.</a:t>
            </a:r>
            <a:endParaRPr lang="ru-RU" sz="2400" b="1" dirty="0" smtClean="0"/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Пословица                     </a:t>
            </a:r>
            <a:r>
              <a:rPr lang="ru-RU" sz="2400" dirty="0" smtClean="0"/>
              <a:t>Смелый там найдет, 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                                        где робкий потеряет.</a:t>
            </a:r>
          </a:p>
          <a:p>
            <a:pPr algn="ctr" eaLnBrk="1" hangingPunct="1">
              <a:buFontTx/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Дразнилка</a:t>
            </a:r>
            <a:r>
              <a:rPr lang="ru-RU" sz="2400" b="1" dirty="0" smtClean="0"/>
              <a:t>                         </a:t>
            </a:r>
            <a:r>
              <a:rPr lang="ru-RU" sz="2400" dirty="0" smtClean="0"/>
              <a:t>Ноги </a:t>
            </a:r>
            <a:r>
              <a:rPr lang="ru-RU" sz="2400" dirty="0" err="1" smtClean="0"/>
              <a:t>многи</a:t>
            </a:r>
            <a:r>
              <a:rPr lang="ru-RU" sz="2400" dirty="0" smtClean="0"/>
              <a:t>,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                                            усы – длинны,                     </a:t>
            </a:r>
          </a:p>
          <a:p>
            <a:pPr algn="ctr" eaLnBrk="1" hangingPunct="1">
              <a:buFontTx/>
              <a:buNone/>
            </a:pPr>
            <a:r>
              <a:rPr lang="ru-RU" sz="2400" dirty="0" smtClean="0"/>
              <a:t>                                         а хвост – брык-брык.                                                                         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16200000" flipH="1">
            <a:off x="2571750" y="2428875"/>
            <a:ext cx="3214688" cy="2071688"/>
          </a:xfrm>
          <a:prstGeom prst="straightConnector1">
            <a:avLst/>
          </a:prstGeom>
          <a:ln w="12700" cmpd="sng">
            <a:solidFill>
              <a:srgbClr val="FF000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786188" y="1928813"/>
            <a:ext cx="1500187" cy="785812"/>
          </a:xfrm>
          <a:prstGeom prst="straightConnector1">
            <a:avLst/>
          </a:prstGeom>
          <a:ln w="12700" cmpd="sng">
            <a:solidFill>
              <a:srgbClr val="FF330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357563" y="3643313"/>
            <a:ext cx="1571625" cy="1587"/>
          </a:xfrm>
          <a:prstGeom prst="straightConnector1">
            <a:avLst/>
          </a:prstGeom>
          <a:ln w="12700" cmpd="sng">
            <a:solidFill>
              <a:srgbClr val="FF000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3393281" y="2964657"/>
            <a:ext cx="1643063" cy="1428750"/>
          </a:xfrm>
          <a:prstGeom prst="straightConnector1">
            <a:avLst/>
          </a:prstGeom>
          <a:ln w="12700" cmpd="sng">
            <a:solidFill>
              <a:srgbClr val="FF0000"/>
            </a:solidFill>
            <a:beve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72" name="Picture 2" descr="C:\Users\user\Desktop\06b12559e64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58082" y="0"/>
            <a:ext cx="1785918" cy="142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Обложка сборника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28927" y="1571625"/>
            <a:ext cx="3500462" cy="4429144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dirty="0" smtClean="0"/>
              <a:t>Ученики</a:t>
            </a:r>
          </a:p>
          <a:p>
            <a:pPr algn="ctr" eaLnBrk="1" hangingPunct="1">
              <a:buFontTx/>
              <a:buNone/>
            </a:pPr>
            <a:r>
              <a:rPr lang="ru-RU" dirty="0" smtClean="0"/>
              <a:t> 4 класса В</a:t>
            </a:r>
          </a:p>
          <a:p>
            <a:pPr eaLnBrk="1" hangingPunct="1"/>
            <a:endParaRPr lang="ru-RU" dirty="0" smtClean="0"/>
          </a:p>
          <a:p>
            <a:pPr eaLnBrk="1" hangingPunct="1">
              <a:buNone/>
            </a:pPr>
            <a:endParaRPr lang="ru-RU" dirty="0" smtClean="0"/>
          </a:p>
          <a:p>
            <a:pPr eaLnBrk="1" hangingPunct="1"/>
            <a:endParaRPr lang="ru-RU" dirty="0" smtClean="0"/>
          </a:p>
          <a:p>
            <a:pPr algn="ctr" eaLnBrk="1" hangingPunct="1">
              <a:buFontTx/>
              <a:buNone/>
            </a:pPr>
            <a:r>
              <a:rPr lang="ru-RU" dirty="0" smtClean="0"/>
              <a:t>     Малые жанры     фольклора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857620" y="3000372"/>
            <a:ext cx="1500188" cy="142875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5400" dirty="0"/>
              <a:t>?</a:t>
            </a:r>
          </a:p>
        </p:txBody>
      </p:sp>
      <p:pic>
        <p:nvPicPr>
          <p:cNvPr id="12293" name="Picture 6" descr="C:\Users\user\Desktop\06b12559e64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58802" y="0"/>
            <a:ext cx="1785197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900882" cy="1143000"/>
          </a:xfrm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Живой цветок русского 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фольклора</a:t>
            </a:r>
          </a:p>
        </p:txBody>
      </p:sp>
      <p:pic>
        <p:nvPicPr>
          <p:cNvPr id="307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142976" y="1857364"/>
            <a:ext cx="6480175" cy="4714888"/>
          </a:xfrm>
          <a:noFill/>
        </p:spPr>
      </p:pic>
      <p:pic>
        <p:nvPicPr>
          <p:cNvPr id="3076" name="Picture 7" descr="C:\Users\user\Desktop\06b12559e64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68783" y="0"/>
            <a:ext cx="1875217" cy="1500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user\Desktop\06b12559e64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48525" y="0"/>
            <a:ext cx="1895475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928670"/>
            <a:ext cx="8389968" cy="2159000"/>
          </a:xfrm>
        </p:spPr>
        <p:txBody>
          <a:bodyPr/>
          <a:lstStyle/>
          <a:p>
            <a:pPr algn="l" eaLnBrk="1" hangingPunct="1"/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Загадка</a:t>
            </a:r>
            <a:r>
              <a:rPr lang="ru-RU" sz="2800" dirty="0" smtClean="0"/>
              <a:t> </a:t>
            </a:r>
            <a:r>
              <a:rPr lang="ru-RU" sz="3600" dirty="0" smtClean="0"/>
              <a:t>-  ( </a:t>
            </a:r>
            <a:r>
              <a:rPr lang="ru-RU" sz="3600" dirty="0" smtClean="0">
                <a:solidFill>
                  <a:srgbClr val="006600"/>
                </a:solidFill>
              </a:rPr>
              <a:t>большое, небольшое)        произведение ________ __________ творчества, в котором нужно  ______ предмет или явление по их  ____.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3214686"/>
            <a:ext cx="8229600" cy="3311525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4000" dirty="0" smtClean="0">
                <a:solidFill>
                  <a:schemeClr val="accent2"/>
                </a:solidFill>
              </a:rPr>
              <a:t>Загадки-сравнения</a:t>
            </a:r>
          </a:p>
          <a:p>
            <a:pPr eaLnBrk="1" hangingPunct="1"/>
            <a:r>
              <a:rPr lang="ru-RU" sz="4000" dirty="0" smtClean="0">
                <a:solidFill>
                  <a:schemeClr val="accent2"/>
                </a:solidFill>
              </a:rPr>
              <a:t>Загадки-вопросы</a:t>
            </a:r>
          </a:p>
          <a:p>
            <a:pPr eaLnBrk="1" hangingPunct="1"/>
            <a:r>
              <a:rPr lang="ru-RU" sz="4000" dirty="0" smtClean="0">
                <a:solidFill>
                  <a:schemeClr val="accent2"/>
                </a:solidFill>
              </a:rPr>
              <a:t>Загадки-противопоставления</a:t>
            </a:r>
          </a:p>
          <a:p>
            <a:pPr eaLnBrk="1" hangingPunct="1"/>
            <a:r>
              <a:rPr lang="ru-RU" sz="4000" dirty="0" smtClean="0">
                <a:solidFill>
                  <a:schemeClr val="accent2"/>
                </a:solidFill>
              </a:rPr>
              <a:t>Загадки-описания</a:t>
            </a:r>
          </a:p>
          <a:p>
            <a:pPr eaLnBrk="1" hangingPunct="1"/>
            <a:endParaRPr lang="ru-RU" sz="4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Кубанские загадки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04351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6600"/>
                </a:solidFill>
              </a:rPr>
              <a:t>1. Крепка, звонка да отточена. Кого поцелует, тот и с ног долой</a:t>
            </a:r>
            <a:r>
              <a:rPr lang="ru-RU" i="1" dirty="0" smtClean="0">
                <a:solidFill>
                  <a:srgbClr val="006600"/>
                </a:solidFill>
              </a:rPr>
              <a:t>.</a:t>
            </a:r>
            <a:r>
              <a:rPr lang="ru-RU" sz="1000" i="1" dirty="0" smtClean="0">
                <a:solidFill>
                  <a:srgbClr val="006600"/>
                </a:solidFill>
              </a:rPr>
              <a:t>  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ru-RU" dirty="0" smtClean="0">
                <a:solidFill>
                  <a:srgbClr val="006600"/>
                </a:solidFill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6600"/>
                </a:solidFill>
              </a:rPr>
              <a:t>2. Летит птица крылата, без глаз, без крыл, сама свистит, сама бьёт.</a:t>
            </a:r>
          </a:p>
          <a:p>
            <a:pPr eaLnBrk="1" hangingPunct="1">
              <a:lnSpc>
                <a:spcPct val="90000"/>
              </a:lnSpc>
              <a:buNone/>
            </a:pPr>
            <a:endParaRPr lang="ru-RU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6600"/>
                </a:solidFill>
              </a:rPr>
              <a:t>3. Мал мужичок – костяная ручка. </a:t>
            </a:r>
          </a:p>
          <a:p>
            <a:pPr eaLnBrk="1" hangingPunct="1">
              <a:lnSpc>
                <a:spcPct val="90000"/>
              </a:lnSpc>
              <a:buNone/>
            </a:pPr>
            <a:endParaRPr lang="ru-RU" dirty="0" smtClean="0">
              <a:solidFill>
                <a:srgbClr val="0066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ru-RU" dirty="0" smtClean="0">
                <a:solidFill>
                  <a:srgbClr val="006600"/>
                </a:solidFill>
              </a:rPr>
              <a:t>4. На чужой спине едет, на своей груз везёт. </a:t>
            </a:r>
          </a:p>
        </p:txBody>
      </p:sp>
      <p:pic>
        <p:nvPicPr>
          <p:cNvPr id="4" name="Рисунок 3" descr="http://sovetskiymultik.at.ua/2/kak.kazaki.0-03-04.46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7358082" y="0"/>
            <a:ext cx="1785918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Задание № 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571625"/>
            <a:ext cx="8229600" cy="3143259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Идут </a:t>
            </a:r>
            <a:r>
              <a:rPr lang="ru-RU" sz="2800" u="sng" dirty="0" smtClean="0">
                <a:solidFill>
                  <a:schemeClr val="accent6">
                    <a:lumMod val="50000"/>
                  </a:schemeClr>
                </a:solidFill>
              </a:rPr>
              <a:t>четыре брата навстречу старшему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 - Здравствуй, </a:t>
            </a:r>
            <a:r>
              <a:rPr lang="ru-RU" sz="2800" u="sng" dirty="0" smtClean="0">
                <a:solidFill>
                  <a:schemeClr val="accent6">
                    <a:lumMod val="50000"/>
                  </a:schemeClr>
                </a:solidFill>
              </a:rPr>
              <a:t>большак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! – говорят.( большой)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 - Здорово, Васька-</a:t>
            </a:r>
            <a:r>
              <a:rPr lang="ru-RU" sz="2800" u="sng" dirty="0" smtClean="0">
                <a:solidFill>
                  <a:schemeClr val="accent6">
                    <a:lumMod val="50000"/>
                  </a:schemeClr>
                </a:solidFill>
              </a:rPr>
              <a:t>указка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, __( указательный)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Мишка-</a:t>
            </a:r>
            <a:r>
              <a:rPr lang="ru-RU" sz="2800" u="sng" dirty="0" smtClean="0">
                <a:solidFill>
                  <a:schemeClr val="accent6">
                    <a:lumMod val="50000"/>
                  </a:schemeClr>
                </a:solidFill>
              </a:rPr>
              <a:t>серёдка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, __________ ( средний)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Гришка – </a:t>
            </a:r>
            <a:r>
              <a:rPr lang="ru-RU" sz="2800" u="sng" dirty="0" smtClean="0">
                <a:solidFill>
                  <a:schemeClr val="accent6">
                    <a:lumMod val="50000"/>
                  </a:schemeClr>
                </a:solidFill>
              </a:rPr>
              <a:t>сиротка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__________( безымянный)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Да </a:t>
            </a:r>
            <a:r>
              <a:rPr lang="ru-RU" sz="2800" u="sng" dirty="0" smtClean="0">
                <a:solidFill>
                  <a:schemeClr val="accent6">
                    <a:lumMod val="50000"/>
                  </a:schemeClr>
                </a:solidFill>
              </a:rPr>
              <a:t>крошка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</a:rPr>
              <a:t>Тимошка!_______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( мизинец)</a:t>
            </a:r>
          </a:p>
        </p:txBody>
      </p:sp>
      <p:pic>
        <p:nvPicPr>
          <p:cNvPr id="6148" name="Picture 5" descr="C:\Users\user\Desktop\colors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1813" y="4786313"/>
            <a:ext cx="31051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user\Desktop\06b12559e64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48525" y="0"/>
            <a:ext cx="1895475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 descr="C:\Users\user\Desktop\bs000011939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9637" y="1714488"/>
            <a:ext cx="3225833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7286644" cy="1143000"/>
          </a:xfrm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Даль Владимир Иванович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857620" y="3643314"/>
            <a:ext cx="4572031" cy="1285884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800" dirty="0" smtClean="0">
              <a:solidFill>
                <a:srgbClr val="CC00FF"/>
              </a:solidFill>
            </a:endParaRPr>
          </a:p>
        </p:txBody>
      </p:sp>
      <p:sp>
        <p:nvSpPr>
          <p:cNvPr id="7173" name="Rectangle 8"/>
          <p:cNvSpPr>
            <a:spLocks noChangeArrowheads="1"/>
          </p:cNvSpPr>
          <p:nvPr/>
        </p:nvSpPr>
        <p:spPr bwMode="auto">
          <a:xfrm>
            <a:off x="3643306" y="1714488"/>
            <a:ext cx="214314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2000" dirty="0"/>
              <a:t> </a:t>
            </a:r>
            <a:r>
              <a:rPr lang="ru-RU" sz="2400" dirty="0">
                <a:solidFill>
                  <a:srgbClr val="006600"/>
                </a:solidFill>
              </a:rPr>
              <a:t>В 1862 году он издал книгу «Пословицы русского народа», в которой пословицы были расположены по темам.</a:t>
            </a:r>
          </a:p>
        </p:txBody>
      </p:sp>
      <p:pic>
        <p:nvPicPr>
          <p:cNvPr id="7174" name="Picture 9" descr="C:\Users\user\Desktop\Портрет писателя Владимира Ивановича Даля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4" y="1714500"/>
            <a:ext cx="3503522" cy="4429144"/>
          </a:xfrm>
          <a:noFill/>
        </p:spPr>
      </p:pic>
      <p:pic>
        <p:nvPicPr>
          <p:cNvPr id="7" name="Picture 4" descr="C:\Users\user\Desktop\06b12559e64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48525" y="0"/>
            <a:ext cx="1895475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7429520" cy="1560538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Речь без пословицы – всё равно, что еда без соли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2143116"/>
            <a:ext cx="8229600" cy="45259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2800" dirty="0" smtClean="0"/>
              <a:t>1. Прочитайте пословицу.</a:t>
            </a:r>
          </a:p>
          <a:p>
            <a:pPr eaLnBrk="1" hangingPunct="1"/>
            <a:r>
              <a:rPr lang="ru-RU" sz="2800" dirty="0" smtClean="0"/>
              <a:t>2. Определите смысл пословицы и выберите тон чтения.</a:t>
            </a:r>
          </a:p>
          <a:p>
            <a:pPr eaLnBrk="1" hangingPunct="1"/>
            <a:r>
              <a:rPr lang="ru-RU" sz="2800" dirty="0" smtClean="0"/>
              <a:t>3. Выделите важные слова.</a:t>
            </a:r>
          </a:p>
          <a:p>
            <a:pPr eaLnBrk="1" hangingPunct="1"/>
            <a:r>
              <a:rPr lang="ru-RU" sz="2800" dirty="0" smtClean="0"/>
              <a:t>4. Соблюдайте паузы.</a:t>
            </a:r>
          </a:p>
          <a:p>
            <a:pPr eaLnBrk="1" hangingPunct="1"/>
            <a:r>
              <a:rPr lang="ru-RU" sz="2800" dirty="0" smtClean="0"/>
              <a:t>5. Следите за повышением и понижением голоса.</a:t>
            </a:r>
          </a:p>
          <a:p>
            <a:pPr eaLnBrk="1" hangingPunct="1"/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  Май леса </a:t>
            </a:r>
            <a:r>
              <a:rPr lang="ru-RU" sz="2800" b="1" dirty="0" smtClean="0"/>
              <a:t>наряжает</a:t>
            </a:r>
            <a:r>
              <a:rPr lang="ru-RU" sz="2800" dirty="0" smtClean="0"/>
              <a:t>, / лето в гости </a:t>
            </a:r>
            <a:r>
              <a:rPr lang="ru-RU" sz="2800" b="1" dirty="0" smtClean="0"/>
              <a:t>ожидает</a:t>
            </a:r>
            <a:r>
              <a:rPr lang="ru-RU" sz="2800" dirty="0" smtClean="0"/>
              <a:t>.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3286116" y="5572140"/>
            <a:ext cx="935038" cy="3587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7286644" y="5643578"/>
            <a:ext cx="863600" cy="2873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6" name="Рисунок 5" descr="http://www.da-club.ru/img/big/2603801902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8082" y="0"/>
            <a:ext cx="1785918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329510" cy="1654164"/>
          </a:xfrm>
        </p:spPr>
        <p:txBody>
          <a:bodyPr/>
          <a:lstStyle/>
          <a:p>
            <a:pPr eaLnBrk="1" hangingPunct="1"/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Казачьи поговорки</a:t>
            </a:r>
            <a:b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i="1" dirty="0" smtClean="0">
                <a:solidFill>
                  <a:schemeClr val="bg1">
                    <a:lumMod val="95000"/>
                  </a:schemeClr>
                </a:solidFill>
              </a:rPr>
              <a:t>“</a:t>
            </a:r>
            <a:r>
              <a:rPr lang="ru-RU" sz="3200" i="1" dirty="0" err="1" smtClean="0">
                <a:solidFill>
                  <a:schemeClr val="bg1">
                    <a:lumMod val="95000"/>
                  </a:schemeClr>
                </a:solidFill>
              </a:rPr>
              <a:t>Хто</a:t>
            </a:r>
            <a:r>
              <a:rPr lang="ru-RU" sz="3200" i="1" dirty="0" smtClean="0">
                <a:solidFill>
                  <a:schemeClr val="bg1">
                    <a:lumMod val="95000"/>
                  </a:schemeClr>
                </a:solidFill>
              </a:rPr>
              <a:t> присказки старинные </a:t>
            </a:r>
            <a:r>
              <a:rPr lang="ru-RU" sz="3200" i="1" dirty="0" err="1" smtClean="0">
                <a:solidFill>
                  <a:schemeClr val="bg1">
                    <a:lumMod val="95000"/>
                  </a:schemeClr>
                </a:solidFill>
              </a:rPr>
              <a:t>знае</a:t>
            </a:r>
            <a:r>
              <a:rPr lang="ru-RU" sz="3200" i="1" dirty="0" smtClean="0">
                <a:solidFill>
                  <a:schemeClr val="bg1">
                    <a:lumMod val="95000"/>
                  </a:schemeClr>
                </a:solidFill>
              </a:rPr>
              <a:t>, тот в жизни много </a:t>
            </a:r>
            <a:r>
              <a:rPr lang="ru-RU" sz="3200" i="1" dirty="0" err="1" smtClean="0">
                <a:solidFill>
                  <a:schemeClr val="bg1">
                    <a:lumMod val="95000"/>
                  </a:schemeClr>
                </a:solidFill>
              </a:rPr>
              <a:t>понимае</a:t>
            </a:r>
            <a:r>
              <a:rPr lang="ru-RU" sz="3200" i="1" dirty="0" smtClean="0">
                <a:solidFill>
                  <a:schemeClr val="bg1">
                    <a:lumMod val="95000"/>
                  </a:schemeClr>
                </a:solidFill>
              </a:rPr>
              <a:t>”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2428868"/>
            <a:ext cx="8229600" cy="4054485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4400" i="1" dirty="0" smtClean="0">
                <a:solidFill>
                  <a:srgbClr val="006600"/>
                </a:solidFill>
              </a:rPr>
              <a:t>“Глазом </a:t>
            </a:r>
            <a:r>
              <a:rPr lang="ru-RU" sz="4400" i="1" dirty="0" err="1" smtClean="0">
                <a:solidFill>
                  <a:srgbClr val="006600"/>
                </a:solidFill>
              </a:rPr>
              <a:t>нэ</a:t>
            </a:r>
            <a:r>
              <a:rPr lang="ru-RU" sz="4400" i="1" dirty="0" smtClean="0">
                <a:solidFill>
                  <a:srgbClr val="006600"/>
                </a:solidFill>
              </a:rPr>
              <a:t> моргнуть, усом </a:t>
            </a:r>
            <a:r>
              <a:rPr lang="ru-RU" sz="4400" i="1" dirty="0" err="1" smtClean="0">
                <a:solidFill>
                  <a:srgbClr val="006600"/>
                </a:solidFill>
              </a:rPr>
              <a:t>нэ</a:t>
            </a:r>
            <a:r>
              <a:rPr lang="ru-RU" sz="4400" i="1" dirty="0" smtClean="0">
                <a:solidFill>
                  <a:srgbClr val="006600"/>
                </a:solidFill>
              </a:rPr>
              <a:t> </a:t>
            </a:r>
            <a:r>
              <a:rPr lang="ru-RU" sz="4400" i="1" dirty="0" err="1" smtClean="0">
                <a:solidFill>
                  <a:srgbClr val="006600"/>
                </a:solidFill>
              </a:rPr>
              <a:t>повэсты</a:t>
            </a:r>
            <a:r>
              <a:rPr lang="ru-RU" sz="4400" i="1" dirty="0" smtClean="0">
                <a:solidFill>
                  <a:srgbClr val="006600"/>
                </a:solidFill>
              </a:rPr>
              <a:t>”</a:t>
            </a:r>
            <a:r>
              <a:rPr lang="ru-RU" sz="4400" dirty="0" smtClean="0">
                <a:solidFill>
                  <a:srgbClr val="006600"/>
                </a:solidFill>
              </a:rPr>
              <a:t> ;</a:t>
            </a:r>
          </a:p>
          <a:p>
            <a:pPr eaLnBrk="1" hangingPunct="1">
              <a:buFontTx/>
              <a:buNone/>
            </a:pPr>
            <a:endParaRPr lang="ru-RU" sz="4400" dirty="0" smtClean="0">
              <a:solidFill>
                <a:srgbClr val="006600"/>
              </a:solidFill>
            </a:endParaRPr>
          </a:p>
          <a:p>
            <a:pPr eaLnBrk="1" hangingPunct="1"/>
            <a:r>
              <a:rPr lang="ru-RU" sz="4400" dirty="0" smtClean="0">
                <a:solidFill>
                  <a:srgbClr val="006600"/>
                </a:solidFill>
              </a:rPr>
              <a:t>“Билого свита </a:t>
            </a:r>
            <a:r>
              <a:rPr lang="ru-RU" sz="4400" dirty="0" err="1" smtClean="0">
                <a:solidFill>
                  <a:srgbClr val="006600"/>
                </a:solidFill>
              </a:rPr>
              <a:t>нэ</a:t>
            </a:r>
            <a:r>
              <a:rPr lang="ru-RU" sz="4400" dirty="0" smtClean="0">
                <a:solidFill>
                  <a:srgbClr val="006600"/>
                </a:solidFill>
              </a:rPr>
              <a:t> </a:t>
            </a:r>
            <a:r>
              <a:rPr lang="ru-RU" sz="4400" dirty="0" err="1" smtClean="0">
                <a:solidFill>
                  <a:srgbClr val="006600"/>
                </a:solidFill>
              </a:rPr>
              <a:t>бачить</a:t>
            </a:r>
            <a:r>
              <a:rPr lang="ru-RU" sz="4400" dirty="0" smtClean="0">
                <a:solidFill>
                  <a:srgbClr val="006600"/>
                </a:solidFill>
              </a:rPr>
              <a:t>” </a:t>
            </a:r>
          </a:p>
        </p:txBody>
      </p:sp>
      <p:pic>
        <p:nvPicPr>
          <p:cNvPr id="4" name="Рисунок 3" descr="http://sovetskiymultik.at.ua/2/kak.kazaki.0-03-04.46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7358082" y="0"/>
            <a:ext cx="1785918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Поиграем…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000240"/>
            <a:ext cx="8229600" cy="4525963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lvl="0"/>
            <a:r>
              <a:rPr lang="ru-RU" dirty="0" smtClean="0"/>
              <a:t>“Землю красит солнце, а человека ….” </a:t>
            </a:r>
          </a:p>
          <a:p>
            <a:pPr lvl="0"/>
            <a:r>
              <a:rPr lang="ru-RU" dirty="0" smtClean="0"/>
              <a:t>“Без труда не вынешь……” </a:t>
            </a:r>
          </a:p>
          <a:p>
            <a:pPr lvl="0"/>
            <a:r>
              <a:rPr lang="ru-RU" dirty="0" smtClean="0"/>
              <a:t>“Маленькое дело лучше……” </a:t>
            </a:r>
          </a:p>
          <a:p>
            <a:pPr lvl="0"/>
            <a:r>
              <a:rPr lang="ru-RU" dirty="0" smtClean="0"/>
              <a:t>“Человек без друзей, что…..” </a:t>
            </a:r>
          </a:p>
          <a:p>
            <a:pPr lvl="0"/>
            <a:r>
              <a:rPr lang="ru-RU" dirty="0" smtClean="0"/>
              <a:t>“Сам погибай, а……..” </a:t>
            </a:r>
          </a:p>
          <a:p>
            <a:pPr lvl="0"/>
            <a:r>
              <a:rPr lang="ru-RU" dirty="0" smtClean="0"/>
              <a:t>“Не красна изба углами, а ……..” </a:t>
            </a:r>
          </a:p>
          <a:p>
            <a:r>
              <a:rPr lang="ru-RU" dirty="0" smtClean="0"/>
              <a:t>“Нет друга ищи, а………” </a:t>
            </a:r>
            <a:endParaRPr lang="ru-RU" dirty="0"/>
          </a:p>
        </p:txBody>
      </p:sp>
      <p:pic>
        <p:nvPicPr>
          <p:cNvPr id="4" name="Picture 8" descr="C:\Users\user\Desktop\06b12559e64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358080" y="0"/>
            <a:ext cx="1785920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419</Words>
  <Application>Microsoft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Малые жанры фольклора 4 класс</vt:lpstr>
      <vt:lpstr>Живой цветок русского    фольклора</vt:lpstr>
      <vt:lpstr>Загадка -  ( большое, небольшое)        произведение ________ __________ творчества, в котором нужно  ______ предмет или явление по их  ____.</vt:lpstr>
      <vt:lpstr>Кубанские загадки</vt:lpstr>
      <vt:lpstr>Задание № 2</vt:lpstr>
      <vt:lpstr>Даль Владимир Иванович</vt:lpstr>
      <vt:lpstr>Речь без пословицы – всё равно, что еда без соли </vt:lpstr>
      <vt:lpstr>Казачьи поговорки “Хто присказки старинные знае, тот в жизни много понимае”</vt:lpstr>
      <vt:lpstr>Поиграем…</vt:lpstr>
      <vt:lpstr>    Поговорка – часть суждения,  а пословица –это законченное                           высказывание. </vt:lpstr>
      <vt:lpstr>Соотнеси</vt:lpstr>
      <vt:lpstr>Соотнеси</vt:lpstr>
      <vt:lpstr>Обложка сборника</vt:lpstr>
    </vt:vector>
  </TitlesOfParts>
  <Company>Geroy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Малые жанры фольклора 4 класс</dc:title>
  <dc:creator>Home_Geroy</dc:creator>
  <cp:lastModifiedBy>Tata</cp:lastModifiedBy>
  <cp:revision>21</cp:revision>
  <dcterms:created xsi:type="dcterms:W3CDTF">2011-09-15T16:53:13Z</dcterms:created>
  <dcterms:modified xsi:type="dcterms:W3CDTF">2013-01-11T20:33:06Z</dcterms:modified>
</cp:coreProperties>
</file>