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2" r:id="rId6"/>
    <p:sldId id="263" r:id="rId7"/>
    <p:sldId id="264" r:id="rId8"/>
    <p:sldId id="265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425" autoAdjust="0"/>
    <p:restoredTop sz="94660"/>
  </p:normalViewPr>
  <p:slideViewPr>
    <p:cSldViewPr>
      <p:cViewPr varScale="1">
        <p:scale>
          <a:sx n="67" d="100"/>
          <a:sy n="67" d="100"/>
        </p:scale>
        <p:origin x="-3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BBA8-1A16-4D40-B58A-2F94D64CA154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B3CBAE-5FD6-4F50-A361-2518ABEFC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BBA8-1A16-4D40-B58A-2F94D64CA154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CBAE-5FD6-4F50-A361-2518ABEFC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BBA8-1A16-4D40-B58A-2F94D64CA154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CBAE-5FD6-4F50-A361-2518ABEFC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BBA8-1A16-4D40-B58A-2F94D64CA154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B3CBAE-5FD6-4F50-A361-2518ABEFC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BBA8-1A16-4D40-B58A-2F94D64CA154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CBAE-5FD6-4F50-A361-2518ABEF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BBA8-1A16-4D40-B58A-2F94D64CA154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CBAE-5FD6-4F50-A361-2518ABEFC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BBA8-1A16-4D40-B58A-2F94D64CA154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3B3CBAE-5FD6-4F50-A361-2518ABEF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BBA8-1A16-4D40-B58A-2F94D64CA154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CBAE-5FD6-4F50-A361-2518ABEFC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BBA8-1A16-4D40-B58A-2F94D64CA154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CBAE-5FD6-4F50-A361-2518ABEFC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BBA8-1A16-4D40-B58A-2F94D64CA154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CBAE-5FD6-4F50-A361-2518ABEFC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BBA8-1A16-4D40-B58A-2F94D64CA154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CBAE-5FD6-4F50-A361-2518ABEF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248BBA8-1A16-4D40-B58A-2F94D64CA154}" type="datetimeFigureOut">
              <a:rPr lang="ru-RU" smtClean="0"/>
              <a:pPr/>
              <a:t>11.02.2010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B3CBAE-5FD6-4F50-A361-2518ABEF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Виды треугольников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по углу</a:t>
            </a:r>
            <a:endParaRPr lang="ru-RU" dirty="0"/>
          </a:p>
        </p:txBody>
      </p:sp>
      <p:pic>
        <p:nvPicPr>
          <p:cNvPr id="4" name="Содержимое 3" descr="Треугольник_ост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43116"/>
            <a:ext cx="3391562" cy="4005274"/>
          </a:xfrm>
        </p:spPr>
      </p:pic>
      <p:pic>
        <p:nvPicPr>
          <p:cNvPr id="5" name="Рисунок 4" descr="Треугольник_туп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056674">
            <a:off x="3340642" y="1308580"/>
            <a:ext cx="2143140" cy="5349412"/>
          </a:xfrm>
          <a:prstGeom prst="rect">
            <a:avLst/>
          </a:prstGeom>
        </p:spPr>
      </p:pic>
      <p:pic>
        <p:nvPicPr>
          <p:cNvPr id="6" name="Рисунок 5" descr="Треугольник_прям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1977" y="2000240"/>
            <a:ext cx="3082023" cy="35956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0708559">
            <a:off x="586476" y="5546109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ОСТРОУГОЛЬНЫЙ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 rot="2935769">
            <a:off x="2239278" y="4405379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ТУПОУГОЛЬНЫЙ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5429264"/>
            <a:ext cx="285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ПРЯМОУГОЛЬНЫЙ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Классификация по сторонам</a:t>
            </a:r>
            <a:endParaRPr lang="ru-RU" dirty="0"/>
          </a:p>
        </p:txBody>
      </p:sp>
      <p:pic>
        <p:nvPicPr>
          <p:cNvPr id="4" name="Содержимое 3" descr="Треугольник_равнобед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721458"/>
            <a:ext cx="3214710" cy="4422186"/>
          </a:xfrm>
        </p:spPr>
      </p:pic>
      <p:pic>
        <p:nvPicPr>
          <p:cNvPr id="5" name="Рисунок 4" descr="Треугольник_ равностор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1357298"/>
            <a:ext cx="4662511" cy="4849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4348" y="5786454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РАВНОБЕДРЕННЫЙ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 rot="337109">
            <a:off x="5016456" y="2001005"/>
            <a:ext cx="2957335" cy="468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РАВНОСТОРОННИЙ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Памятка для ученика: «Как лучше выполнить лабораторную работу»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100" dirty="0" smtClean="0"/>
              <a:t>1.Уясни </a:t>
            </a:r>
            <a:r>
              <a:rPr lang="ru-RU" sz="4100" dirty="0" smtClean="0"/>
              <a:t>понятия и свойства фигуры, о которой идет речь в работе.</a:t>
            </a:r>
          </a:p>
          <a:p>
            <a:pPr>
              <a:buNone/>
            </a:pPr>
            <a:r>
              <a:rPr lang="ru-RU" sz="4100" dirty="0" smtClean="0"/>
              <a:t>2.Приготовь необходимые инструменты.</a:t>
            </a:r>
          </a:p>
          <a:p>
            <a:pPr>
              <a:buNone/>
            </a:pPr>
            <a:r>
              <a:rPr lang="ru-RU" sz="4100" dirty="0" smtClean="0"/>
              <a:t>3.Продумай вопрос о расположении рисунка.</a:t>
            </a:r>
          </a:p>
          <a:p>
            <a:pPr>
              <a:buNone/>
            </a:pPr>
            <a:r>
              <a:rPr lang="ru-RU" sz="4100" dirty="0" smtClean="0"/>
              <a:t>4. Все построения выполни карандашом, выделяя основные элементы  исследуемой фигуры.</a:t>
            </a:r>
          </a:p>
          <a:p>
            <a:pPr>
              <a:buNone/>
            </a:pPr>
            <a:r>
              <a:rPr lang="ru-RU" sz="4100" dirty="0" smtClean="0"/>
              <a:t>5. Дай краткие пояснения выполненным построениям.</a:t>
            </a:r>
          </a:p>
          <a:p>
            <a:pPr>
              <a:buNone/>
            </a:pPr>
            <a:r>
              <a:rPr lang="ru-RU" sz="4100" dirty="0" smtClean="0"/>
              <a:t>6. Сделай, если требуется, модель.</a:t>
            </a:r>
          </a:p>
          <a:p>
            <a:pPr>
              <a:buNone/>
            </a:pPr>
            <a:r>
              <a:rPr lang="ru-RU" sz="38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Лабораторная работа №1.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Тема </a:t>
            </a:r>
            <a:r>
              <a:rPr lang="ru-RU" dirty="0" smtClean="0"/>
              <a:t>«Треугольник»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b="1" dirty="0" smtClean="0"/>
              <a:t>Цель</a:t>
            </a:r>
            <a:r>
              <a:rPr lang="ru-RU" sz="3600" b="1" dirty="0" smtClean="0"/>
              <a:t>: </a:t>
            </a:r>
            <a:r>
              <a:rPr lang="ru-RU" sz="3600" dirty="0" smtClean="0"/>
              <a:t>установить, что в любом треугольнике сумма длин двух  любых его сторон больше третьей стороны.</a:t>
            </a:r>
          </a:p>
          <a:p>
            <a:pPr>
              <a:buNone/>
            </a:pPr>
            <a:r>
              <a:rPr lang="ru-RU" sz="3600" b="1" dirty="0" smtClean="0"/>
              <a:t>Инструменты: </a:t>
            </a:r>
            <a:r>
              <a:rPr lang="ru-RU" sz="3600" dirty="0" smtClean="0"/>
              <a:t>линейка или угольник, карандаш.</a:t>
            </a:r>
          </a:p>
          <a:p>
            <a:pPr>
              <a:buNone/>
            </a:pPr>
            <a:endParaRPr lang="en-US" sz="3600" dirty="0" smtClean="0"/>
          </a:p>
          <a:p>
            <a:pPr algn="ctr">
              <a:buNone/>
            </a:pPr>
            <a:r>
              <a:rPr lang="ru-RU" sz="3600" b="1" dirty="0" smtClean="0"/>
              <a:t>Указания </a:t>
            </a:r>
            <a:r>
              <a:rPr lang="ru-RU" sz="3600" b="1" dirty="0" smtClean="0"/>
              <a:t>к выполнению работы:</a:t>
            </a:r>
          </a:p>
          <a:p>
            <a:pPr>
              <a:buNone/>
            </a:pPr>
            <a:r>
              <a:rPr lang="ru-RU" sz="3600" dirty="0" smtClean="0"/>
              <a:t>1.Начертите </a:t>
            </a:r>
            <a:r>
              <a:rPr lang="ru-RU" sz="3600" dirty="0" smtClean="0"/>
              <a:t>какой–</a:t>
            </a:r>
            <a:r>
              <a:rPr lang="ru-RU" sz="3600" dirty="0" err="1" smtClean="0"/>
              <a:t>нибудь</a:t>
            </a:r>
            <a:r>
              <a:rPr lang="ru-RU" sz="3600" dirty="0" smtClean="0"/>
              <a:t> </a:t>
            </a:r>
            <a:r>
              <a:rPr lang="ru-RU" sz="3600" dirty="0" smtClean="0"/>
              <a:t>треугольник. Обозначьте его.</a:t>
            </a:r>
          </a:p>
          <a:p>
            <a:pPr>
              <a:buNone/>
            </a:pPr>
            <a:r>
              <a:rPr lang="ru-RU" sz="3600" dirty="0" smtClean="0"/>
              <a:t>2.Измерьте длины всех сторон.</a:t>
            </a:r>
          </a:p>
          <a:p>
            <a:pPr>
              <a:buNone/>
            </a:pPr>
            <a:r>
              <a:rPr lang="ru-RU" sz="3600" dirty="0" smtClean="0"/>
              <a:t>3. Сравните длину какой –либо стороны его с суммой длин двух других его сторон.   </a:t>
            </a:r>
            <a:endParaRPr lang="en-US" sz="3600" dirty="0" smtClean="0"/>
          </a:p>
          <a:p>
            <a:pPr>
              <a:buNone/>
            </a:pPr>
            <a:r>
              <a:rPr lang="ru-RU" sz="3600" dirty="0" smtClean="0"/>
              <a:t>4</a:t>
            </a:r>
            <a:r>
              <a:rPr lang="ru-RU" sz="3600" dirty="0" smtClean="0"/>
              <a:t>. Сделайте вывод.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Лабораторная работа №2</a:t>
            </a:r>
            <a:r>
              <a:rPr lang="ru-R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Тема </a:t>
            </a:r>
            <a:r>
              <a:rPr lang="ru-RU" dirty="0" smtClean="0"/>
              <a:t>«Треугольник»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300" b="1" dirty="0" smtClean="0"/>
              <a:t>Цель</a:t>
            </a:r>
            <a:r>
              <a:rPr lang="ru-RU" sz="3300" b="1" dirty="0" smtClean="0"/>
              <a:t>:</a:t>
            </a:r>
            <a:r>
              <a:rPr lang="ru-RU" sz="3300" dirty="0" smtClean="0"/>
              <a:t> установить, что в любом треугольнике сумма всех углов равна 180 градусам.</a:t>
            </a:r>
          </a:p>
          <a:p>
            <a:pPr>
              <a:buNone/>
            </a:pPr>
            <a:r>
              <a:rPr lang="ru-RU" sz="3300" b="1" dirty="0" smtClean="0"/>
              <a:t>Инструменты: </a:t>
            </a:r>
            <a:r>
              <a:rPr lang="ru-RU" sz="3300" dirty="0" smtClean="0"/>
              <a:t>линейка, транспортир, карандаш.</a:t>
            </a:r>
          </a:p>
          <a:p>
            <a:pPr>
              <a:buNone/>
            </a:pPr>
            <a:endParaRPr lang="en-US" sz="3300" b="1" dirty="0" smtClean="0"/>
          </a:p>
          <a:p>
            <a:pPr algn="ctr">
              <a:buNone/>
            </a:pPr>
            <a:r>
              <a:rPr lang="ru-RU" sz="3300" b="1" dirty="0" smtClean="0"/>
              <a:t>Указания </a:t>
            </a:r>
            <a:r>
              <a:rPr lang="ru-RU" sz="3300" b="1" dirty="0" smtClean="0"/>
              <a:t>к выполнению работы:</a:t>
            </a:r>
          </a:p>
          <a:p>
            <a:pPr>
              <a:buNone/>
            </a:pPr>
            <a:r>
              <a:rPr lang="ru-RU" sz="3300" dirty="0" smtClean="0"/>
              <a:t>1.Начертите </a:t>
            </a:r>
            <a:r>
              <a:rPr lang="ru-RU" sz="3300" dirty="0" smtClean="0"/>
              <a:t>какой–</a:t>
            </a:r>
            <a:r>
              <a:rPr lang="ru-RU" sz="3300" dirty="0" err="1" smtClean="0"/>
              <a:t>нибудь</a:t>
            </a:r>
            <a:r>
              <a:rPr lang="ru-RU" sz="3300" dirty="0" smtClean="0"/>
              <a:t> </a:t>
            </a:r>
            <a:r>
              <a:rPr lang="ru-RU" sz="3300" dirty="0" smtClean="0"/>
              <a:t>треугольник. Обозначьте его.</a:t>
            </a:r>
          </a:p>
          <a:p>
            <a:pPr>
              <a:buNone/>
            </a:pPr>
            <a:r>
              <a:rPr lang="ru-RU" sz="3300" dirty="0" smtClean="0"/>
              <a:t>2.Измерьте с помощью транспортира все его углы.</a:t>
            </a:r>
          </a:p>
          <a:p>
            <a:pPr>
              <a:buNone/>
            </a:pPr>
            <a:r>
              <a:rPr lang="ru-RU" sz="3300" dirty="0" smtClean="0"/>
              <a:t>3.Найдите сумму градусных мер всех углов.</a:t>
            </a:r>
          </a:p>
          <a:p>
            <a:pPr>
              <a:buNone/>
            </a:pPr>
            <a:r>
              <a:rPr lang="ru-RU" sz="3300" dirty="0" smtClean="0"/>
              <a:t>4.Сделайте вывод.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Лабораторная работа №3.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Тема </a:t>
            </a:r>
            <a:r>
              <a:rPr lang="ru-RU" dirty="0" smtClean="0"/>
              <a:t>«Свойства треугольников».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Цель</a:t>
            </a:r>
            <a:r>
              <a:rPr lang="ru-RU" b="1" dirty="0" smtClean="0"/>
              <a:t>: </a:t>
            </a:r>
            <a:r>
              <a:rPr lang="ru-RU" dirty="0" smtClean="0"/>
              <a:t>Опытным путем установить зависимость между сторонами и углами треугольника.</a:t>
            </a:r>
          </a:p>
          <a:p>
            <a:pPr>
              <a:buNone/>
            </a:pPr>
            <a:r>
              <a:rPr lang="ru-RU" b="1" dirty="0" smtClean="0"/>
              <a:t>Инструменты: </a:t>
            </a:r>
            <a:r>
              <a:rPr lang="ru-RU" dirty="0" smtClean="0"/>
              <a:t>линейка, транспортир , карандаш.</a:t>
            </a:r>
          </a:p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ru-RU" b="1" dirty="0" smtClean="0"/>
              <a:t>Указания </a:t>
            </a:r>
            <a:r>
              <a:rPr lang="ru-RU" b="1" dirty="0" smtClean="0"/>
              <a:t>к выполнению работы:</a:t>
            </a:r>
          </a:p>
          <a:p>
            <a:pPr lvl="0">
              <a:buNone/>
            </a:pPr>
            <a:r>
              <a:rPr lang="en-US" dirty="0" smtClean="0"/>
              <a:t>1</a:t>
            </a:r>
            <a:r>
              <a:rPr lang="ru-RU" dirty="0" smtClean="0"/>
              <a:t>. Постройте </a:t>
            </a:r>
            <a:r>
              <a:rPr lang="ru-RU" dirty="0" smtClean="0"/>
              <a:t>треугольник со сторонами 7; 5; 6 см.</a:t>
            </a:r>
          </a:p>
          <a:p>
            <a:pPr lvl="0">
              <a:buNone/>
            </a:pPr>
            <a:r>
              <a:rPr lang="ru-RU" dirty="0" smtClean="0"/>
              <a:t>2. Обозначьте </a:t>
            </a:r>
            <a:r>
              <a:rPr lang="ru-RU" dirty="0" smtClean="0"/>
              <a:t>треугольник.</a:t>
            </a:r>
          </a:p>
          <a:p>
            <a:pPr lvl="0">
              <a:buNone/>
            </a:pPr>
            <a:r>
              <a:rPr lang="ru-RU" dirty="0" smtClean="0"/>
              <a:t>3. Измерьте </a:t>
            </a:r>
            <a:r>
              <a:rPr lang="ru-RU" dirty="0" smtClean="0"/>
              <a:t>все углы треугольника.</a:t>
            </a:r>
          </a:p>
          <a:p>
            <a:pPr lvl="0">
              <a:buNone/>
            </a:pPr>
            <a:r>
              <a:rPr lang="ru-RU" dirty="0" smtClean="0"/>
              <a:t>4. Сделайте </a:t>
            </a:r>
            <a:r>
              <a:rPr lang="ru-RU" dirty="0" smtClean="0"/>
              <a:t>вывод, как связаны между собой углы и стороны треугольника.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Лабораторная работа №4.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Тема </a:t>
            </a:r>
            <a:r>
              <a:rPr lang="ru-RU" dirty="0" smtClean="0"/>
              <a:t>«Треугольник».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Цель</a:t>
            </a:r>
            <a:r>
              <a:rPr lang="ru-RU" b="1" dirty="0" smtClean="0"/>
              <a:t>: </a:t>
            </a:r>
            <a:r>
              <a:rPr lang="ru-RU" dirty="0" smtClean="0"/>
              <a:t>установить, что в прямоугольном треугольнике  сумма острых углов равна 90 градусов.</a:t>
            </a:r>
          </a:p>
          <a:p>
            <a:pPr>
              <a:buNone/>
            </a:pPr>
            <a:r>
              <a:rPr lang="ru-RU" b="1" dirty="0" smtClean="0"/>
              <a:t>Инструменты: </a:t>
            </a:r>
            <a:r>
              <a:rPr lang="ru-RU" dirty="0" smtClean="0"/>
              <a:t>угольник, транспортир, карандаш.</a:t>
            </a:r>
          </a:p>
          <a:p>
            <a:pPr algn="ctr">
              <a:buNone/>
            </a:pPr>
            <a:r>
              <a:rPr lang="ru-RU" b="1" smtClean="0"/>
              <a:t>Указания </a:t>
            </a:r>
            <a:r>
              <a:rPr lang="ru-RU" b="1" dirty="0" smtClean="0"/>
              <a:t>к выполнению работы:</a:t>
            </a:r>
          </a:p>
          <a:p>
            <a:pPr lvl="0">
              <a:buNone/>
            </a:pPr>
            <a:r>
              <a:rPr lang="ru-RU" dirty="0" smtClean="0"/>
              <a:t>1.С </a:t>
            </a:r>
            <a:r>
              <a:rPr lang="ru-RU" dirty="0" smtClean="0"/>
              <a:t>помощью угольника начертите прямоугольный треугольник. Обозначьте его. </a:t>
            </a:r>
          </a:p>
          <a:p>
            <a:pPr lvl="0">
              <a:buNone/>
            </a:pPr>
            <a:r>
              <a:rPr lang="ru-RU" dirty="0" smtClean="0"/>
              <a:t>2. Измерьте </a:t>
            </a:r>
            <a:r>
              <a:rPr lang="ru-RU" dirty="0" smtClean="0"/>
              <a:t>с помощью транспортира острые углы.</a:t>
            </a:r>
          </a:p>
          <a:p>
            <a:pPr lvl="0">
              <a:buNone/>
            </a:pPr>
            <a:r>
              <a:rPr lang="ru-RU" dirty="0" smtClean="0"/>
              <a:t>3. Найдите </a:t>
            </a:r>
            <a:r>
              <a:rPr lang="ru-RU" dirty="0" smtClean="0"/>
              <a:t>сумму их градусных мер.</a:t>
            </a:r>
          </a:p>
          <a:p>
            <a:pPr lvl="0">
              <a:buNone/>
            </a:pPr>
            <a:r>
              <a:rPr lang="ru-RU" dirty="0" smtClean="0"/>
              <a:t>4. Сделайте </a:t>
            </a:r>
            <a:r>
              <a:rPr lang="ru-RU" dirty="0" smtClean="0"/>
              <a:t>вывод.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18"/>
            <a:ext cx="8703638" cy="509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</TotalTime>
  <Words>339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Виды треугольников</vt:lpstr>
      <vt:lpstr>Классификация по углу</vt:lpstr>
      <vt:lpstr>Классификация по сторонам</vt:lpstr>
      <vt:lpstr>Памятка для ученика: «Как лучше выполнить лабораторную работу» </vt:lpstr>
      <vt:lpstr>Лабораторная работа №1.  Тема «Треугольник» </vt:lpstr>
      <vt:lpstr>Лабораторная работа №2. Тема «Треугольник» </vt:lpstr>
      <vt:lpstr>Лабораторная работа №3.  Тема «Свойства треугольников». </vt:lpstr>
      <vt:lpstr>Лабораторная работа №4.  Тема «Треугольник». </vt:lpstr>
      <vt:lpstr>Слайд 9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треугольников</dc:title>
  <dc:creator>Larissa Quarton</dc:creator>
  <cp:lastModifiedBy>limberg</cp:lastModifiedBy>
  <cp:revision>13</cp:revision>
  <dcterms:created xsi:type="dcterms:W3CDTF">2010-02-09T04:52:45Z</dcterms:created>
  <dcterms:modified xsi:type="dcterms:W3CDTF">2010-02-11T02:57:05Z</dcterms:modified>
</cp:coreProperties>
</file>