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1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лена" initials="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4892" autoAdjust="0"/>
  </p:normalViewPr>
  <p:slideViewPr>
    <p:cSldViewPr>
      <p:cViewPr varScale="1">
        <p:scale>
          <a:sx n="78" d="100"/>
          <a:sy n="78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04T20:22:18.430" idx="1">
    <p:pos x="5602" y="67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6EE17-894D-4877-9C07-84AD70A2CC45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7D31-9CFA-4EDB-8B94-1C71BD6E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813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7D31-9CFA-4EDB-8B94-1C71BD6EFEB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946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F8B-EB3F-4E1C-95EE-F504750E0531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3326C-B1F0-44DA-BFB4-DC61B44A2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F8B-EB3F-4E1C-95EE-F504750E0531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6C-B1F0-44DA-BFB4-DC61B44A2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F8B-EB3F-4E1C-95EE-F504750E0531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6C-B1F0-44DA-BFB4-DC61B44A2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F8B-EB3F-4E1C-95EE-F504750E0531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6C-B1F0-44DA-BFB4-DC61B44A2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F8B-EB3F-4E1C-95EE-F504750E0531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6C-B1F0-44DA-BFB4-DC61B44A2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F8B-EB3F-4E1C-95EE-F504750E0531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6C-B1F0-44DA-BFB4-DC61B44A2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F8B-EB3F-4E1C-95EE-F504750E0531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6C-B1F0-44DA-BFB4-DC61B44A2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F8B-EB3F-4E1C-95EE-F504750E0531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6C-B1F0-44DA-BFB4-DC61B44A2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F8B-EB3F-4E1C-95EE-F504750E0531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6C-B1F0-44DA-BFB4-DC61B44A2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F8B-EB3F-4E1C-95EE-F504750E0531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6C-B1F0-44DA-BFB4-DC61B44A2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F8B-EB3F-4E1C-95EE-F504750E0531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6C-B1F0-44DA-BFB4-DC61B44A2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AA9F8B-EB3F-4E1C-95EE-F504750E0531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BA3326C-B1F0-44DA-BFB4-DC61B44A2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85776"/>
            <a:ext cx="9144000" cy="27437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Числовые промежутки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86388"/>
            <a:ext cx="3571900" cy="13573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Учитель математики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ГБОУ СОШ №478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Мичурина Е.В.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433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642918"/>
          </a:xfrm>
        </p:spPr>
        <p:txBody>
          <a:bodyPr/>
          <a:lstStyle/>
          <a:p>
            <a:r>
              <a:rPr lang="ru-RU" sz="2400" b="1" i="1" dirty="0" smtClean="0"/>
              <a:t>Самостоятельная работа</a:t>
            </a:r>
            <a:endParaRPr lang="ru-RU" sz="24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301038" cy="49306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7904"/>
                <a:gridCol w="1873511"/>
                <a:gridCol w="1801453"/>
                <a:gridCol w="1945569"/>
                <a:gridCol w="1772601"/>
              </a:tblGrid>
              <a:tr h="82153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№</a:t>
                      </a:r>
                      <a:r>
                        <a:rPr lang="ru-RU" sz="2400" b="1" dirty="0" err="1" smtClean="0"/>
                        <a:t>п</a:t>
                      </a:r>
                      <a:r>
                        <a:rPr lang="ru-RU" sz="2400" b="1" dirty="0" smtClean="0"/>
                        <a:t>/</a:t>
                      </a:r>
                      <a:r>
                        <a:rPr lang="ru-RU" sz="2400" b="1" dirty="0" err="1" smtClean="0"/>
                        <a:t>п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 вариант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 вариант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3 вариант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 вариант</a:t>
                      </a:r>
                      <a:endParaRPr lang="ru-RU" sz="2400" b="1" dirty="0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№231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№232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№233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№234</a:t>
                      </a:r>
                      <a:endParaRPr lang="ru-RU" sz="2400" b="1" dirty="0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№241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№242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№243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№244</a:t>
                      </a:r>
                      <a:endParaRPr lang="ru-RU" sz="2400" b="1" dirty="0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№246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№247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№248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№249</a:t>
                      </a:r>
                      <a:endParaRPr lang="ru-RU" sz="2400" b="1" dirty="0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№841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№842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№843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№844</a:t>
                      </a:r>
                      <a:endParaRPr lang="ru-RU" sz="2400" b="1" dirty="0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№1020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№1021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№1022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№1023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Назовите изображённые интервалы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909" y="14125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///////                          ///////////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dirty="0"/>
              <a:t> </a:t>
            </a:r>
            <a:r>
              <a:rPr lang="ru-RU" dirty="0" smtClean="0"/>
              <a:t>                     /////////////////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/////////////                                       /////////////</a:t>
            </a:r>
          </a:p>
          <a:p>
            <a:pPr marL="0" indent="0">
              <a:buNone/>
            </a:pPr>
            <a:endParaRPr lang="ru-RU" dirty="0" smtClean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37101" y="3963227"/>
            <a:ext cx="5605780" cy="556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729089" y="5301208"/>
            <a:ext cx="58218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28284" y="299695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86581" y="4204713"/>
            <a:ext cx="35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28284" y="5745068"/>
            <a:ext cx="34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339752" y="27089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39752" y="288259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-9</a:t>
            </a:r>
            <a:endParaRPr lang="ru-RU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521872" y="2959535"/>
            <a:ext cx="54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-2</a:t>
            </a:r>
            <a:endParaRPr lang="ru-RU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932040" y="2959535"/>
            <a:ext cx="61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5</a:t>
            </a:r>
            <a:endParaRPr lang="ru-RU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051720" y="4149080"/>
            <a:ext cx="76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-10</a:t>
            </a:r>
            <a:endParaRPr lang="ru-RU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379400" y="4223665"/>
            <a:ext cx="55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0</a:t>
            </a:r>
            <a:endParaRPr lang="ru-RU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812515" y="5555003"/>
            <a:ext cx="895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-7,5</a:t>
            </a:r>
            <a:endParaRPr lang="ru-RU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652120" y="564365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8,6</a:t>
            </a:r>
            <a:endParaRPr lang="ru-RU" sz="28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714480" y="2714620"/>
            <a:ext cx="623585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893075" y="267890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851920" y="2564904"/>
            <a:ext cx="0" cy="317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240429" y="2564904"/>
            <a:ext cx="0" cy="317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432118" y="3833230"/>
            <a:ext cx="21103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655720" y="3833230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3059832" y="5102782"/>
            <a:ext cx="0" cy="2704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804536" y="5102782"/>
            <a:ext cx="0" cy="2704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6072199" y="1428736"/>
            <a:ext cx="3071802" cy="914400"/>
          </a:xfrm>
          <a:prstGeom prst="rect">
            <a:avLst/>
          </a:prstGeom>
          <a:solidFill>
            <a:srgbClr val="00B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(-∞;-9] ∪[-2;5]</a:t>
            </a:r>
            <a:endParaRPr lang="ru-RU" sz="28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28596" y="3000372"/>
            <a:ext cx="1783536" cy="873695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[-10;0]</a:t>
            </a:r>
            <a:endParaRPr lang="ru-RU" sz="3600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471202" y="5777088"/>
            <a:ext cx="2341311" cy="914400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(-∞;-7,5] ∪ [8,6]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96239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2" grpId="0" animBg="1"/>
      <p:bldP spid="1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037"/>
            <a:ext cx="822960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125683"/>
            <a:ext cx="8229600" cy="147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0"/>
            <a:ext cx="7326901" cy="18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Двенадцатиугольник 9"/>
          <p:cNvSpPr/>
          <p:nvPr/>
        </p:nvSpPr>
        <p:spPr>
          <a:xfrm>
            <a:off x="899592" y="764704"/>
            <a:ext cx="914400" cy="9144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№1</a:t>
            </a:r>
            <a:endParaRPr lang="ru-RU" dirty="0"/>
          </a:p>
        </p:txBody>
      </p:sp>
      <p:sp>
        <p:nvSpPr>
          <p:cNvPr id="11" name="Десятиугольник 10"/>
          <p:cNvSpPr/>
          <p:nvPr/>
        </p:nvSpPr>
        <p:spPr>
          <a:xfrm>
            <a:off x="6660232" y="3284984"/>
            <a:ext cx="914400" cy="914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357554" y="428604"/>
            <a:ext cx="428628" cy="357190"/>
          </a:xfrm>
          <a:prstGeom prst="flowChartPunchedTap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-5</a:t>
            </a:r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 flipH="1" flipV="1">
            <a:off x="571472" y="4143380"/>
            <a:ext cx="1285884" cy="785818"/>
          </a:xfrm>
          <a:prstGeom prst="flowChartPunchedTape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6744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8219256" cy="2482850"/>
          </a:xfrm>
        </p:spPr>
        <p:txBody>
          <a:bodyPr/>
          <a:lstStyle/>
          <a:p>
            <a:endParaRPr lang="ru-RU" sz="18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1262" y="215900"/>
            <a:ext cx="8680451" cy="2637036"/>
            <a:chOff x="88" y="73"/>
            <a:chExt cx="5468" cy="145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2" y="164"/>
              <a:ext cx="4944" cy="131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73"/>
              <a:ext cx="5468" cy="1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Объект 8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40968"/>
            <a:ext cx="8229600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Двенадцатиугольник 7"/>
          <p:cNvSpPr/>
          <p:nvPr/>
        </p:nvSpPr>
        <p:spPr>
          <a:xfrm>
            <a:off x="179513" y="0"/>
            <a:ext cx="792087" cy="620689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№3</a:t>
            </a:r>
            <a:endParaRPr lang="ru-RU" dirty="0"/>
          </a:p>
        </p:txBody>
      </p:sp>
      <p:sp>
        <p:nvSpPr>
          <p:cNvPr id="11" name="Двенадцатиугольник 10"/>
          <p:cNvSpPr/>
          <p:nvPr/>
        </p:nvSpPr>
        <p:spPr>
          <a:xfrm>
            <a:off x="323528" y="2996952"/>
            <a:ext cx="1152128" cy="864096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2285992"/>
            <a:ext cx="3429024" cy="500066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4286256"/>
            <a:ext cx="4000528" cy="928694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983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3356992"/>
          </a:xfrm>
        </p:spPr>
        <p:txBody>
          <a:bodyPr/>
          <a:lstStyle/>
          <a:p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7727676" cy="295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7" y="3846347"/>
            <a:ext cx="8229600" cy="192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Двенадцатиугольник 6"/>
          <p:cNvSpPr/>
          <p:nvPr/>
        </p:nvSpPr>
        <p:spPr>
          <a:xfrm>
            <a:off x="7092280" y="332656"/>
            <a:ext cx="1562472" cy="576064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№5</a:t>
            </a:r>
            <a:endParaRPr lang="ru-RU" dirty="0"/>
          </a:p>
        </p:txBody>
      </p:sp>
      <p:sp>
        <p:nvSpPr>
          <p:cNvPr id="8" name="Двенадцатиугольник 7"/>
          <p:cNvSpPr/>
          <p:nvPr/>
        </p:nvSpPr>
        <p:spPr>
          <a:xfrm>
            <a:off x="395536" y="3501008"/>
            <a:ext cx="1224136" cy="63722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№6</a:t>
            </a:r>
            <a:endParaRPr lang="ru-RU" dirty="0"/>
          </a:p>
        </p:txBody>
      </p:sp>
      <p:sp>
        <p:nvSpPr>
          <p:cNvPr id="3" name="Пятно 2 2"/>
          <p:cNvSpPr/>
          <p:nvPr/>
        </p:nvSpPr>
        <p:spPr>
          <a:xfrm>
            <a:off x="4644008" y="1808819"/>
            <a:ext cx="822800" cy="828093"/>
          </a:xfrm>
          <a:prstGeom prst="irregularSeal2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2 4"/>
          <p:cNvSpPr/>
          <p:nvPr/>
        </p:nvSpPr>
        <p:spPr>
          <a:xfrm>
            <a:off x="395536" y="5085184"/>
            <a:ext cx="1008111" cy="864096"/>
          </a:xfrm>
          <a:prstGeom prst="irregularSeal2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166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04256"/>
          </a:xfrm>
        </p:spPr>
        <p:txBody>
          <a:bodyPr/>
          <a:lstStyle/>
          <a:p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3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8136903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Выноска со стрелкой вправо 8"/>
          <p:cNvSpPr/>
          <p:nvPr/>
        </p:nvSpPr>
        <p:spPr>
          <a:xfrm>
            <a:off x="467544" y="116632"/>
            <a:ext cx="1800200" cy="1080120"/>
          </a:xfrm>
          <a:prstGeom prst="rightArrowCallout">
            <a:avLst>
              <a:gd name="adj1" fmla="val 19228"/>
              <a:gd name="adj2" fmla="val 25000"/>
              <a:gd name="adj3" fmla="val 25000"/>
              <a:gd name="adj4" fmla="val 54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№7</a:t>
            </a:r>
            <a:endParaRPr lang="ru-RU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683568" y="2492896"/>
            <a:ext cx="936104" cy="7920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№8</a:t>
            </a:r>
            <a:endParaRPr lang="ru-RU" dirty="0"/>
          </a:p>
        </p:txBody>
      </p:sp>
      <p:sp>
        <p:nvSpPr>
          <p:cNvPr id="3" name="Пятно 1 2"/>
          <p:cNvSpPr/>
          <p:nvPr/>
        </p:nvSpPr>
        <p:spPr>
          <a:xfrm>
            <a:off x="251520" y="1448780"/>
            <a:ext cx="1224136" cy="972108"/>
          </a:xfrm>
          <a:prstGeom prst="irregularSeal1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411760" y="4437112"/>
            <a:ext cx="201622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83768" y="5157192"/>
            <a:ext cx="187220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483768" y="5589240"/>
            <a:ext cx="187220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779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20280"/>
          </a:xfrm>
        </p:spPr>
        <p:txBody>
          <a:bodyPr/>
          <a:lstStyle/>
          <a:p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7" y="476671"/>
            <a:ext cx="8244681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2976"/>
            <a:ext cx="8229600" cy="28083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Выноска со стрелкой вправо 5"/>
          <p:cNvSpPr/>
          <p:nvPr/>
        </p:nvSpPr>
        <p:spPr>
          <a:xfrm>
            <a:off x="323528" y="188641"/>
            <a:ext cx="1346448" cy="79208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55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№9</a:t>
            </a:r>
            <a:endParaRPr lang="ru-RU" dirty="0"/>
          </a:p>
        </p:txBody>
      </p:sp>
      <p:sp>
        <p:nvSpPr>
          <p:cNvPr id="8" name="Блок-схема: задержка 7"/>
          <p:cNvSpPr/>
          <p:nvPr/>
        </p:nvSpPr>
        <p:spPr>
          <a:xfrm>
            <a:off x="323528" y="3284984"/>
            <a:ext cx="792088" cy="57606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№10</a:t>
            </a:r>
            <a:endParaRPr lang="ru-RU" dirty="0"/>
          </a:p>
        </p:txBody>
      </p:sp>
      <p:sp>
        <p:nvSpPr>
          <p:cNvPr id="3" name="7-конечная звезда 2"/>
          <p:cNvSpPr/>
          <p:nvPr/>
        </p:nvSpPr>
        <p:spPr>
          <a:xfrm>
            <a:off x="4427984" y="2132856"/>
            <a:ext cx="1872208" cy="720078"/>
          </a:xfrm>
          <a:prstGeom prst="star7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6516216" y="5229200"/>
            <a:ext cx="2016224" cy="1080120"/>
          </a:xfrm>
          <a:prstGeom prst="star7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9070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возрасте 15-19 лет курят 7% девушек и 40% юношей. Сколько девушек и сколько юношей курят в школе, если в старшей школе 140 учеников, из которых 45% девушки. Ответ округлить до целых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Выберите промежуток, которому принадлежат оба ответа.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Решение.</a:t>
            </a:r>
          </a:p>
          <a:p>
            <a:pPr marL="457200" indent="-457200">
              <a:buAutoNum type="arabicParenR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140∙0,45= 63(чел.)- девушки</a:t>
            </a:r>
          </a:p>
          <a:p>
            <a:pPr marL="457200" indent="-457200">
              <a:buAutoNum type="arabicParenR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140- 63= 77(чел.) –юноши</a:t>
            </a:r>
          </a:p>
          <a:p>
            <a:pPr marL="457200" indent="-457200">
              <a:buAutoNum type="arabicParenR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63∙0,07=4,41≈4(чел)- курящие девушки</a:t>
            </a:r>
          </a:p>
          <a:p>
            <a:pPr marL="457200" indent="-457200">
              <a:buAutoNum type="arabicParenR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77∙0,4=30,8≈31(чел.)-курящие  юноши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Ответ: 4; 31.     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А)             •\\\\\\ 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5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Б)       ₀\\\\\\•        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4             30</a:t>
            </a:r>
          </a:p>
          <a:p>
            <a:pPr marL="457200" indent="-45720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В)         •\\\\\\• 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4             32                                   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>
            <a:off x="1571604" y="3786190"/>
            <a:ext cx="1571636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71538" y="4643446"/>
            <a:ext cx="2000264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357290" y="5786454"/>
            <a:ext cx="2357454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57224" y="5286388"/>
            <a:ext cx="2843226" cy="15716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640960" cy="37444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/>
              <a:t>После того, как в России  начнет действовать Федеральный закон "О защите здоровья населения от последствий потребления табака" (будет рассмотрен в Госдуме в ноябре 2012), минимальная цена за пачку сигарет должна будет вырасти до 60 рублей, что </a:t>
            </a:r>
            <a:r>
              <a:rPr lang="ru-RU" sz="2000" b="1" dirty="0" err="1" smtClean="0"/>
              <a:t>соответсвует</a:t>
            </a:r>
            <a:r>
              <a:rPr lang="ru-RU" sz="2000" b="1" dirty="0" smtClean="0"/>
              <a:t> 1,5 евро. Ранее цена за пачку наиболее популярных сигарет составляла 0,88 евро. Какой была стоимость в рублях?</a:t>
            </a:r>
            <a:br>
              <a:rPr lang="ru-RU" sz="2000" b="1" dirty="0" smtClean="0"/>
            </a:br>
            <a:r>
              <a:rPr lang="ru-RU" sz="2000" b="1" dirty="0" smtClean="0"/>
              <a:t>Укажите неравенство, множество решений которого содержит найденное число.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А) 2х›72;         Б)50-3х≥-70;</a:t>
            </a:r>
            <a:br>
              <a:rPr lang="ru-RU" sz="2000" b="1" dirty="0" smtClean="0"/>
            </a:br>
            <a:r>
              <a:rPr lang="ru-RU" sz="2000" b="1" dirty="0" smtClean="0"/>
              <a:t>    В) х+80≤100;  Г) х+25‹5,5.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 </a:t>
            </a:r>
            <a:br>
              <a:rPr lang="ru-RU" sz="1400" b="1" dirty="0"/>
            </a:br>
            <a:endParaRPr lang="ru-RU" sz="1400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1" cy="281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4008" y="260648"/>
            <a:ext cx="4427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Цены на сигареты растут во всем мире. У нас же, в России, цены на сигареты по прежнему пока одни из самых дешевых и доступны даже детям. Россия на сегодняшний день – самая курящая страна в мире  (по данным Всемирной организации здравоохранения).</a:t>
            </a:r>
          </a:p>
        </p:txBody>
      </p:sp>
      <p:sp>
        <p:nvSpPr>
          <p:cNvPr id="6" name="Овал 5"/>
          <p:cNvSpPr/>
          <p:nvPr/>
        </p:nvSpPr>
        <p:spPr>
          <a:xfrm flipV="1">
            <a:off x="4714876" y="5357826"/>
            <a:ext cx="2428892" cy="571504"/>
          </a:xfrm>
          <a:prstGeom prst="ellipse">
            <a:avLst/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36457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660</TotalTime>
  <Words>361</Words>
  <Application>Microsoft Office PowerPoint</Application>
  <PresentationFormat>Экран (4:3)</PresentationFormat>
  <Paragraphs>87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Числовые промежутки</vt:lpstr>
      <vt:lpstr>Назовите изображённые интервалы</vt:lpstr>
      <vt:lpstr>Слайд 3</vt:lpstr>
      <vt:lpstr>Слайд 4</vt:lpstr>
      <vt:lpstr>Слайд 5</vt:lpstr>
      <vt:lpstr>Слайд 6</vt:lpstr>
      <vt:lpstr>Слайд 7</vt:lpstr>
      <vt:lpstr>Слайд 8</vt:lpstr>
      <vt:lpstr>После того, как в России  начнет действовать Федеральный закон "О защите здоровья населения от последствий потребления табака" (будет рассмотрен в Госдуме в ноябре 2012), минимальная цена за пачку сигарет должна будет вырасти до 60 рублей, что соответсвует 1,5 евро. Ранее цена за пачку наиболее популярных сигарет составляла 0,88 евро. Какой была стоимость в рублях? Укажите неравенство, множество решений которого содержит найденное число.              А) 2х›72;         Б)50-3х≥-70;     В) х+80≤100;  Г) х+25‹5,5.   </vt:lpstr>
      <vt:lpstr>Самостоятельная работа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промежутки</dc:title>
  <dc:creator>Елена</dc:creator>
  <cp:lastModifiedBy>Tata</cp:lastModifiedBy>
  <cp:revision>57</cp:revision>
  <dcterms:created xsi:type="dcterms:W3CDTF">2012-11-03T14:41:34Z</dcterms:created>
  <dcterms:modified xsi:type="dcterms:W3CDTF">2013-01-06T17:34:36Z</dcterms:modified>
</cp:coreProperties>
</file>