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9" r:id="rId4"/>
    <p:sldId id="260" r:id="rId5"/>
    <p:sldId id="281" r:id="rId6"/>
    <p:sldId id="256" r:id="rId7"/>
    <p:sldId id="257" r:id="rId8"/>
    <p:sldId id="262" r:id="rId9"/>
    <p:sldId id="263" r:id="rId10"/>
    <p:sldId id="264" r:id="rId11"/>
    <p:sldId id="258" r:id="rId12"/>
    <p:sldId id="292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5" r:id="rId22"/>
    <p:sldId id="274" r:id="rId23"/>
    <p:sldId id="276" r:id="rId24"/>
    <p:sldId id="277" r:id="rId25"/>
    <p:sldId id="278" r:id="rId26"/>
    <p:sldId id="279" r:id="rId27"/>
    <p:sldId id="280" r:id="rId28"/>
    <p:sldId id="282" r:id="rId29"/>
    <p:sldId id="284" r:id="rId30"/>
    <p:sldId id="285" r:id="rId31"/>
    <p:sldId id="286" r:id="rId32"/>
    <p:sldId id="283" r:id="rId33"/>
    <p:sldId id="291" r:id="rId34"/>
    <p:sldId id="295" r:id="rId35"/>
    <p:sldId id="289" r:id="rId36"/>
    <p:sldId id="290" r:id="rId37"/>
    <p:sldId id="287" r:id="rId38"/>
    <p:sldId id="29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08F18FD-E4DF-4C60-8A47-DD7E3C0F67B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E067462-3220-474A-913A-9EA46D046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3.xml"/><Relationship Id="rId18" Type="http://schemas.openxmlformats.org/officeDocument/2006/relationships/slide" Target="slide28.xml"/><Relationship Id="rId26" Type="http://schemas.openxmlformats.org/officeDocument/2006/relationships/slide" Target="slide37.xml"/><Relationship Id="rId3" Type="http://schemas.openxmlformats.org/officeDocument/2006/relationships/slide" Target="slide36.xml"/><Relationship Id="rId21" Type="http://schemas.openxmlformats.org/officeDocument/2006/relationships/slide" Target="slide31.xml"/><Relationship Id="rId7" Type="http://schemas.openxmlformats.org/officeDocument/2006/relationships/slide" Target="slide17.xml"/><Relationship Id="rId12" Type="http://schemas.openxmlformats.org/officeDocument/2006/relationships/slide" Target="slide22.xml"/><Relationship Id="rId17" Type="http://schemas.openxmlformats.org/officeDocument/2006/relationships/slide" Target="slide27.xml"/><Relationship Id="rId25" Type="http://schemas.openxmlformats.org/officeDocument/2006/relationships/slide" Target="slide35.xml"/><Relationship Id="rId2" Type="http://schemas.openxmlformats.org/officeDocument/2006/relationships/slide" Target="slide13.xml"/><Relationship Id="rId16" Type="http://schemas.openxmlformats.org/officeDocument/2006/relationships/slide" Target="slide26.xml"/><Relationship Id="rId20" Type="http://schemas.openxmlformats.org/officeDocument/2006/relationships/slide" Target="slide30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16.xml"/><Relationship Id="rId11" Type="http://schemas.openxmlformats.org/officeDocument/2006/relationships/slide" Target="slide21.xml"/><Relationship Id="rId24" Type="http://schemas.openxmlformats.org/officeDocument/2006/relationships/slide" Target="slide34.xml"/><Relationship Id="rId5" Type="http://schemas.openxmlformats.org/officeDocument/2006/relationships/slide" Target="slide15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10" Type="http://schemas.openxmlformats.org/officeDocument/2006/relationships/slide" Target="slide20.xml"/><Relationship Id="rId19" Type="http://schemas.openxmlformats.org/officeDocument/2006/relationships/slide" Target="slide29.xml"/><Relationship Id="rId4" Type="http://schemas.openxmlformats.org/officeDocument/2006/relationships/slide" Target="slide14.xml"/><Relationship Id="rId9" Type="http://schemas.openxmlformats.org/officeDocument/2006/relationships/slide" Target="slide19.xml"/><Relationship Id="rId14" Type="http://schemas.openxmlformats.org/officeDocument/2006/relationships/slide" Target="slide24.xml"/><Relationship Id="rId22" Type="http://schemas.openxmlformats.org/officeDocument/2006/relationships/slide" Target="slide3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/>
          <a:srcRect t="11940" b="4477"/>
          <a:stretch>
            <a:fillRect/>
          </a:stretch>
        </p:blipFill>
        <p:spPr bwMode="auto">
          <a:xfrm>
            <a:off x="2928926" y="1500174"/>
            <a:ext cx="292188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email"/>
          <a:srcRect t="6250"/>
          <a:stretch>
            <a:fillRect/>
          </a:stretch>
        </p:blipFill>
        <p:spPr bwMode="auto">
          <a:xfrm>
            <a:off x="214282" y="571480"/>
            <a:ext cx="2127256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КРОВЬ И КРОВООБРАЩЕНИЕ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00166" y="5605442"/>
            <a:ext cx="6829428" cy="1252558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Соколова Юлия Валериевна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биологии и химии ГБОУ СОШ №752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8" y="3071810"/>
            <a:ext cx="2214578" cy="135732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mile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928670"/>
            <a:ext cx="5072098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СВОЯ ИГРА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«КРОВЬ  И КРОВООБРАЩЕНИЕ»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7752"/>
                <a:gridCol w="1000132"/>
                <a:gridCol w="928694"/>
                <a:gridCol w="857256"/>
                <a:gridCol w="857256"/>
                <a:gridCol w="642910"/>
              </a:tblGrid>
              <a:tr h="13716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КРОВЕНОСНЫЕ</a:t>
                      </a:r>
                      <a:r>
                        <a:rPr lang="ru-RU" sz="2800" b="1" baseline="0" dirty="0" smtClean="0"/>
                        <a:t> СОСУДЫ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5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СЕРДЦЕ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1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2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3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4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5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СТРОЕНИЕ И ФУНКЦИИ КРОВИ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1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2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3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4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5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ЦИФРЫ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1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18" action="ppaction://hlinksldjump"/>
                        </a:rPr>
                        <a:t>2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19" action="ppaction://hlinksldjump"/>
                        </a:rPr>
                        <a:t>3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20" action="ppaction://hlinksldjump"/>
                        </a:rPr>
                        <a:t>4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21" action="ppaction://hlinksldjump"/>
                        </a:rPr>
                        <a:t>5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ГИГИЕНА СЕРДЕЧНО-СОСУДИСТОЙ СИСТЕМЫ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22" action="ppaction://hlinksldjump"/>
                        </a:rPr>
                        <a:t>1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23" action="ppaction://hlinksldjump"/>
                        </a:rPr>
                        <a:t>2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24" action="ppaction://hlinksldjump"/>
                        </a:rPr>
                        <a:t>3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25" action="ppaction://hlinksldjump"/>
                        </a:rPr>
                        <a:t>4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  <a:hlinkClick r:id="rId26" action="ppaction://hlinksldjump"/>
                        </a:rPr>
                        <a:t>5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722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ПЕРЕЧИСЛИТЕ КРОВЕНОСНЫЕ СОСУДЫ В ОРГАНИЗМЕ ЧЕЛОВЕКА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722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ПРИ РАНЕНИИ КАКОГО СОСУДА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КРОВОТОЧИТ ВСЯ РАНЕВАЯ ПОВЕРХГОСТЬ?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722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 ЧЕМ СОСТОИТ ОСОБЕННОСТЬ СТРОЕНИЯ ВЕН?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722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 КАКИМ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АРТЕРИЯМ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ТЕЧЕТ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ВЕНОЗНАЯ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КРОВЬ?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722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СКОЛЬКО КАМЕР В СЕРДЦЕ ЧЕЛОВЕКА?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72560" cy="60722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 КАКОЙ КАМЕРЕ СЕРДЦА НАЧИНАЕТСЯ МАЛЫЙ КРУГ КРОВООБРАЩЕНИЯ?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722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НАЗОВИТЕ ФАЗЫ СЕРДЕЧНОГО ЦИКЛА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1865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49116" y="571480"/>
            <a:ext cx="51948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 называются сосуды,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питающие сердце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ровью?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5600" y="1857364"/>
            <a:ext cx="51584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 называется защитное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образование сердца?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00496" y="3214686"/>
            <a:ext cx="49841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Какие сосуды выходят из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сердца?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1934" y="4429132"/>
            <a:ext cx="44823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Какие сосуды входят в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сердце?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728" y="1571612"/>
            <a:ext cx="118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аорта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71604" y="4286256"/>
            <a:ext cx="1949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венечные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3357562"/>
            <a:ext cx="1241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сумка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14290"/>
            <a:ext cx="16337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верхняя</a:t>
            </a:r>
          </a:p>
          <a:p>
            <a:r>
              <a:rPr lang="ru-RU" sz="3200" b="1" dirty="0" smtClean="0"/>
              <a:t>полая</a:t>
            </a:r>
          </a:p>
          <a:p>
            <a:r>
              <a:rPr lang="ru-RU" sz="3200" b="1" dirty="0" smtClean="0"/>
              <a:t>вена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143512"/>
            <a:ext cx="14879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dirty="0" smtClean="0"/>
              <a:t>нижняя</a:t>
            </a:r>
          </a:p>
          <a:p>
            <a:r>
              <a:rPr lang="ru-RU" sz="3000" b="1" dirty="0" smtClean="0"/>
              <a:t>полая</a:t>
            </a:r>
          </a:p>
          <a:p>
            <a:r>
              <a:rPr lang="ru-RU" sz="3000" b="1" dirty="0" smtClean="0"/>
              <a:t>вена</a:t>
            </a:r>
            <a:endParaRPr lang="ru-RU" sz="3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71604" y="2143116"/>
            <a:ext cx="1785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легочные</a:t>
            </a:r>
          </a:p>
          <a:p>
            <a:r>
              <a:rPr lang="ru-RU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артерии</a:t>
            </a:r>
            <a:endParaRPr lang="ru-RU" sz="30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00298" y="5780782"/>
            <a:ext cx="18946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легочные</a:t>
            </a:r>
          </a:p>
          <a:p>
            <a:r>
              <a:rPr lang="ru-RU" sz="3200" b="1" dirty="0" smtClean="0"/>
              <a:t>вены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722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КАКИЕ СОСУДЫ ВПАДАЮТ В ПРАВОЕ ПРЕДСЕРДИЕ?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722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ПЕРЕЧИСЛИТЕ СЛОИ СТЕНКИ СЕРДЦА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300039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КАК НАЗЫВАЕТСЯ ЭТА КЛЕТКА КРОВИ?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50" y="3714752"/>
            <a:ext cx="3643338" cy="223301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клетки кров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7393" y="2285992"/>
            <a:ext cx="4889005" cy="45720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357166"/>
            <a:ext cx="76209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КАКИЕ КЛЕТКИ КРОВИ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ОБОЗНАЧЕНЫ НА РИСУНКЕ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ЦИФРОЙ 3?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722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ЛЮДИ С КАКОЙ ГРУППОЙ КРОВИ ЯВЛЯЮТСЯ УНИВЕРСАЛЬНЫМИ ДОНОРАМИ?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722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ЧТО ТАКОЕ ФИБРИНОГЕН?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85738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КАК НАЗЫВАЕТСЯ ЭТОТ ПРОЦЕСС И КТО ЕГО ОТКРЫЛ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Фагоцитоз_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334"/>
          <a:stretch>
            <a:fillRect/>
          </a:stretch>
        </p:blipFill>
        <p:spPr bwMode="auto">
          <a:xfrm>
            <a:off x="1142976" y="4214818"/>
            <a:ext cx="2021331" cy="2214578"/>
          </a:xfrm>
          <a:prstGeom prst="rect">
            <a:avLst/>
          </a:prstGeom>
          <a:noFill/>
        </p:spPr>
      </p:pic>
      <p:pic>
        <p:nvPicPr>
          <p:cNvPr id="4" name="Picture 9" descr="Фагоцитоз_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733"/>
          <a:stretch>
            <a:fillRect/>
          </a:stretch>
        </p:blipFill>
        <p:spPr bwMode="auto">
          <a:xfrm>
            <a:off x="3500430" y="3143248"/>
            <a:ext cx="2207779" cy="2214578"/>
          </a:xfrm>
          <a:prstGeom prst="rect">
            <a:avLst/>
          </a:prstGeom>
          <a:noFill/>
        </p:spPr>
      </p:pic>
      <p:pic>
        <p:nvPicPr>
          <p:cNvPr id="5" name="Picture 10" descr="Фагоцитоз_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0842"/>
          <a:stretch>
            <a:fillRect/>
          </a:stretch>
        </p:blipFill>
        <p:spPr bwMode="auto">
          <a:xfrm>
            <a:off x="6072198" y="4500570"/>
            <a:ext cx="2143140" cy="2150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КАКОВО КОЛИЧЕСТВО ЭРИТРОЦИТОВ В ОДНОМ КУБИЧЕСКОМ МИЛЛИЛИТРЕ КРОВИ?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0007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КАКОВА ПРОДОЛЖИТЕЛЬНОСТЬ ОДНОГО СЕРДЕЧНОГО ЦИКЛА?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0007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КАКОВА СКОРОСТЬ ТОКА КРОВИ В КРУПНЫХ АРТЕРИЯХ?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64347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56077" y="214290"/>
            <a:ext cx="458792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Какие приспособления в 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сердце позволяют 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циркулировать крови в 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одном направлении?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4786322"/>
            <a:ext cx="361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створчатые клапаны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1321571" y="3821909"/>
            <a:ext cx="1643074" cy="4286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2786050" y="3643314"/>
            <a:ext cx="1857388" cy="4286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285984" y="1928802"/>
            <a:ext cx="3500462" cy="20002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286116" y="2214554"/>
            <a:ext cx="2928958" cy="14287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72066" y="3929066"/>
            <a:ext cx="3720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полулунные клапаны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1736" y="4500570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0826" y="3714752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22" grpId="0"/>
      <p:bldP spid="23" grpId="0"/>
      <p:bldP spid="23" grpId="1"/>
      <p:bldP spid="24" grpId="0"/>
      <p:bldP spid="24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0007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КАКОВА ПРОДОЛЖИТЕЛЬНОСТЬ КРУГООБОРОТА КРОВИ В БОЛЬШОМ КРУГЕ КРОВООБРАЩЕНИЯ?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0007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КАКОВА ПРОДОЛЖИТЕЛЬЕНОСТЬ ЖИЗНИ ТРОМБОЦИТА?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0007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КАКИЕ ФАКТОРЫ ВЛИЯЮТ НА ЧАСТОТУ СЕРДЕЧНЫХ СОКРАЩЕНИИ?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0007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ЧТО ПРОИСХОДИТ, КОГДА ВЫ ИЗ-ЗА НЕЛОВКОЙ ПОЗЫ ОТСИДИТЕ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НОГУ?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0007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ПОЧЕМУ ВРЕДНО ТУГО ШНУРОВАТЬ БОТИНКИ И СИЛЬНО ЗАТЯГИВАТЬ РЕМЕНЬ?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0007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ПЕРЕЧИСЛИТЕ УСЛОВИЯ НОРМАЛЬНОЙ РАБОТЫ СЕРДЦА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0007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КАК НАЗЫВАЮТСЯ СОСУДЫ, НЕСУЩИЕ КРОВЬ ОТ СЕРДЦА?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0007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ЧТО ТАКОЕ ГИПОДИНАМИЯ И ПОЧЕМУ ОНА ОПАСНА ДЛЯ СЕРДЦА?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ровообращение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350" r="4254"/>
          <a:stretch>
            <a:fillRect/>
          </a:stretch>
        </p:blipFill>
        <p:spPr bwMode="auto">
          <a:xfrm>
            <a:off x="4121474" y="0"/>
            <a:ext cx="50225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1285860"/>
            <a:ext cx="44882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ОПИШИТЕ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БОЛЬШОЙ КРУГ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КРОВООБРАЩЕНИЯ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857628"/>
            <a:ext cx="44882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ОПИШИТЕ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МАЛЫЙ КРУГ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КРОВООБРАЩЕНИЯ 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6786578" y="3357562"/>
            <a:ext cx="270318" cy="35719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6786578" y="3357562"/>
            <a:ext cx="270318" cy="35719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6357950" y="3429000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6357950" y="3429000"/>
            <a:ext cx="285752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-0.04421 C 0.00209 -0.05278 -0.00034 -0.05648 -0.00798 -0.05972 C -0.01388 -0.07176 -0.00798 -0.0625 -0.01631 -0.06875 C -0.02152 -0.07269 -0.02638 -0.07755 -0.03142 -0.08195 C -0.03541 -0.08542 -0.04201 -0.08657 -0.04635 -0.08866 C -0.05069 -0.09769 -0.05538 -0.1044 -0.05972 -0.1132 C -0.06163 -0.1213 -0.06562 -0.125 -0.06805 -0.1331 C -0.07135 -0.14445 -0.07534 -0.15486 -0.07795 -0.16644 C -0.07691 -0.17917 -0.07795 -0.18357 -0.07309 -0.19306 C -0.06649 -0.20602 -0.05954 -0.2037 -0.05138 -0.21088 C -0.03819 -0.22245 -0.01493 -0.22315 0.00035 -0.22639 C 0.00869 -0.23032 0.00955 -0.23982 0.01702 -0.24653 C 0.02674 -0.26551 0.01355 -0.24259 0.02535 -0.25532 C 0.03195 -0.2625 0.02587 -0.26088 0.03039 -0.26875 C 0.03282 -0.27292 0.03594 -0.27616 0.03872 -0.27986 C 0.04566 -0.28912 0.04584 -0.29722 0.05365 -0.30417 C 0.05556 -0.31157 0.05782 -0.31736 0.06025 -0.32431 C 0.06164 -0.32847 0.06372 -0.3375 0.06372 -0.33727 C 0.06285 -0.3456 0.06042 -0.3706 0.05695 -0.37755 C 0.05556 -0.38009 0.0533 -0.38171 0.05191 -0.38426 C 0.04827 -0.39074 0.04358 -0.40301 0.03872 -0.40857 C 0.03143 -0.41713 0.02101 -0.42269 0.01198 -0.42639 C 0.00434 -0.4331 -0.00017 -0.43357 -0.00972 -0.43542 C -0.02187 -0.43472 -0.0342 -0.43449 -0.04635 -0.4331 C -0.05173 -0.43241 -0.06093 -0.42431 -0.06631 -0.42199 C -0.071 -0.41991 -0.07274 -0.41458 -0.07638 -0.41088 C -0.07951 -0.40764 -0.08628 -0.40208 -0.08628 -0.40185 C -0.08941 -0.39028 -0.08697 -0.39745 -0.09461 -0.38195 C -0.09947 -0.37199 -0.09965 -0.3588 -0.10468 -0.34861 C -0.1085 -0.32917 -0.10954 -0.3088 -0.11128 -0.28866 C -0.11059 -0.25139 -0.11527 -0.16945 -0.10468 -0.1287 C -0.10312 -0.10764 -0.1026 -0.10116 -0.09635 -0.08426 C -0.09184 -0.07245 -0.09357 -0.06713 -0.08628 -0.05764 C -0.08229 -0.04167 -0.08593 -0.04676 -0.07795 -0.03982 C -0.07621 -0.03218 -0.07395 -0.02755 -0.06961 -0.02199 C -0.06857 -0.01736 -0.0677 -0.00857 -0.06302 -0.00857 " pathEditMode="relative" rAng="0" ptsTypes="fffffffffffffffffffffffffffffffffff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17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64 -0.00741 -0.0052 -0.01042 -0.01163 -0.0132 C -0.01631 -0.03148 -0.0092 -0.00972 -0.0184 -0.02222 C -0.0269 -0.0338 -0.01197 -0.0257 -0.025 -0.03102 C -0.02968 -0.04884 -0.02274 -0.02801 -0.03177 -0.04005 C -0.03454 -0.04375 -0.03506 -0.05023 -0.03836 -0.05324 C -0.04322 -0.05741 -0.04687 -0.0625 -0.05173 -0.06667 C -0.05486 -0.07292 -0.05625 -0.07894 -0.06006 -0.08449 C -0.06284 -0.09607 -0.06493 -0.1081 -0.06666 -0.11991 C -0.06614 -0.13472 -0.06631 -0.14954 -0.0651 -0.16435 C -0.06319 -0.18542 -0.04704 -0.19792 -0.03333 -0.20208 C -0.025 -0.20139 -0.01666 -0.20162 -0.00833 -0.2 C -0.00486 -0.19931 0.00157 -0.1956 0.00157 -0.1956 C 0.0066 -0.19097 0.01146 -0.19051 0.01667 -0.18657 C 0.02014 -0.18403 0.02657 -0.17778 0.02657 -0.17778 C 0.0316 -0.16759 0.03525 -0.15949 0.04167 -0.15116 C 0.04601 -0.13241 0.03976 -0.15532 0.04671 -0.14005 C 0.04983 -0.1331 0.05122 -0.125 0.05504 -0.11782 C 0.05799 -0.10486 0.05834 -0.0912 0.0599 -0.07778 C 0.05869 -0.06181 0.05643 -0.04699 0.05504 -0.03102 C 0.05625 -0.00833 0.05747 0.01366 0.06164 0.03565 C 0.06268 0.07199 0.0632 0.10671 0.06823 0.14236 C 0.06667 0.19097 0.06337 0.2375 0.05504 0.28449 C 0.05226 0.33171 0.05608 0.40833 0.00834 0.41343 C -0.00329 0.41458 -0.0151 0.41481 -0.02673 0.41551 C -0.04045 0.41389 -0.06041 0.41319 -0.07343 0.4044 C -0.07829 0.40116 -0.08211 0.39537 -0.08663 0.3912 C -0.08993 0.37824 -0.08593 0.39051 -0.0934 0.37778 C -0.10781 0.35301 -0.09444 0.37245 -0.10329 0.35995 C -0.10555 0.35139 -0.11024 0.34421 -0.1151 0.33773 C -0.11614 0.33333 -0.11736 0.32893 -0.1184 0.32454 C -0.11944 0.32014 -0.1217 0.31111 -0.1217 0.31111 C -0.12517 0.27963 -0.12274 0.22407 -0.1151 0.1912 C -0.11215 0.15694 -0.12309 0.10463 -0.10833 0.07569 C -0.1052 0.06273 -0.10399 0.05856 -0.0967 0.04884 C -0.09479 0.04167 -0.09236 0.03588 -0.0901 0.02893 C -0.0842 0.01134 -0.09062 0.01898 -0.08177 0.01111 C -0.07934 0.00185 -0.07413 -0.00741 -0.06666 -0.00208 " pathEditMode="relative" ptsTypes="fffffffffffffffffffffffffffffffffffff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21 -0.01065 0.00643 -0.02269 0.01164 -0.03334 C 0.01632 -0.05811 0.01493 -0.08079 0.01337 -0.10672 C 0.01268 -0.1169 0.0099 -0.14977 0.00504 -0.15787 C -0.01441 -0.19051 -0.06979 -0.18125 -0.09166 -0.18218 C -0.09496 -0.1838 -0.09843 -0.18519 -0.10173 -0.18681 C -0.10694 -0.18912 -0.11007 -0.19676 -0.11493 -0.2 C -0.12968 -0.20996 -0.10972 -0.19329 -0.125 -0.20672 C -0.12968 -0.21621 -0.13698 -0.22223 -0.14496 -0.22662 C -0.14826 -0.22848 -0.15503 -0.23125 -0.15503 -0.23125 C -0.15885 -0.23056 -0.16284 -0.2301 -0.16666 -0.22894 C -0.17014 -0.22778 -0.17673 -0.22454 -0.17673 -0.22454 C -0.18142 -0.22037 -0.18524 -0.21528 -0.18993 -0.21111 C -0.19583 -0.19977 -0.19791 -0.18658 -0.2 -0.17338 C -0.19948 -0.15996 -0.19895 -0.14676 -0.19826 -0.13334 C -0.19705 -0.11181 -0.1967 -0.07986 -0.18159 -0.06667 C -0.18003 -0.05973 -0.17274 -0.04399 -0.1684 -0.04005 C -0.16545 -0.0375 -0.15833 -0.03565 -0.15833 -0.03565 C -0.15139 -0.02963 -0.14687 -0.02871 -0.13836 -0.02662 C -0.13264 -0.02778 -0.12604 -0.02686 -0.1217 -0.03334 C -0.11909 -0.03727 -0.11493 -0.04676 -0.11493 -0.04676 C -0.11319 -0.05417 -0.11232 -0.05903 -0.10833 -0.06459 C -0.10416 -0.07986 -0.10104 -0.10093 -0.08836 -0.10672 C -0.08732 -0.10903 -0.0868 -0.11204 -0.08507 -0.11343 C -0.08107 -0.1169 -0.06145 -0.11968 -0.05833 -0.12014 C -0.04895 -0.11945 -0.0276 -0.11968 -0.01493 -0.11551 C -0.00399 -0.11181 -0.00468 -0.11088 0.00504 -0.10232 C 0.00677 -0.10093 0.01007 -0.09792 0.01007 -0.09792 C 0.01754 -0.08287 0.00868 -0.09769 0.01841 -0.08889 C 0.03021 -0.07801 0.01667 -0.08496 0.0283 -0.0801 C 0.03108 -0.06968 0.03282 -0.07408 0.03837 -0.06667 " pathEditMode="relative" ptsTypes="ffffffffffffffffffffffffffffff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82 -0.0213 0.00382 -0.04607 0.00834 -0.06898 C 0.0099 -0.08588 0.01355 -0.09907 0.01667 -0.11574 C 0.01771 -0.12153 0.02171 -0.1257 0.02327 -0.13125 C 0.02709 -0.14398 0.02535 -0.14861 0.03334 -0.15556 C 0.04289 -0.1963 0.13507 -0.18241 0.13664 -0.18241 C 0.13733 -0.18264 0.14601 -0.18634 0.14671 -0.18681 C 0.14862 -0.18866 0.14966 -0.19167 0.15157 -0.19352 C 0.15678 -0.19838 0.16424 -0.20278 0.16997 -0.20671 C 0.17657 -0.21574 0.18282 -0.22269 0.19167 -0.22685 C 0.19653 -0.22546 0.20157 -0.22546 0.20504 -0.22014 C 0.21337 -0.20741 0.21476 -0.1912 0.22171 -0.17778 C 0.2231 -0.17014 0.22483 -0.16296 0.22657 -0.15556 C 0.22466 -0.08241 0.23004 -0.11412 0.22327 -0.08681 C 0.21355 -0.04769 0.22466 -0.09259 0.21823 -0.06458 C 0.21719 -0.06019 0.21823 -0.05255 0.21494 -0.05116 C 0.20834 -0.04838 0.21164 -0.04977 0.20504 -0.04676 C 0.19948 -0.04745 0.19393 -0.04792 0.18837 -0.04907 C 0.17778 -0.05116 0.17049 -0.0669 0.16494 -0.07778 C 0.16441 -0.08009 0.16424 -0.08241 0.16337 -0.08449 C 0.1625 -0.08634 0.1606 -0.08704 0.1599 -0.08889 C 0.15834 -0.09306 0.15851 -0.09838 0.1566 -0.10232 C 0.15435 -0.10671 0.15226 -0.11134 0.15 -0.11574 C 0.14514 -0.1257 0.1408 -0.12292 0.1349 -0.12685 C 0.12691 -0.13241 0.12066 -0.13727 0.11164 -0.14005 C 0.09688 -0.13843 0.09219 -0.14051 0.0816 -0.13125 C 0.0757 -0.11921 0.07969 -0.12639 0.06823 -0.11111 C 0.06667 -0.10903 0.06337 -0.10463 0.06337 -0.10463 C 0.05886 -0.08704 0.06563 -0.10857 0.0566 -0.09352 C 0.05556 -0.09167 0.05591 -0.08889 0.05504 -0.08681 C 0.0533 -0.0831 0.05053 -0.08079 0.04827 -0.07778 C 0.04775 -0.0757 0.04757 -0.07315 0.04671 -0.0713 C 0.04289 -0.06273 0.04323 -0.06991 0.04323 -0.06458 " pathEditMode="relative" ptsTypes="ffffffffffffffffffffffffffffffffA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9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/>
          <a:srcRect l="5900" t="13043" r="17404" b="10870"/>
          <a:stretch>
            <a:fillRect/>
          </a:stretch>
        </p:blipFill>
        <p:spPr bwMode="auto">
          <a:xfrm>
            <a:off x="2571736" y="1428736"/>
            <a:ext cx="424545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>
            <a:hlinkClick r:id="rId3" action="ppaction://hlinksldjump"/>
          </p:cNvPr>
          <p:cNvSpPr txBox="1"/>
          <p:nvPr/>
        </p:nvSpPr>
        <p:spPr>
          <a:xfrm>
            <a:off x="214282" y="4643446"/>
            <a:ext cx="4297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ПРАВОЕ ПРЕДСЕРДИЕ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КАКАЯ ЧАСТЬ СЕРДЦА ПОКАЗАНА НА РИСУНКЕ?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>
            <a:hlinkClick r:id="rId3" action="ppaction://hlinksldjump"/>
          </p:cNvPr>
          <p:cNvSpPr txBox="1"/>
          <p:nvPr/>
        </p:nvSpPr>
        <p:spPr>
          <a:xfrm>
            <a:off x="285720" y="5715016"/>
            <a:ext cx="4343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ПРАВЫЙ ЖЕЛУДОЧЕК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>
            <a:hlinkClick r:id="rId4" action="ppaction://hlinksldjump"/>
          </p:cNvPr>
          <p:cNvSpPr txBox="1"/>
          <p:nvPr/>
        </p:nvSpPr>
        <p:spPr>
          <a:xfrm>
            <a:off x="4643438" y="5715016"/>
            <a:ext cx="4137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ЛЕВЫЙ ЖЕЛУДОЧЕК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>
            <a:hlinkClick r:id="rId3" action="ppaction://hlinksldjump"/>
          </p:cNvPr>
          <p:cNvSpPr txBox="1"/>
          <p:nvPr/>
        </p:nvSpPr>
        <p:spPr>
          <a:xfrm>
            <a:off x="4643438" y="4643446"/>
            <a:ext cx="4091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ЛЕВОЕ ПРЕДСЕРДИЕ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20510400_04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500042"/>
            <a:ext cx="5690976" cy="5690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mile_b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857232"/>
            <a:ext cx="4929222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501122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КАКАЯ ЧАСТЬ СЕРДЦА НА РИСУНКЕ ОБОЗНАЧЕНА ЦИФРОЙ 1?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1428736"/>
            <a:ext cx="328614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/>
          <p:nvPr/>
        </p:nvCxnSpPr>
        <p:spPr>
          <a:xfrm rot="10800000" flipV="1">
            <a:off x="2786050" y="3214686"/>
            <a:ext cx="1500198" cy="2127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4214810" y="3786190"/>
            <a:ext cx="571504" cy="571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86380" y="3786190"/>
            <a:ext cx="1071570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14942" y="2714620"/>
            <a:ext cx="1285884" cy="1412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57422" y="314324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388" y="400050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0496" y="421481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72264" y="250030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rId3" action="ppaction://hlinksldjump"/>
          </p:cNvPr>
          <p:cNvSpPr txBox="1"/>
          <p:nvPr/>
        </p:nvSpPr>
        <p:spPr>
          <a:xfrm>
            <a:off x="214282" y="5000636"/>
            <a:ext cx="4297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ПРАВОЕ ПРЕДСЕРДИЕ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5052752" y="5000636"/>
            <a:ext cx="4091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ЛЕВОЕ ПРЕДСЕРДИЕ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>
            <a:hlinkClick r:id="rId4" action="ppaction://hlinksldjump"/>
          </p:cNvPr>
          <p:cNvSpPr txBox="1"/>
          <p:nvPr/>
        </p:nvSpPr>
        <p:spPr>
          <a:xfrm>
            <a:off x="214282" y="5786454"/>
            <a:ext cx="4343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ПРАВЫЙ ЖЕЛУДОЧЕК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>
            <a:hlinkClick r:id="rId4" action="ppaction://hlinksldjump"/>
          </p:cNvPr>
          <p:cNvSpPr txBox="1"/>
          <p:nvPr/>
        </p:nvSpPr>
        <p:spPr>
          <a:xfrm>
            <a:off x="5006585" y="5786454"/>
            <a:ext cx="4137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ЛЕВЫЙ ЖЕЛУДОЧЕК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20510400_04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500042"/>
            <a:ext cx="5690976" cy="5690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343</Words>
  <Application>Microsoft Office PowerPoint</Application>
  <PresentationFormat>Экран (4:3)</PresentationFormat>
  <Paragraphs>112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Тема Office</vt:lpstr>
      <vt:lpstr>Яркая</vt:lpstr>
      <vt:lpstr>КРОВЬ И КРОВООБРАЩЕНИЕ</vt:lpstr>
      <vt:lpstr>Слайд 2</vt:lpstr>
      <vt:lpstr>Слайд 3</vt:lpstr>
      <vt:lpstr>Слайд 4</vt:lpstr>
      <vt:lpstr>КАКАЯ ЧАСТЬ СЕРДЦА ПОКАЗАНА НА РИСУНКЕ?</vt:lpstr>
      <vt:lpstr>Слайд 6</vt:lpstr>
      <vt:lpstr>Слайд 7</vt:lpstr>
      <vt:lpstr>КАКАЯ ЧАСТЬ СЕРДЦА НА РИСУНКЕ ОБОЗНАЧЕНА ЦИФРОЙ 1?</vt:lpstr>
      <vt:lpstr>Слайд 9</vt:lpstr>
      <vt:lpstr>Слайд 10</vt:lpstr>
      <vt:lpstr>СВОЯ ИГРА  «КРОВЬ  И КРОВООБРАЩЕНИЕ»</vt:lpstr>
      <vt:lpstr>Слайд 12</vt:lpstr>
      <vt:lpstr>ПЕРЕЧИСЛИТЕ КРОВЕНОСНЫЕ СОСУДЫ В ОРГАНИЗМЕ ЧЕЛОВЕКА</vt:lpstr>
      <vt:lpstr>ПРИ РАНЕНИИ КАКОГО СОСУДА КРОВОТОЧИТ ВСЯ РАНЕВАЯ ПОВЕРХГОСТЬ?</vt:lpstr>
      <vt:lpstr>В ЧЕМ СОСТОИТ ОСОБЕННОСТЬ СТРОЕНИЯ ВЕН?</vt:lpstr>
      <vt:lpstr>ПО КАКИМ АРТЕРИЯМ ТЕЧЕТ ВЕНОЗНАЯ КРОВЬ?</vt:lpstr>
      <vt:lpstr>СКОЛЬКО КАМЕР В СЕРДЦЕ ЧЕЛОВЕКА?</vt:lpstr>
      <vt:lpstr>В КАКОЙ КАМЕРЕ СЕРДЦА НАЧИНАЕТСЯ МАЛЫЙ КРУГ КРОВООБРАЩЕНИЯ?</vt:lpstr>
      <vt:lpstr>НАЗОВИТЕ ФАЗЫ СЕРДЕЧНОГО ЦИКЛА</vt:lpstr>
      <vt:lpstr>КАКИЕ СОСУДЫ ВПАДАЮТ В ПРАВОЕ ПРЕДСЕРДИЕ?</vt:lpstr>
      <vt:lpstr>ПЕРЕЧИСЛИТЕ СЛОИ СТЕНКИ СЕРДЦА </vt:lpstr>
      <vt:lpstr>КАК НАЗЫВАЕТСЯ ЭТА КЛЕТКА КРОВИ? </vt:lpstr>
      <vt:lpstr> </vt:lpstr>
      <vt:lpstr>ЛЮДИ С КАКОЙ ГРУППОЙ КРОВИ ЯВЛЯЮТСЯ УНИВЕРСАЛЬНЫМИ ДОНОРАМИ? </vt:lpstr>
      <vt:lpstr>ЧТО ТАКОЕ ФИБРИНОГЕН? </vt:lpstr>
      <vt:lpstr>КАК НАЗЫВАЕТСЯ ЭТОТ ПРОЦЕСС И КТО ЕГО ОТКРЫЛ?</vt:lpstr>
      <vt:lpstr>КАКОВО КОЛИЧЕСТВО ЭРИТРОЦИТОВ В ОДНОМ КУБИЧЕСКОМ МИЛЛИЛИТРЕ КРОВИ?</vt:lpstr>
      <vt:lpstr>КАКОВА ПРОДОЛЖИТЕЛЬНОСТЬ ОДНОГО СЕРДЕЧНОГО ЦИКЛА?</vt:lpstr>
      <vt:lpstr>КАКОВА СКОРОСТЬ ТОКА КРОВИ В КРУПНЫХ АРТЕРИЯХ?</vt:lpstr>
      <vt:lpstr>КАКОВА ПРОДОЛЖИТЕЛЬНОСТЬ КРУГООБОРОТА КРОВИ В БОЛЬШОМ КРУГЕ КРОВООБРАЩЕНИЯ?</vt:lpstr>
      <vt:lpstr>КАКОВА ПРОДОЛЖИТЕЛЬЕНОСТЬ ЖИЗНИ ТРОМБОЦИТА?</vt:lpstr>
      <vt:lpstr>КАКИЕ ФАКТОРЫ ВЛИЯЮТ НА ЧАСТОТУ СЕРДЕЧНЫХ СОКРАЩЕНИИ?</vt:lpstr>
      <vt:lpstr>ЧТО ПРОИСХОДИТ, КОГДА ВЫ ИЗ-ЗА НЕЛОВКОЙ ПОЗЫ ОТСИДИТЕ НОГУ?</vt:lpstr>
      <vt:lpstr>ПОЧЕМУ ВРЕДНО ТУГО ШНУРОВАТЬ БОТИНКИ И СИЛЬНО ЗАТЯГИВАТЬ РЕМЕНЬ?</vt:lpstr>
      <vt:lpstr>ПЕРЕЧИСЛИТЕ УСЛОВИЯ НОРМАЛЬНОЙ РАБОТЫ СЕРДЦА</vt:lpstr>
      <vt:lpstr>КАК НАЗЫВАЮТСЯ СОСУДЫ, НЕСУЩИЕ КРОВЬ ОТ СЕРДЦА?</vt:lpstr>
      <vt:lpstr>ЧТО ТАКОЕ ГИПОДИНАМИЯ И ПОЧЕМУ ОНА ОПАСНА ДЛЯ СЕРДЦА?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User</cp:lastModifiedBy>
  <cp:revision>33</cp:revision>
  <dcterms:created xsi:type="dcterms:W3CDTF">2012-10-23T09:58:25Z</dcterms:created>
  <dcterms:modified xsi:type="dcterms:W3CDTF">2012-11-01T10:55:17Z</dcterms:modified>
</cp:coreProperties>
</file>