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67" r:id="rId2"/>
    <p:sldId id="292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90" r:id="rId12"/>
    <p:sldId id="283" r:id="rId13"/>
    <p:sldId id="284" r:id="rId14"/>
    <p:sldId id="285" r:id="rId15"/>
    <p:sldId id="286" r:id="rId16"/>
    <p:sldId id="287" r:id="rId17"/>
    <p:sldId id="288" r:id="rId18"/>
    <p:sldId id="315" r:id="rId19"/>
    <p:sldId id="312" r:id="rId20"/>
    <p:sldId id="311" r:id="rId21"/>
    <p:sldId id="310" r:id="rId22"/>
    <p:sldId id="309" r:id="rId23"/>
    <p:sldId id="313" r:id="rId24"/>
    <p:sldId id="303" r:id="rId25"/>
    <p:sldId id="302" r:id="rId26"/>
    <p:sldId id="301" r:id="rId27"/>
    <p:sldId id="300" r:id="rId28"/>
    <p:sldId id="299" r:id="rId29"/>
    <p:sldId id="298" r:id="rId30"/>
    <p:sldId id="294" r:id="rId31"/>
    <p:sldId id="304" r:id="rId32"/>
    <p:sldId id="305" r:id="rId33"/>
    <p:sldId id="318" r:id="rId34"/>
    <p:sldId id="308" r:id="rId35"/>
    <p:sldId id="314" r:id="rId3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3" autoAdjust="0"/>
    <p:restoredTop sz="94660"/>
  </p:normalViewPr>
  <p:slideViewPr>
    <p:cSldViewPr>
      <p:cViewPr>
        <p:scale>
          <a:sx n="70" d="100"/>
          <a:sy n="70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9CFDD-6AD0-490D-901C-BAE02568709C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7658A-EE9A-4038-BB4F-EFAC185EA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7658A-EE9A-4038-BB4F-EFAC185EA01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0.xml"/><Relationship Id="rId18" Type="http://schemas.openxmlformats.org/officeDocument/2006/relationships/slide" Target="slide35.xml"/><Relationship Id="rId3" Type="http://schemas.openxmlformats.org/officeDocument/2006/relationships/slide" Target="slide20.xml"/><Relationship Id="rId7" Type="http://schemas.openxmlformats.org/officeDocument/2006/relationships/slide" Target="slide24.xml"/><Relationship Id="rId12" Type="http://schemas.openxmlformats.org/officeDocument/2006/relationships/slide" Target="slide29.xml"/><Relationship Id="rId17" Type="http://schemas.openxmlformats.org/officeDocument/2006/relationships/slide" Target="slide34.xml"/><Relationship Id="rId2" Type="http://schemas.openxmlformats.org/officeDocument/2006/relationships/slide" Target="slide19.xml"/><Relationship Id="rId16" Type="http://schemas.openxmlformats.org/officeDocument/2006/relationships/slide" Target="slide3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23.xml"/><Relationship Id="rId11" Type="http://schemas.openxmlformats.org/officeDocument/2006/relationships/slide" Target="slide28.xml"/><Relationship Id="rId5" Type="http://schemas.openxmlformats.org/officeDocument/2006/relationships/slide" Target="slide22.xml"/><Relationship Id="rId15" Type="http://schemas.openxmlformats.org/officeDocument/2006/relationships/slide" Target="slide32.xml"/><Relationship Id="rId10" Type="http://schemas.openxmlformats.org/officeDocument/2006/relationships/slide" Target="slide27.xml"/><Relationship Id="rId4" Type="http://schemas.openxmlformats.org/officeDocument/2006/relationships/slide" Target="slide21.xml"/><Relationship Id="rId9" Type="http://schemas.openxmlformats.org/officeDocument/2006/relationships/slide" Target="slide26.xml"/><Relationship Id="rId14" Type="http://schemas.openxmlformats.org/officeDocument/2006/relationships/slide" Target="slide3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0809381">
            <a:off x="105691" y="828674"/>
            <a:ext cx="8229600" cy="1615683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Занятие-викторина по экономике</a:t>
            </a:r>
            <a:endParaRPr lang="ru-RU" sz="6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Franklin Gothic Medium Cond" pitchFamily="34" charset="0"/>
              </a:rPr>
              <a:t>Цель занятия: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Franklin Gothic Medium Cond" pitchFamily="34" charset="0"/>
              </a:rPr>
              <a:t>- обобщение и закрепление знаний, полученных в ходе изучения дисциплины;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Franklin Gothic Medium Cond" pitchFamily="34" charset="0"/>
              </a:rPr>
              <a:t>- проверка и контроль знаний пройденного материала.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3536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Разница между выручкой  от реализации товаров и затратами на их изготовление </a:t>
            </a:r>
            <a:r>
              <a:rPr lang="ru-RU" smtClean="0">
                <a:solidFill>
                  <a:schemeClr val="accent1">
                    <a:lumMod val="75000"/>
                  </a:schemeClr>
                </a:solidFill>
              </a:rPr>
              <a:t>и продажу</a:t>
            </a:r>
            <a:r>
              <a:rPr lang="ru-RU" i="1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91200" y="4038600"/>
            <a:ext cx="2133600" cy="1219201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Прибыль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657600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Факторы производства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638800" y="3962401"/>
            <a:ext cx="2057400" cy="129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Труд, земля, капитал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6576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Неспособность должника платить по своим обязательствам из-за   отсутствия необходимых средств.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562600" y="3962400"/>
            <a:ext cx="2057400" cy="1447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Банкротство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7338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Постоянный перенос стоимости основного капитала в течение ряда лет на стоимость готовой продукции.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91200" y="4191001"/>
            <a:ext cx="1600200" cy="99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Амортизация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7338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Ситуация на рынке, когда одна фирма полностью контролирует предложение определенного товара.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91200" y="4419601"/>
            <a:ext cx="1600200" cy="106680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Монополия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7338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Основной финансовый план государства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562600" y="3581400"/>
            <a:ext cx="2057400" cy="16763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Государственный бюджет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7338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Залог недвижимого имущества для получения денежной ссуды.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91200" y="3733800"/>
            <a:ext cx="2057400" cy="2392363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Ипотека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6576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Форма делового сотрудничества крупного и малого бизнеса, в рамках которого небольшим компаниям предоставляется право использовать фирменную торговую марку предприятия- гиганта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638800" y="4419600"/>
            <a:ext cx="1828800" cy="1706563"/>
          </a:xfrm>
        </p:spPr>
        <p:txBody>
          <a:bodyPr/>
          <a:lstStyle/>
          <a:p>
            <a:pPr>
              <a:buNone/>
            </a:pP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Франчайзинг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1148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33400"/>
            <a:ext cx="8001000" cy="6019800"/>
          </a:xfrm>
          <a:scene3d>
            <a:camera prst="orthographicFront"/>
            <a:lightRig rig="threePt" dir="t"/>
          </a:scene3d>
          <a:sp3d>
            <a:bevelT prst="convex"/>
          </a:sp3d>
        </p:spPr>
        <p:txBody>
          <a:bodyPr numCol="2">
            <a:normAutofit/>
          </a:bodyPr>
          <a:lstStyle/>
          <a:p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38200" y="914399"/>
          <a:ext cx="7543800" cy="49530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{BC89EF96-8CEA-46FF-86C4-4CE0E7609802}</a:tableStyleId>
              </a:tblPr>
              <a:tblGrid>
                <a:gridCol w="1320800"/>
                <a:gridCol w="1244600"/>
                <a:gridCol w="1244600"/>
                <a:gridCol w="1244600"/>
                <a:gridCol w="1244600"/>
                <a:gridCol w="1244600"/>
              </a:tblGrid>
              <a:tr h="1651000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2" action="ppaction://hlinksldjump"/>
                        </a:rPr>
                        <a:t>1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3" action="ppaction://hlinksldjump"/>
                        </a:rPr>
                        <a:t>2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4" action="ppaction://hlinksldjump"/>
                        </a:rPr>
                        <a:t>3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5" action="ppaction://hlinksldjump"/>
                        </a:rPr>
                        <a:t>4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6" action="ppaction://hlinksldjump"/>
                        </a:rPr>
                        <a:t>5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7" action="ppaction://hlinksldjump"/>
                        </a:rPr>
                        <a:t>6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1651000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8" action="ppaction://hlinksldjump"/>
                        </a:rPr>
                        <a:t>7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9" action="ppaction://hlinksldjump"/>
                        </a:rPr>
                        <a:t>8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10" action="ppaction://hlinksldjump"/>
                        </a:rPr>
                        <a:t>9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11" action="ppaction://hlinksldjump"/>
                        </a:rPr>
                        <a:t>10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12" action="ppaction://hlinksldjump"/>
                        </a:rPr>
                        <a:t>11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13" action="ppaction://hlinksldjump"/>
                        </a:rPr>
                        <a:t>12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1651000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14" action="ppaction://hlinksldjump"/>
                        </a:rPr>
                        <a:t>13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15" action="ppaction://hlinksldjump"/>
                        </a:rPr>
                        <a:t>14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16" action="ppaction://hlinksldjump"/>
                        </a:rPr>
                        <a:t>15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17" action="ppaction://hlinksldjump"/>
                        </a:rPr>
                        <a:t>16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solidFill>
                            <a:schemeClr val="bg1"/>
                          </a:solidFill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hlinkClick r:id="rId18" action="ppaction://hlinksldjump"/>
                        </a:rPr>
                        <a:t>17</a:t>
                      </a:r>
                      <a:endParaRPr lang="ru-RU" sz="8000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981200"/>
            <a:ext cx="8001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1. Для чего люди создали экономику? 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Критерии оценки (максимальное количество баллов):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1. Правильный ответ на вопрос – 1 балл.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2. Презентация названия команды, эмблемы, девиза –5 баллов.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2438400"/>
            <a:ext cx="7924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2. Почему рыночную экономику называют "миром компромиссов"? 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2438401"/>
            <a:ext cx="7848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3.Что такое экономические блага и чем они отличаются от даровых благ? 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2438400"/>
            <a:ext cx="8229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4.Почему людям все время приходится делать выбор в сфере экономики? 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905000"/>
            <a:ext cx="8077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5. Почему туристические агентства изменяют цены путевок в зависимости от сезона года?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6.  Почему внедрение ресурсосберегающих технологий в развитых странах означает для стран, обладающих большими запасами полезных ископаемых, возможность сокращения доходов?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7. Означает ли возникновение избытка предложения какого-либо товара то, что он никому не нужен? Ответ обоснуйте.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1054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8. Почему и как государство противостоит монополизации рынков? В каких случаях неизбежно возникновение естественных монополий?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9. Означает ли возникновение дефицита какого-либо товара то, что он всем крайне необходим? Ответ обоснуйте.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114800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10. Каковы главные способы увеличения прибыли предприятия?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5029200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11. Почему в качестве денежного товара лошади менее удобны, чем золотой песок?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Стадии хозяйственной деятельности людей.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715000" y="3962400"/>
            <a:ext cx="2057400" cy="1447800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Производство, распределение, обмен, потребление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9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810000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35052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12. Почему хранить сокровища в форме кладов невыгодно?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4191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13. Почему индустриализация в любой стране ведет к сокращению сельского населения?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4038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14. Почему заработная плата работников одних и тех же профессий в крупных городах выше, чем в маленьких?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7924800" cy="1905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</a:rPr>
              <a:t>15. Если профсоюзы добиваются повышения заработной платы, кто от этого страдает?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2514600"/>
            <a:ext cx="8001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16. Почему рост пенсий не может опережать рост заработной платы? 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17. Почему социальные государственные программы могут приводить к ослаблению трудовой активности населения?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15200" y="6088559"/>
            <a:ext cx="182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назад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Соперничество субъектов  рыночных отношений за лучшие условия и       результаты коммерческой деятельности.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019800" y="4267201"/>
            <a:ext cx="1752600" cy="1219199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Конкуренция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10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657600"/>
            <a:ext cx="190499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5908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Ценная бумага, удостоверяющая долевое участие в собственности и дающая право ее владельцу на получение дивидендов.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096000" y="4648200"/>
            <a:ext cx="1676400" cy="6858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Акция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962400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Всеобщий эквивалент, с помощью которого можно оценить стоимость чего-либо.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096000" y="4267200"/>
            <a:ext cx="14478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Деньги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733800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Предоставление средств в долг на условиях возвратности, платности и срочности.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5000" y="4114801"/>
            <a:ext cx="1676400" cy="1219199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Кредит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657600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Предоставление имущество во временное пользование другими лицами на договорных условиях, за плату.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91200" y="4343400"/>
            <a:ext cx="1828800" cy="114300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Аренда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657600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Финансово- кредитное учреждение, производящее разнообразные виды операций с деньгами, ценными бумагами и оказывающее финансовые услуги  правительству, предприятиям, гражданам и друг другу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096000" y="4191001"/>
            <a:ext cx="1447800" cy="137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Банк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10" descr="watermark_3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810000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522</Words>
  <Application>Microsoft Office PowerPoint</Application>
  <PresentationFormat>Экран (4:3)</PresentationFormat>
  <Paragraphs>88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Office Theme</vt:lpstr>
      <vt:lpstr>Занятие-викторина по экономике</vt:lpstr>
      <vt:lpstr>Критерии оценки (максимальное количество баллов): 1. Правильный ответ на вопрос – 1 балл. 2. Презентация названия команды, эмблемы, девиза –5 баллов.  </vt:lpstr>
      <vt:lpstr>Стадии хозяйственной деятельности людей.  </vt:lpstr>
      <vt:lpstr>Соперничество субъектов  рыночных отношений за лучшие условия и       результаты коммерческой деятельности.   </vt:lpstr>
      <vt:lpstr>Ценная бумага, удостоверяющая долевое участие в собственности и дающая право ее владельцу на получение дивидендов.  </vt:lpstr>
      <vt:lpstr>Всеобщий эквивалент, с помощью которого можно оценить стоимость чего-либо.  </vt:lpstr>
      <vt:lpstr>Предоставление средств в долг на условиях возвратности, платности и срочности.  </vt:lpstr>
      <vt:lpstr>Предоставление имущество во временное пользование другими лицами на договорных условиях, за плату.  </vt:lpstr>
      <vt:lpstr>Финансово- кредитное учреждение, производящее разнообразные виды операций с деньгами, ценными бумагами и оказывающее финансовые услуги  правительству, предприятиям, гражданам и друг другу.  </vt:lpstr>
      <vt:lpstr>Разница между выручкой  от реализации товаров и затратами на их изготовление и продажу.  </vt:lpstr>
      <vt:lpstr>Факторы производства</vt:lpstr>
      <vt:lpstr>Неспособность должника платить по своим обязательствам из-за   отсутствия необходимых средств. </vt:lpstr>
      <vt:lpstr>Постоянный перенос стоимости основного капитала в течение ряда лет на стоимость готовой продукции.  </vt:lpstr>
      <vt:lpstr>Ситуация на рынке, когда одна фирма полностью контролирует предложение определенного товара.  </vt:lpstr>
      <vt:lpstr>Основной финансовый план государства.  </vt:lpstr>
      <vt:lpstr>Залог недвижимого имущества для получения денежной ссуды.  </vt:lpstr>
      <vt:lpstr>Форма делового сотрудничества крупного и малого бизнеса, в рамках которого небольшим компаниям предоставляется право использовать фирменную торговую марку предприятия- гиганта.  </vt:lpstr>
      <vt:lpstr>Слайд 18</vt:lpstr>
      <vt:lpstr>Слайд 19</vt:lpstr>
      <vt:lpstr>Слайд 20</vt:lpstr>
      <vt:lpstr>Слайд 21</vt:lpstr>
      <vt:lpstr>Слайд 22</vt:lpstr>
      <vt:lpstr>Слайд 23</vt:lpstr>
      <vt:lpstr>6.  Почему внедрение ресурсосберегающих технологий в развитых странах означает для стран, обладающих большими запасами полезных ископаемых, возможность сокращения доходов? </vt:lpstr>
      <vt:lpstr>7. Означает ли возникновение избытка предложения какого-либо товара то, что он никому не нужен? Ответ обоснуйте. </vt:lpstr>
      <vt:lpstr>8. Почему и как государство противостоит монополизации рынков? В каких случаях неизбежно возникновение естественных монополий? </vt:lpstr>
      <vt:lpstr>9. Означает ли возникновение дефицита какого-либо товара то, что он всем крайне необходим? Ответ обоснуйте.</vt:lpstr>
      <vt:lpstr>10. Каковы главные способы увеличения прибыли предприятия? </vt:lpstr>
      <vt:lpstr>11. Почему в качестве денежного товара лошади менее удобны, чем золотой песок? </vt:lpstr>
      <vt:lpstr>12. Почему хранить сокровища в форме кладов невыгодно? </vt:lpstr>
      <vt:lpstr>13. Почему индустриализация в любой стране ведет к сокращению сельского населения? </vt:lpstr>
      <vt:lpstr>14. Почему заработная плата работников одних и тех же профессий в крупных городах выше, чем в маленьких? </vt:lpstr>
      <vt:lpstr>15. Если профсоюзы добиваются повышения заработной платы, кто от этого страдает? </vt:lpstr>
      <vt:lpstr>   </vt:lpstr>
      <vt:lpstr>17. Почему социальные государственные программы могут приводить к ослаблению трудовой активности населения?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Чеммбулатова</dc:creator>
  <cp:lastModifiedBy>q</cp:lastModifiedBy>
  <cp:revision>91</cp:revision>
  <dcterms:created xsi:type="dcterms:W3CDTF">2012-02-06T07:25:58Z</dcterms:created>
  <dcterms:modified xsi:type="dcterms:W3CDTF">2012-11-16T06:46:24Z</dcterms:modified>
</cp:coreProperties>
</file>