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депутатов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4.0729136288519492E-2"/>
                  <c:y val="0.13057852143482065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0.1362317731116944"/>
                  <c:y val="0.55833333333333335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0.33458041703120456"/>
                  <c:y val="2.5000000000000005E-2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Единая Россия</c:v>
                </c:pt>
                <c:pt idx="1">
                  <c:v>КПРФ</c:v>
                </c:pt>
                <c:pt idx="2">
                  <c:v>ЛДПР</c:v>
                </c:pt>
                <c:pt idx="3">
                  <c:v>Родина</c:v>
                </c:pt>
                <c:pt idx="4">
                  <c:v>Депутаты, не состоявшие в зарегестрированных депутатских пунктах</c:v>
                </c:pt>
                <c:pt idx="5">
                  <c:v>патриоты России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300</c:v>
                </c:pt>
                <c:pt idx="1">
                  <c:v>52</c:v>
                </c:pt>
                <c:pt idx="2">
                  <c:v>36</c:v>
                </c:pt>
                <c:pt idx="3">
                  <c:v>36</c:v>
                </c:pt>
                <c:pt idx="4">
                  <c:v>23</c:v>
                </c:pt>
                <c:pt idx="5">
                  <c:v>8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0.28125</cdr:x>
      <cdr:y>0.1807</cdr:y>
    </cdr:from>
    <cdr:to>
      <cdr:x>0.48994</cdr:x>
      <cdr:y>0.56274</cdr:y>
    </cdr:to>
    <cdr:sp macro="" textlink="">
      <cdr:nvSpPr>
        <cdr:cNvPr id="2" name="Полилиния 1"/>
        <cdr:cNvSpPr/>
      </cdr:nvSpPr>
      <cdr:spPr>
        <a:xfrm xmlns:a="http://schemas.openxmlformats.org/drawingml/2006/main">
          <a:off x="2314600" y="826145"/>
          <a:ext cx="1717370" cy="1746702"/>
        </a:xfrm>
        <a:custGeom xmlns:a="http://schemas.openxmlformats.org/drawingml/2006/main">
          <a:avLst/>
          <a:gdLst>
            <a:gd name="connsiteX0" fmla="*/ 0 w 1717370"/>
            <a:gd name="connsiteY0" fmla="*/ 1746702 h 1746702"/>
            <a:gd name="connsiteX1" fmla="*/ 49876 w 1717370"/>
            <a:gd name="connsiteY1" fmla="*/ 1730076 h 1746702"/>
            <a:gd name="connsiteX2" fmla="*/ 108065 w 1717370"/>
            <a:gd name="connsiteY2" fmla="*/ 1688512 h 1746702"/>
            <a:gd name="connsiteX3" fmla="*/ 133004 w 1717370"/>
            <a:gd name="connsiteY3" fmla="*/ 1655262 h 1746702"/>
            <a:gd name="connsiteX4" fmla="*/ 166255 w 1717370"/>
            <a:gd name="connsiteY4" fmla="*/ 1638636 h 1746702"/>
            <a:gd name="connsiteX5" fmla="*/ 216131 w 1717370"/>
            <a:gd name="connsiteY5" fmla="*/ 1605385 h 1746702"/>
            <a:gd name="connsiteX6" fmla="*/ 249382 w 1717370"/>
            <a:gd name="connsiteY6" fmla="*/ 1597072 h 1746702"/>
            <a:gd name="connsiteX7" fmla="*/ 349135 w 1717370"/>
            <a:gd name="connsiteY7" fmla="*/ 1547196 h 1746702"/>
            <a:gd name="connsiteX8" fmla="*/ 465513 w 1717370"/>
            <a:gd name="connsiteY8" fmla="*/ 1513945 h 1746702"/>
            <a:gd name="connsiteX9" fmla="*/ 465513 w 1717370"/>
            <a:gd name="connsiteY9" fmla="*/ 1513945 h 1746702"/>
            <a:gd name="connsiteX10" fmla="*/ 498764 w 1717370"/>
            <a:gd name="connsiteY10" fmla="*/ 1505632 h 1746702"/>
            <a:gd name="connsiteX11" fmla="*/ 606829 w 1717370"/>
            <a:gd name="connsiteY11" fmla="*/ 1455756 h 1746702"/>
            <a:gd name="connsiteX12" fmla="*/ 673331 w 1717370"/>
            <a:gd name="connsiteY12" fmla="*/ 1439131 h 1746702"/>
            <a:gd name="connsiteX13" fmla="*/ 731520 w 1717370"/>
            <a:gd name="connsiteY13" fmla="*/ 1422505 h 1746702"/>
            <a:gd name="connsiteX14" fmla="*/ 756458 w 1717370"/>
            <a:gd name="connsiteY14" fmla="*/ 1414192 h 1746702"/>
            <a:gd name="connsiteX15" fmla="*/ 822960 w 1717370"/>
            <a:gd name="connsiteY15" fmla="*/ 1397567 h 1746702"/>
            <a:gd name="connsiteX16" fmla="*/ 847898 w 1717370"/>
            <a:gd name="connsiteY16" fmla="*/ 1389254 h 1746702"/>
            <a:gd name="connsiteX17" fmla="*/ 881149 w 1717370"/>
            <a:gd name="connsiteY17" fmla="*/ 1380942 h 1746702"/>
            <a:gd name="connsiteX18" fmla="*/ 972589 w 1717370"/>
            <a:gd name="connsiteY18" fmla="*/ 1347691 h 1746702"/>
            <a:gd name="connsiteX19" fmla="*/ 1030778 w 1717370"/>
            <a:gd name="connsiteY19" fmla="*/ 1331065 h 1746702"/>
            <a:gd name="connsiteX20" fmla="*/ 1064029 w 1717370"/>
            <a:gd name="connsiteY20" fmla="*/ 1314440 h 1746702"/>
            <a:gd name="connsiteX21" fmla="*/ 1130531 w 1717370"/>
            <a:gd name="connsiteY21" fmla="*/ 1297814 h 1746702"/>
            <a:gd name="connsiteX22" fmla="*/ 1213658 w 1717370"/>
            <a:gd name="connsiteY22" fmla="*/ 1239625 h 1746702"/>
            <a:gd name="connsiteX23" fmla="*/ 1263535 w 1717370"/>
            <a:gd name="connsiteY23" fmla="*/ 1206374 h 1746702"/>
            <a:gd name="connsiteX24" fmla="*/ 1280160 w 1717370"/>
            <a:gd name="connsiteY24" fmla="*/ 1181436 h 1746702"/>
            <a:gd name="connsiteX25" fmla="*/ 1313411 w 1717370"/>
            <a:gd name="connsiteY25" fmla="*/ 1164811 h 1746702"/>
            <a:gd name="connsiteX26" fmla="*/ 1388225 w 1717370"/>
            <a:gd name="connsiteY26" fmla="*/ 1114934 h 1746702"/>
            <a:gd name="connsiteX27" fmla="*/ 1454727 w 1717370"/>
            <a:gd name="connsiteY27" fmla="*/ 1056745 h 1746702"/>
            <a:gd name="connsiteX28" fmla="*/ 1471353 w 1717370"/>
            <a:gd name="connsiteY28" fmla="*/ 1040120 h 1746702"/>
            <a:gd name="connsiteX29" fmla="*/ 1496291 w 1717370"/>
            <a:gd name="connsiteY29" fmla="*/ 1031807 h 1746702"/>
            <a:gd name="connsiteX30" fmla="*/ 1504604 w 1717370"/>
            <a:gd name="connsiteY30" fmla="*/ 1006869 h 1746702"/>
            <a:gd name="connsiteX31" fmla="*/ 1546167 w 1717370"/>
            <a:gd name="connsiteY31" fmla="*/ 956992 h 1746702"/>
            <a:gd name="connsiteX32" fmla="*/ 1554480 w 1717370"/>
            <a:gd name="connsiteY32" fmla="*/ 923742 h 1746702"/>
            <a:gd name="connsiteX33" fmla="*/ 1571105 w 1717370"/>
            <a:gd name="connsiteY33" fmla="*/ 907116 h 1746702"/>
            <a:gd name="connsiteX34" fmla="*/ 1579418 w 1717370"/>
            <a:gd name="connsiteY34" fmla="*/ 865552 h 1746702"/>
            <a:gd name="connsiteX35" fmla="*/ 1596044 w 1717370"/>
            <a:gd name="connsiteY35" fmla="*/ 815676 h 1746702"/>
            <a:gd name="connsiteX36" fmla="*/ 1604356 w 1717370"/>
            <a:gd name="connsiteY36" fmla="*/ 782425 h 1746702"/>
            <a:gd name="connsiteX37" fmla="*/ 1620982 w 1717370"/>
            <a:gd name="connsiteY37" fmla="*/ 732549 h 1746702"/>
            <a:gd name="connsiteX38" fmla="*/ 1629295 w 1717370"/>
            <a:gd name="connsiteY38" fmla="*/ 707611 h 1746702"/>
            <a:gd name="connsiteX39" fmla="*/ 1604356 w 1717370"/>
            <a:gd name="connsiteY39" fmla="*/ 158971 h 1746702"/>
            <a:gd name="connsiteX40" fmla="*/ 1587731 w 1717370"/>
            <a:gd name="connsiteY40" fmla="*/ 142345 h 1746702"/>
            <a:gd name="connsiteX41" fmla="*/ 1529542 w 1717370"/>
            <a:gd name="connsiteY41" fmla="*/ 67531 h 1746702"/>
            <a:gd name="connsiteX42" fmla="*/ 1471353 w 1717370"/>
            <a:gd name="connsiteY42" fmla="*/ 34280 h 1746702"/>
            <a:gd name="connsiteX43" fmla="*/ 1421476 w 1717370"/>
            <a:gd name="connsiteY43" fmla="*/ 1029 h 1746702"/>
            <a:gd name="connsiteX44" fmla="*/ 1413164 w 1717370"/>
            <a:gd name="connsiteY44" fmla="*/ 1029 h 1746702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  <a:cxn ang="0">
              <a:pos x="connsiteX34" y="connsiteY34"/>
            </a:cxn>
            <a:cxn ang="0">
              <a:pos x="connsiteX35" y="connsiteY35"/>
            </a:cxn>
            <a:cxn ang="0">
              <a:pos x="connsiteX36" y="connsiteY36"/>
            </a:cxn>
            <a:cxn ang="0">
              <a:pos x="connsiteX37" y="connsiteY37"/>
            </a:cxn>
            <a:cxn ang="0">
              <a:pos x="connsiteX38" y="connsiteY38"/>
            </a:cxn>
            <a:cxn ang="0">
              <a:pos x="connsiteX39" y="connsiteY39"/>
            </a:cxn>
            <a:cxn ang="0">
              <a:pos x="connsiteX40" y="connsiteY40"/>
            </a:cxn>
            <a:cxn ang="0">
              <a:pos x="connsiteX41" y="connsiteY41"/>
            </a:cxn>
            <a:cxn ang="0">
              <a:pos x="connsiteX42" y="connsiteY42"/>
            </a:cxn>
            <a:cxn ang="0">
              <a:pos x="connsiteX43" y="connsiteY43"/>
            </a:cxn>
            <a:cxn ang="0">
              <a:pos x="connsiteX44" y="connsiteY44"/>
            </a:cxn>
          </a:cxnLst>
          <a:rect l="l" t="t" r="r" b="b"/>
          <a:pathLst>
            <a:path w="1717370" h="1746702">
              <a:moveTo>
                <a:pt x="0" y="1746702"/>
              </a:moveTo>
              <a:cubicBezTo>
                <a:pt x="16625" y="1741160"/>
                <a:pt x="37484" y="1742467"/>
                <a:pt x="49876" y="1730076"/>
              </a:cubicBezTo>
              <a:cubicBezTo>
                <a:pt x="77927" y="1702027"/>
                <a:pt x="59782" y="1717483"/>
                <a:pt x="108065" y="1688512"/>
              </a:cubicBezTo>
              <a:cubicBezTo>
                <a:pt x="116378" y="1677429"/>
                <a:pt x="122485" y="1664278"/>
                <a:pt x="133004" y="1655262"/>
              </a:cubicBezTo>
              <a:cubicBezTo>
                <a:pt x="142413" y="1647198"/>
                <a:pt x="155629" y="1645012"/>
                <a:pt x="166255" y="1638636"/>
              </a:cubicBezTo>
              <a:cubicBezTo>
                <a:pt x="183389" y="1628356"/>
                <a:pt x="199506" y="1616469"/>
                <a:pt x="216131" y="1605385"/>
              </a:cubicBezTo>
              <a:cubicBezTo>
                <a:pt x="225637" y="1599048"/>
                <a:pt x="238915" y="1601651"/>
                <a:pt x="249382" y="1597072"/>
              </a:cubicBezTo>
              <a:cubicBezTo>
                <a:pt x="283441" y="1582171"/>
                <a:pt x="312681" y="1554487"/>
                <a:pt x="349135" y="1547196"/>
              </a:cubicBezTo>
              <a:cubicBezTo>
                <a:pt x="416475" y="1533727"/>
                <a:pt x="377294" y="1543351"/>
                <a:pt x="465513" y="1513945"/>
              </a:cubicBezTo>
              <a:lnTo>
                <a:pt x="465513" y="1513945"/>
              </a:lnTo>
              <a:cubicBezTo>
                <a:pt x="476597" y="1511174"/>
                <a:pt x="488218" y="1510026"/>
                <a:pt x="498764" y="1505632"/>
              </a:cubicBezTo>
              <a:cubicBezTo>
                <a:pt x="548811" y="1484779"/>
                <a:pt x="560197" y="1470104"/>
                <a:pt x="606829" y="1455756"/>
              </a:cubicBezTo>
              <a:cubicBezTo>
                <a:pt x="628668" y="1449036"/>
                <a:pt x="651253" y="1445018"/>
                <a:pt x="673331" y="1439131"/>
              </a:cubicBezTo>
              <a:cubicBezTo>
                <a:pt x="692822" y="1433933"/>
                <a:pt x="712198" y="1428302"/>
                <a:pt x="731520" y="1422505"/>
              </a:cubicBezTo>
              <a:cubicBezTo>
                <a:pt x="739913" y="1419987"/>
                <a:pt x="748004" y="1416498"/>
                <a:pt x="756458" y="1414192"/>
              </a:cubicBezTo>
              <a:cubicBezTo>
                <a:pt x="778502" y="1408180"/>
                <a:pt x="801283" y="1404793"/>
                <a:pt x="822960" y="1397567"/>
              </a:cubicBezTo>
              <a:cubicBezTo>
                <a:pt x="831273" y="1394796"/>
                <a:pt x="839473" y="1391661"/>
                <a:pt x="847898" y="1389254"/>
              </a:cubicBezTo>
              <a:cubicBezTo>
                <a:pt x="858883" y="1386115"/>
                <a:pt x="870206" y="1384225"/>
                <a:pt x="881149" y="1380942"/>
              </a:cubicBezTo>
              <a:cubicBezTo>
                <a:pt x="1016955" y="1340200"/>
                <a:pt x="853640" y="1387340"/>
                <a:pt x="972589" y="1347691"/>
              </a:cubicBezTo>
              <a:cubicBezTo>
                <a:pt x="1004229" y="1337144"/>
                <a:pt x="1002757" y="1343074"/>
                <a:pt x="1030778" y="1331065"/>
              </a:cubicBezTo>
              <a:cubicBezTo>
                <a:pt x="1042168" y="1326184"/>
                <a:pt x="1052639" y="1319321"/>
                <a:pt x="1064029" y="1314440"/>
              </a:cubicBezTo>
              <a:cubicBezTo>
                <a:pt x="1086397" y="1304854"/>
                <a:pt x="1106132" y="1302694"/>
                <a:pt x="1130531" y="1297814"/>
              </a:cubicBezTo>
              <a:cubicBezTo>
                <a:pt x="1182646" y="1245700"/>
                <a:pt x="1153903" y="1263528"/>
                <a:pt x="1213658" y="1239625"/>
              </a:cubicBezTo>
              <a:cubicBezTo>
                <a:pt x="1255399" y="1177015"/>
                <a:pt x="1199118" y="1249319"/>
                <a:pt x="1263535" y="1206374"/>
              </a:cubicBezTo>
              <a:cubicBezTo>
                <a:pt x="1271848" y="1200832"/>
                <a:pt x="1272485" y="1187832"/>
                <a:pt x="1280160" y="1181436"/>
              </a:cubicBezTo>
              <a:cubicBezTo>
                <a:pt x="1289680" y="1173503"/>
                <a:pt x="1302857" y="1171306"/>
                <a:pt x="1313411" y="1164811"/>
              </a:cubicBezTo>
              <a:cubicBezTo>
                <a:pt x="1338937" y="1149103"/>
                <a:pt x="1367032" y="1136127"/>
                <a:pt x="1388225" y="1114934"/>
              </a:cubicBezTo>
              <a:cubicBezTo>
                <a:pt x="1457167" y="1045992"/>
                <a:pt x="1386048" y="1113976"/>
                <a:pt x="1454727" y="1056745"/>
              </a:cubicBezTo>
              <a:cubicBezTo>
                <a:pt x="1460748" y="1051728"/>
                <a:pt x="1464633" y="1044152"/>
                <a:pt x="1471353" y="1040120"/>
              </a:cubicBezTo>
              <a:cubicBezTo>
                <a:pt x="1478867" y="1035612"/>
                <a:pt x="1487978" y="1034578"/>
                <a:pt x="1496291" y="1031807"/>
              </a:cubicBezTo>
              <a:cubicBezTo>
                <a:pt x="1499062" y="1023494"/>
                <a:pt x="1500685" y="1014706"/>
                <a:pt x="1504604" y="1006869"/>
              </a:cubicBezTo>
              <a:cubicBezTo>
                <a:pt x="1516177" y="983723"/>
                <a:pt x="1527783" y="975377"/>
                <a:pt x="1546167" y="956992"/>
              </a:cubicBezTo>
              <a:cubicBezTo>
                <a:pt x="1548938" y="945909"/>
                <a:pt x="1549371" y="933960"/>
                <a:pt x="1554480" y="923742"/>
              </a:cubicBezTo>
              <a:cubicBezTo>
                <a:pt x="1557985" y="916732"/>
                <a:pt x="1568018" y="914320"/>
                <a:pt x="1571105" y="907116"/>
              </a:cubicBezTo>
              <a:cubicBezTo>
                <a:pt x="1576671" y="894129"/>
                <a:pt x="1575700" y="879183"/>
                <a:pt x="1579418" y="865552"/>
              </a:cubicBezTo>
              <a:cubicBezTo>
                <a:pt x="1584029" y="848645"/>
                <a:pt x="1590502" y="832301"/>
                <a:pt x="1596044" y="815676"/>
              </a:cubicBezTo>
              <a:cubicBezTo>
                <a:pt x="1599657" y="804838"/>
                <a:pt x="1601073" y="793368"/>
                <a:pt x="1604356" y="782425"/>
              </a:cubicBezTo>
              <a:cubicBezTo>
                <a:pt x="1609392" y="765639"/>
                <a:pt x="1615440" y="749174"/>
                <a:pt x="1620982" y="732549"/>
              </a:cubicBezTo>
              <a:lnTo>
                <a:pt x="1629295" y="707611"/>
              </a:lnTo>
              <a:cubicBezTo>
                <a:pt x="1628850" y="679560"/>
                <a:pt x="1717370" y="300240"/>
                <a:pt x="1604356" y="158971"/>
              </a:cubicBezTo>
              <a:cubicBezTo>
                <a:pt x="1599460" y="152851"/>
                <a:pt x="1593273" y="147887"/>
                <a:pt x="1587731" y="142345"/>
              </a:cubicBezTo>
              <a:cubicBezTo>
                <a:pt x="1571983" y="95101"/>
                <a:pt x="1585614" y="123604"/>
                <a:pt x="1529542" y="67531"/>
              </a:cubicBezTo>
              <a:cubicBezTo>
                <a:pt x="1496524" y="34513"/>
                <a:pt x="1516010" y="45443"/>
                <a:pt x="1471353" y="34280"/>
              </a:cubicBezTo>
              <a:cubicBezTo>
                <a:pt x="1450208" y="13135"/>
                <a:pt x="1455028" y="14450"/>
                <a:pt x="1421476" y="1029"/>
              </a:cubicBezTo>
              <a:cubicBezTo>
                <a:pt x="1418903" y="0"/>
                <a:pt x="1415935" y="1029"/>
                <a:pt x="1413164" y="1029"/>
              </a:cubicBezTo>
            </a:path>
          </a:pathLst>
        </a:custGeom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0.185</cdr:x>
      <cdr:y>0.19645</cdr:y>
    </cdr:from>
    <cdr:to>
      <cdr:x>0.24763</cdr:x>
      <cdr:y>0.23482</cdr:y>
    </cdr:to>
    <cdr:sp macro="" textlink="">
      <cdr:nvSpPr>
        <cdr:cNvPr id="3" name="Полилиния 2"/>
        <cdr:cNvSpPr/>
      </cdr:nvSpPr>
      <cdr:spPr>
        <a:xfrm xmlns:a="http://schemas.openxmlformats.org/drawingml/2006/main">
          <a:off x="1522512" y="898153"/>
          <a:ext cx="515389" cy="175443"/>
        </a:xfrm>
        <a:custGeom xmlns:a="http://schemas.openxmlformats.org/drawingml/2006/main">
          <a:avLst/>
          <a:gdLst>
            <a:gd name="connsiteX0" fmla="*/ 0 w 515389"/>
            <a:gd name="connsiteY0" fmla="*/ 0 h 175443"/>
            <a:gd name="connsiteX1" fmla="*/ 174567 w 515389"/>
            <a:gd name="connsiteY1" fmla="*/ 8313 h 175443"/>
            <a:gd name="connsiteX2" fmla="*/ 216131 w 515389"/>
            <a:gd name="connsiteY2" fmla="*/ 33251 h 175443"/>
            <a:gd name="connsiteX3" fmla="*/ 274320 w 515389"/>
            <a:gd name="connsiteY3" fmla="*/ 58189 h 175443"/>
            <a:gd name="connsiteX4" fmla="*/ 340822 w 515389"/>
            <a:gd name="connsiteY4" fmla="*/ 91440 h 175443"/>
            <a:gd name="connsiteX5" fmla="*/ 340822 w 515389"/>
            <a:gd name="connsiteY5" fmla="*/ 91440 h 175443"/>
            <a:gd name="connsiteX6" fmla="*/ 365760 w 515389"/>
            <a:gd name="connsiteY6" fmla="*/ 108065 h 175443"/>
            <a:gd name="connsiteX7" fmla="*/ 382386 w 515389"/>
            <a:gd name="connsiteY7" fmla="*/ 124691 h 175443"/>
            <a:gd name="connsiteX8" fmla="*/ 407324 w 515389"/>
            <a:gd name="connsiteY8" fmla="*/ 133004 h 175443"/>
            <a:gd name="connsiteX9" fmla="*/ 432262 w 515389"/>
            <a:gd name="connsiteY9" fmla="*/ 149629 h 175443"/>
            <a:gd name="connsiteX10" fmla="*/ 482138 w 515389"/>
            <a:gd name="connsiteY10" fmla="*/ 166254 h 175443"/>
            <a:gd name="connsiteX11" fmla="*/ 515389 w 515389"/>
            <a:gd name="connsiteY11" fmla="*/ 174567 h 17544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</a:cxnLst>
          <a:rect l="l" t="t" r="r" b="b"/>
          <a:pathLst>
            <a:path w="515389" h="175443">
              <a:moveTo>
                <a:pt x="0" y="0"/>
              </a:moveTo>
              <a:cubicBezTo>
                <a:pt x="58189" y="2771"/>
                <a:pt x="116513" y="3475"/>
                <a:pt x="174567" y="8313"/>
              </a:cubicBezTo>
              <a:cubicBezTo>
                <a:pt x="207651" y="11070"/>
                <a:pt x="192675" y="17614"/>
                <a:pt x="216131" y="33251"/>
              </a:cubicBezTo>
              <a:cubicBezTo>
                <a:pt x="236672" y="46945"/>
                <a:pt x="252155" y="50800"/>
                <a:pt x="274320" y="58189"/>
              </a:cubicBezTo>
              <a:cubicBezTo>
                <a:pt x="303338" y="87205"/>
                <a:pt x="283511" y="72336"/>
                <a:pt x="340822" y="91440"/>
              </a:cubicBezTo>
              <a:lnTo>
                <a:pt x="340822" y="91440"/>
              </a:lnTo>
              <a:cubicBezTo>
                <a:pt x="349135" y="96982"/>
                <a:pt x="357959" y="101824"/>
                <a:pt x="365760" y="108065"/>
              </a:cubicBezTo>
              <a:cubicBezTo>
                <a:pt x="371880" y="112961"/>
                <a:pt x="375665" y="120659"/>
                <a:pt x="382386" y="124691"/>
              </a:cubicBezTo>
              <a:cubicBezTo>
                <a:pt x="389900" y="129199"/>
                <a:pt x="399487" y="129085"/>
                <a:pt x="407324" y="133004"/>
              </a:cubicBezTo>
              <a:cubicBezTo>
                <a:pt x="416260" y="137472"/>
                <a:pt x="423133" y="145572"/>
                <a:pt x="432262" y="149629"/>
              </a:cubicBezTo>
              <a:cubicBezTo>
                <a:pt x="448276" y="156746"/>
                <a:pt x="465513" y="160712"/>
                <a:pt x="482138" y="166254"/>
              </a:cubicBezTo>
              <a:cubicBezTo>
                <a:pt x="509706" y="175443"/>
                <a:pt x="498314" y="174567"/>
                <a:pt x="515389" y="174567"/>
              </a:cubicBezTo>
            </a:path>
          </a:pathLst>
        </a:custGeom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0.31818</cdr:x>
      <cdr:y>0.09001</cdr:y>
    </cdr:from>
    <cdr:to>
      <cdr:x>0.35556</cdr:x>
      <cdr:y>0.15729</cdr:y>
    </cdr:to>
    <cdr:sp macro="" textlink="">
      <cdr:nvSpPr>
        <cdr:cNvPr id="6" name="Полилиния 5"/>
        <cdr:cNvSpPr/>
      </cdr:nvSpPr>
      <cdr:spPr>
        <a:xfrm xmlns:a="http://schemas.openxmlformats.org/drawingml/2006/main">
          <a:off x="2618509" y="411538"/>
          <a:ext cx="307571" cy="307571"/>
        </a:xfrm>
        <a:custGeom xmlns:a="http://schemas.openxmlformats.org/drawingml/2006/main">
          <a:avLst/>
          <a:gdLst>
            <a:gd name="connsiteX0" fmla="*/ 0 w 307571"/>
            <a:gd name="connsiteY0" fmla="*/ 0 h 307571"/>
            <a:gd name="connsiteX1" fmla="*/ 133004 w 307571"/>
            <a:gd name="connsiteY1" fmla="*/ 8312 h 307571"/>
            <a:gd name="connsiteX2" fmla="*/ 191193 w 307571"/>
            <a:gd name="connsiteY2" fmla="*/ 49876 h 307571"/>
            <a:gd name="connsiteX3" fmla="*/ 232756 w 307571"/>
            <a:gd name="connsiteY3" fmla="*/ 83127 h 307571"/>
            <a:gd name="connsiteX4" fmla="*/ 274320 w 307571"/>
            <a:gd name="connsiteY4" fmla="*/ 157942 h 307571"/>
            <a:gd name="connsiteX5" fmla="*/ 299258 w 307571"/>
            <a:gd name="connsiteY5" fmla="*/ 299258 h 307571"/>
            <a:gd name="connsiteX6" fmla="*/ 307571 w 307571"/>
            <a:gd name="connsiteY6" fmla="*/ 307571 h 30757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307571" h="307571">
              <a:moveTo>
                <a:pt x="0" y="0"/>
              </a:moveTo>
              <a:cubicBezTo>
                <a:pt x="44335" y="2771"/>
                <a:pt x="88827" y="3662"/>
                <a:pt x="133004" y="8312"/>
              </a:cubicBezTo>
              <a:cubicBezTo>
                <a:pt x="162664" y="11434"/>
                <a:pt x="169900" y="28582"/>
                <a:pt x="191193" y="49876"/>
              </a:cubicBezTo>
              <a:cubicBezTo>
                <a:pt x="214885" y="73568"/>
                <a:pt x="201293" y="62152"/>
                <a:pt x="232756" y="83127"/>
              </a:cubicBezTo>
              <a:cubicBezTo>
                <a:pt x="270868" y="140294"/>
                <a:pt x="259688" y="114047"/>
                <a:pt x="274320" y="157942"/>
              </a:cubicBezTo>
              <a:cubicBezTo>
                <a:pt x="284220" y="266835"/>
                <a:pt x="272955" y="220347"/>
                <a:pt x="299258" y="299258"/>
              </a:cubicBezTo>
              <a:cubicBezTo>
                <a:pt x="300497" y="302976"/>
                <a:pt x="304800" y="304800"/>
                <a:pt x="307571" y="307571"/>
              </a:cubicBezTo>
            </a:path>
          </a:pathLst>
        </a:custGeom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0.77125</cdr:x>
      <cdr:y>0.49569</cdr:y>
    </cdr:from>
    <cdr:to>
      <cdr:x>0.8369</cdr:x>
      <cdr:y>0.75617</cdr:y>
    </cdr:to>
    <cdr:sp macro="" textlink="">
      <cdr:nvSpPr>
        <cdr:cNvPr id="7" name="Полилиния 6"/>
        <cdr:cNvSpPr/>
      </cdr:nvSpPr>
      <cdr:spPr>
        <a:xfrm xmlns:a="http://schemas.openxmlformats.org/drawingml/2006/main">
          <a:off x="6347048" y="2266305"/>
          <a:ext cx="540328" cy="1190891"/>
        </a:xfrm>
        <a:custGeom xmlns:a="http://schemas.openxmlformats.org/drawingml/2006/main">
          <a:avLst/>
          <a:gdLst>
            <a:gd name="connsiteX0" fmla="*/ 540328 w 540328"/>
            <a:gd name="connsiteY0" fmla="*/ 1190891 h 1190891"/>
            <a:gd name="connsiteX1" fmla="*/ 532015 w 540328"/>
            <a:gd name="connsiteY1" fmla="*/ 367931 h 1190891"/>
            <a:gd name="connsiteX2" fmla="*/ 498764 w 540328"/>
            <a:gd name="connsiteY2" fmla="*/ 284803 h 1190891"/>
            <a:gd name="connsiteX3" fmla="*/ 465513 w 540328"/>
            <a:gd name="connsiteY3" fmla="*/ 234927 h 1190891"/>
            <a:gd name="connsiteX4" fmla="*/ 432262 w 540328"/>
            <a:gd name="connsiteY4" fmla="*/ 185051 h 1190891"/>
            <a:gd name="connsiteX5" fmla="*/ 407324 w 540328"/>
            <a:gd name="connsiteY5" fmla="*/ 151800 h 1190891"/>
            <a:gd name="connsiteX6" fmla="*/ 399011 w 540328"/>
            <a:gd name="connsiteY6" fmla="*/ 126861 h 1190891"/>
            <a:gd name="connsiteX7" fmla="*/ 332510 w 540328"/>
            <a:gd name="connsiteY7" fmla="*/ 93611 h 1190891"/>
            <a:gd name="connsiteX8" fmla="*/ 299259 w 540328"/>
            <a:gd name="connsiteY8" fmla="*/ 76985 h 1190891"/>
            <a:gd name="connsiteX9" fmla="*/ 274320 w 540328"/>
            <a:gd name="connsiteY9" fmla="*/ 52047 h 1190891"/>
            <a:gd name="connsiteX10" fmla="*/ 232757 w 540328"/>
            <a:gd name="connsiteY10" fmla="*/ 43734 h 1190891"/>
            <a:gd name="connsiteX11" fmla="*/ 199506 w 540328"/>
            <a:gd name="connsiteY11" fmla="*/ 35421 h 1190891"/>
            <a:gd name="connsiteX12" fmla="*/ 149630 w 540328"/>
            <a:gd name="connsiteY12" fmla="*/ 18796 h 1190891"/>
            <a:gd name="connsiteX13" fmla="*/ 116379 w 540328"/>
            <a:gd name="connsiteY13" fmla="*/ 10483 h 1190891"/>
            <a:gd name="connsiteX14" fmla="*/ 91440 w 540328"/>
            <a:gd name="connsiteY14" fmla="*/ 2171 h 1190891"/>
            <a:gd name="connsiteX15" fmla="*/ 0 w 540328"/>
            <a:gd name="connsiteY15" fmla="*/ 2171 h 119089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</a:cxnLst>
          <a:rect l="l" t="t" r="r" b="b"/>
          <a:pathLst>
            <a:path w="540328" h="1190891">
              <a:moveTo>
                <a:pt x="540328" y="1190891"/>
              </a:moveTo>
              <a:cubicBezTo>
                <a:pt x="537557" y="916571"/>
                <a:pt x="539704" y="642157"/>
                <a:pt x="532015" y="367931"/>
              </a:cubicBezTo>
              <a:cubicBezTo>
                <a:pt x="530412" y="310748"/>
                <a:pt x="525742" y="311781"/>
                <a:pt x="498764" y="284803"/>
              </a:cubicBezTo>
              <a:cubicBezTo>
                <a:pt x="458564" y="204401"/>
                <a:pt x="503595" y="285702"/>
                <a:pt x="465513" y="234927"/>
              </a:cubicBezTo>
              <a:cubicBezTo>
                <a:pt x="453524" y="218942"/>
                <a:pt x="443720" y="201420"/>
                <a:pt x="432262" y="185051"/>
              </a:cubicBezTo>
              <a:cubicBezTo>
                <a:pt x="424317" y="173701"/>
                <a:pt x="415637" y="162884"/>
                <a:pt x="407324" y="151800"/>
              </a:cubicBezTo>
              <a:cubicBezTo>
                <a:pt x="404553" y="143487"/>
                <a:pt x="405928" y="132241"/>
                <a:pt x="399011" y="126861"/>
              </a:cubicBezTo>
              <a:cubicBezTo>
                <a:pt x="379448" y="111645"/>
                <a:pt x="354677" y="104694"/>
                <a:pt x="332510" y="93611"/>
              </a:cubicBezTo>
              <a:lnTo>
                <a:pt x="299259" y="76985"/>
              </a:lnTo>
              <a:cubicBezTo>
                <a:pt x="288744" y="71727"/>
                <a:pt x="284835" y="57304"/>
                <a:pt x="274320" y="52047"/>
              </a:cubicBezTo>
              <a:cubicBezTo>
                <a:pt x="261683" y="45728"/>
                <a:pt x="246549" y="46799"/>
                <a:pt x="232757" y="43734"/>
              </a:cubicBezTo>
              <a:cubicBezTo>
                <a:pt x="221604" y="41256"/>
                <a:pt x="210449" y="38704"/>
                <a:pt x="199506" y="35421"/>
              </a:cubicBezTo>
              <a:cubicBezTo>
                <a:pt x="182720" y="30385"/>
                <a:pt x="166631" y="23046"/>
                <a:pt x="149630" y="18796"/>
              </a:cubicBezTo>
              <a:cubicBezTo>
                <a:pt x="138546" y="16025"/>
                <a:pt x="127364" y="13622"/>
                <a:pt x="116379" y="10483"/>
              </a:cubicBezTo>
              <a:cubicBezTo>
                <a:pt x="107954" y="8076"/>
                <a:pt x="100180" y="2795"/>
                <a:pt x="91440" y="2171"/>
              </a:cubicBezTo>
              <a:cubicBezTo>
                <a:pt x="61037" y="0"/>
                <a:pt x="30480" y="2171"/>
                <a:pt x="0" y="2171"/>
              </a:cubicBezTo>
            </a:path>
          </a:pathLst>
        </a:custGeom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0.48889</cdr:x>
      <cdr:y>0.08092</cdr:y>
    </cdr:from>
    <cdr:to>
      <cdr:x>0.71717</cdr:x>
      <cdr:y>0.14456</cdr:y>
    </cdr:to>
    <cdr:sp macro="" textlink="">
      <cdr:nvSpPr>
        <cdr:cNvPr id="8" name="Полилиния 7"/>
        <cdr:cNvSpPr/>
      </cdr:nvSpPr>
      <cdr:spPr>
        <a:xfrm xmlns:a="http://schemas.openxmlformats.org/drawingml/2006/main">
          <a:off x="4023360" y="369974"/>
          <a:ext cx="1878676" cy="290946"/>
        </a:xfrm>
        <a:custGeom xmlns:a="http://schemas.openxmlformats.org/drawingml/2006/main">
          <a:avLst/>
          <a:gdLst>
            <a:gd name="connsiteX0" fmla="*/ 1878676 w 1878676"/>
            <a:gd name="connsiteY0" fmla="*/ 49876 h 290946"/>
            <a:gd name="connsiteX1" fmla="*/ 1753985 w 1878676"/>
            <a:gd name="connsiteY1" fmla="*/ 41564 h 290946"/>
            <a:gd name="connsiteX2" fmla="*/ 1313411 w 1878676"/>
            <a:gd name="connsiteY2" fmla="*/ 24938 h 290946"/>
            <a:gd name="connsiteX3" fmla="*/ 1230284 w 1878676"/>
            <a:gd name="connsiteY3" fmla="*/ 0 h 290946"/>
            <a:gd name="connsiteX4" fmla="*/ 490451 w 1878676"/>
            <a:gd name="connsiteY4" fmla="*/ 8313 h 290946"/>
            <a:gd name="connsiteX5" fmla="*/ 448887 w 1878676"/>
            <a:gd name="connsiteY5" fmla="*/ 24938 h 290946"/>
            <a:gd name="connsiteX6" fmla="*/ 423949 w 1878676"/>
            <a:gd name="connsiteY6" fmla="*/ 33251 h 290946"/>
            <a:gd name="connsiteX7" fmla="*/ 390698 w 1878676"/>
            <a:gd name="connsiteY7" fmla="*/ 49876 h 290946"/>
            <a:gd name="connsiteX8" fmla="*/ 340822 w 1878676"/>
            <a:gd name="connsiteY8" fmla="*/ 58189 h 290946"/>
            <a:gd name="connsiteX9" fmla="*/ 307571 w 1878676"/>
            <a:gd name="connsiteY9" fmla="*/ 66502 h 290946"/>
            <a:gd name="connsiteX10" fmla="*/ 266007 w 1878676"/>
            <a:gd name="connsiteY10" fmla="*/ 108066 h 290946"/>
            <a:gd name="connsiteX11" fmla="*/ 241069 w 1878676"/>
            <a:gd name="connsiteY11" fmla="*/ 124691 h 290946"/>
            <a:gd name="connsiteX12" fmla="*/ 182880 w 1878676"/>
            <a:gd name="connsiteY12" fmla="*/ 157942 h 290946"/>
            <a:gd name="connsiteX13" fmla="*/ 166255 w 1878676"/>
            <a:gd name="connsiteY13" fmla="*/ 182880 h 290946"/>
            <a:gd name="connsiteX14" fmla="*/ 108065 w 1878676"/>
            <a:gd name="connsiteY14" fmla="*/ 207818 h 290946"/>
            <a:gd name="connsiteX15" fmla="*/ 66502 w 1878676"/>
            <a:gd name="connsiteY15" fmla="*/ 241069 h 290946"/>
            <a:gd name="connsiteX16" fmla="*/ 49876 w 1878676"/>
            <a:gd name="connsiteY16" fmla="*/ 257695 h 290946"/>
            <a:gd name="connsiteX17" fmla="*/ 24938 w 1878676"/>
            <a:gd name="connsiteY17" fmla="*/ 266007 h 290946"/>
            <a:gd name="connsiteX18" fmla="*/ 0 w 1878676"/>
            <a:gd name="connsiteY18" fmla="*/ 290946 h 290946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</a:cxnLst>
          <a:rect l="l" t="t" r="r" b="b"/>
          <a:pathLst>
            <a:path w="1878676" h="290946">
              <a:moveTo>
                <a:pt x="1878676" y="49876"/>
              </a:moveTo>
              <a:cubicBezTo>
                <a:pt x="1837112" y="47105"/>
                <a:pt x="1795617" y="42975"/>
                <a:pt x="1753985" y="41564"/>
              </a:cubicBezTo>
              <a:cubicBezTo>
                <a:pt x="1306606" y="26399"/>
                <a:pt x="1521062" y="48011"/>
                <a:pt x="1313411" y="24938"/>
              </a:cubicBezTo>
              <a:cubicBezTo>
                <a:pt x="1252696" y="4700"/>
                <a:pt x="1280536" y="12563"/>
                <a:pt x="1230284" y="0"/>
              </a:cubicBezTo>
              <a:cubicBezTo>
                <a:pt x="983673" y="2771"/>
                <a:pt x="736952" y="446"/>
                <a:pt x="490451" y="8313"/>
              </a:cubicBezTo>
              <a:cubicBezTo>
                <a:pt x="475537" y="8789"/>
                <a:pt x="462859" y="19699"/>
                <a:pt x="448887" y="24938"/>
              </a:cubicBezTo>
              <a:cubicBezTo>
                <a:pt x="440683" y="28015"/>
                <a:pt x="432003" y="29799"/>
                <a:pt x="423949" y="33251"/>
              </a:cubicBezTo>
              <a:cubicBezTo>
                <a:pt x="412559" y="38132"/>
                <a:pt x="402567" y="46315"/>
                <a:pt x="390698" y="49876"/>
              </a:cubicBezTo>
              <a:cubicBezTo>
                <a:pt x="374554" y="54719"/>
                <a:pt x="357349" y="54883"/>
                <a:pt x="340822" y="58189"/>
              </a:cubicBezTo>
              <a:cubicBezTo>
                <a:pt x="329619" y="60430"/>
                <a:pt x="318655" y="63731"/>
                <a:pt x="307571" y="66502"/>
              </a:cubicBezTo>
              <a:cubicBezTo>
                <a:pt x="241071" y="110834"/>
                <a:pt x="321425" y="52648"/>
                <a:pt x="266007" y="108066"/>
              </a:cubicBezTo>
              <a:cubicBezTo>
                <a:pt x="258943" y="115130"/>
                <a:pt x="249199" y="118884"/>
                <a:pt x="241069" y="124691"/>
              </a:cubicBezTo>
              <a:cubicBezTo>
                <a:pt x="197033" y="156145"/>
                <a:pt x="223349" y="144452"/>
                <a:pt x="182880" y="157942"/>
              </a:cubicBezTo>
              <a:cubicBezTo>
                <a:pt x="177338" y="166255"/>
                <a:pt x="173930" y="176484"/>
                <a:pt x="166255" y="182880"/>
              </a:cubicBezTo>
              <a:cubicBezTo>
                <a:pt x="152556" y="194296"/>
                <a:pt x="125393" y="202043"/>
                <a:pt x="108065" y="207818"/>
              </a:cubicBezTo>
              <a:cubicBezTo>
                <a:pt x="67928" y="247958"/>
                <a:pt x="118928" y="199128"/>
                <a:pt x="66502" y="241069"/>
              </a:cubicBezTo>
              <a:cubicBezTo>
                <a:pt x="60382" y="245965"/>
                <a:pt x="56597" y="253663"/>
                <a:pt x="49876" y="257695"/>
              </a:cubicBezTo>
              <a:cubicBezTo>
                <a:pt x="42362" y="262203"/>
                <a:pt x="33251" y="263236"/>
                <a:pt x="24938" y="266007"/>
              </a:cubicBezTo>
              <a:lnTo>
                <a:pt x="0" y="290946"/>
              </a:lnTo>
            </a:path>
          </a:pathLst>
        </a:custGeom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636FEE-95B8-4DC4-BA95-1BCB82FE912A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3F8891-E4D3-4A6E-B704-82B07F77A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700808"/>
            <a:ext cx="5544616" cy="2808312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Below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>
                <a:latin typeface="Monotype Corsiva" pitchFamily="66" charset="0"/>
              </a:rPr>
              <a:t>Государственная дума России </a:t>
            </a:r>
            <a:r>
              <a:rPr lang="ru-RU" sz="5400" b="1" dirty="0">
                <a:solidFill>
                  <a:srgbClr val="FFFF00"/>
                </a:solidFill>
                <a:latin typeface="Monotype Corsiva" pitchFamily="66" charset="0"/>
              </a:rPr>
              <a:t>4</a:t>
            </a:r>
            <a:r>
              <a:rPr lang="ru-RU" sz="5400" b="1" dirty="0">
                <a:latin typeface="Monotype Corsiva" pitchFamily="66" charset="0"/>
              </a:rPr>
              <a:t> созыва</a:t>
            </a:r>
            <a:r>
              <a:rPr lang="ru-RU" sz="5400" dirty="0">
                <a:latin typeface="Monotype Corsiva" pitchFamily="66" charset="0"/>
              </a:rPr>
              <a:t> 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3568" y="1412776"/>
            <a:ext cx="7272808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Candara" pitchFamily="34" charset="0"/>
              </a:rPr>
              <a:t>В период деятельности Госдумы возникла новая ситуация, когда устойчивой парламентское большинство было сформировано одной партией – « Единая Россия ».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Candara" pitchFamily="34" charset="0"/>
              </a:rPr>
              <a:t>Важнейшее значение имеет принятый</a:t>
            </a:r>
          </a:p>
          <a:p>
            <a:pPr>
              <a:buNone/>
            </a:pPr>
            <a:r>
              <a:rPr lang="ru-RU" i="1" dirty="0" smtClean="0">
                <a:latin typeface="Candara" pitchFamily="34" charset="0"/>
              </a:rPr>
              <a:t>     закон о парламентском расследовании.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Candara" pitchFamily="34" charset="0"/>
              </a:rPr>
              <a:t>В результате работы Госдумы сложились и отладились процедуры, регламентирующие законодательные и другие полномочия Госдумы. Они находятся на уровне современных требований мировой парламентской практики.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Boss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1152525" cy="1428750"/>
          </a:xfrm>
          <a:prstGeom prst="rect">
            <a:avLst/>
          </a:prstGeom>
          <a:noFill/>
        </p:spPr>
      </p:pic>
      <p:pic>
        <p:nvPicPr>
          <p:cNvPr id="13" name="Picture 2" descr="C:\Users\Boss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1475" y="0"/>
            <a:ext cx="1152525" cy="1428750"/>
          </a:xfrm>
          <a:prstGeom prst="rect">
            <a:avLst/>
          </a:prstGeom>
          <a:noFill/>
        </p:spPr>
      </p:pic>
      <p:pic>
        <p:nvPicPr>
          <p:cNvPr id="14" name="Picture 2" descr="C:\Users\Boss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52525" cy="1428750"/>
          </a:xfrm>
          <a:prstGeom prst="rect">
            <a:avLst/>
          </a:prstGeom>
          <a:noFill/>
        </p:spPr>
      </p:pic>
      <p:pic>
        <p:nvPicPr>
          <p:cNvPr id="15" name="Picture 2" descr="C:\Users\Boss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1475" y="5429250"/>
            <a:ext cx="115252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</a:rPr>
              <a:t>Годы деятельности: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entury" pitchFamily="18" charset="0"/>
              </a:rPr>
              <a:t>Срок полномочий: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Century" pitchFamily="18" charset="0"/>
              </a:rPr>
              <a:t>Дата начала</a:t>
            </a:r>
            <a:r>
              <a:rPr lang="ru-RU" dirty="0" smtClean="0">
                <a:latin typeface="Century" pitchFamily="18" charset="0"/>
              </a:rPr>
              <a:t>: 7 декабря 2003 года. Избрана сроком на четыре года.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Century" pitchFamily="18" charset="0"/>
              </a:rPr>
              <a:t>Дата окончания</a:t>
            </a:r>
            <a:r>
              <a:rPr lang="ru-RU" dirty="0" smtClean="0">
                <a:latin typeface="Century" pitchFamily="18" charset="0"/>
              </a:rPr>
              <a:t>: 24 декабря 2007 года.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entury" pitchFamily="18" charset="0"/>
              </a:rPr>
              <a:t>Заседания проводились: с 29 декабря 2003 года по 16 ноября 2007 года.</a:t>
            </a:r>
            <a:br>
              <a:rPr lang="ru-RU" dirty="0" smtClean="0">
                <a:latin typeface="Century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Century" pitchFamily="18" charset="0"/>
              </a:rPr>
              <a:t>Председатель:</a:t>
            </a:r>
            <a:r>
              <a:rPr lang="ru-RU" dirty="0" smtClean="0">
                <a:latin typeface="Century" pitchFamily="18" charset="0"/>
              </a:rPr>
              <a:t> </a:t>
            </a:r>
            <a:r>
              <a:rPr lang="ru-RU" u="sng" dirty="0" smtClean="0">
                <a:latin typeface="Century" pitchFamily="18" charset="0"/>
              </a:rPr>
              <a:t>Грызлов, Борис Вячеславович</a:t>
            </a: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effectLst/>
                <a:latin typeface="Monotype Corsiva" pitchFamily="66" charset="0"/>
              </a:rPr>
              <a:t>Общая фотография депутатов после завершения заседания 16 ноября 2007 года</a:t>
            </a:r>
            <a:endParaRPr lang="ru-RU" sz="3200" dirty="0">
              <a:solidFill>
                <a:schemeClr val="tx1">
                  <a:lumMod val="9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4" name="Содержимое 3" descr="s0022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7133" y="1882775"/>
            <a:ext cx="8149733" cy="45720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Monotype Corsiva" pitchFamily="66" charset="0"/>
              </a:rPr>
              <a:t>Фракции, количество депутатов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Единая Россия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882808"/>
            <a:ext cx="663508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Corbel" pitchFamily="34" charset="0"/>
              </a:rPr>
              <a:t>Подавляющее большинство (более ⅔) депутатов входили в состав фракции Единая Россия.</a:t>
            </a:r>
          </a:p>
          <a:p>
            <a:r>
              <a:rPr lang="ru-RU" dirty="0" smtClean="0">
                <a:latin typeface="Corbel" pitchFamily="34" charset="0"/>
              </a:rPr>
              <a:t>Победив на выборах 2003 года и приняв в свой состав большинство независимых депутатов, прошедших по одномандатным округам, всех депутатов от Народной партии и «перебежчиков» из других партий, «Единая Россия» получила конституционное большинство, что позволило ей проводить в Думе свою собственную линию.</a:t>
            </a:r>
          </a:p>
          <a:p>
            <a:endParaRPr lang="ru-RU" dirty="0"/>
          </a:p>
        </p:txBody>
      </p:sp>
      <p:pic>
        <p:nvPicPr>
          <p:cNvPr id="3074" name="Picture 2" descr="C:\Users\Boss\Desktop\%D0%A4%D0%B0%D0%B9%D0%BBEdinaya_Russ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1524000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14333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Председатель Государственной Думы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066472"/>
          </a:xfrm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</p:txBody>
      </p:sp>
      <p:pic>
        <p:nvPicPr>
          <p:cNvPr id="1026" name="Picture 2" descr="C:\Users\Boss\Desktop\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768752" cy="3663089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91680" y="609329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«Борис Грызлов грызёт козлов»</a:t>
            </a:r>
            <a:endParaRPr lang="ru-RU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Борис Вячеславович Грызлов</a:t>
            </a:r>
            <a:endParaRPr lang="ru-RU" sz="48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 </a:t>
            </a:r>
            <a:r>
              <a:rPr lang="ru-RU" dirty="0" smtClean="0">
                <a:latin typeface="Century" pitchFamily="18" charset="0"/>
              </a:rPr>
              <a:t>Министр внутренних дел России (2001—2003).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Century" pitchFamily="18" charset="0"/>
              </a:rPr>
              <a:t> Председатель Государственной думы Российской Федерации (с 2003).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Century" pitchFamily="18" charset="0"/>
              </a:rPr>
              <a:t> Председатель Высшего совета партии «Единая Россия» (c2002).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Century" pitchFamily="18" charset="0"/>
              </a:rPr>
              <a:t>24 декабря 2007 года вновь избран председателем Государственной думы пятого созыва.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effectLst/>
                <a:latin typeface="Monotype Corsiva" pitchFamily="66" charset="0"/>
              </a:rPr>
              <a:t>Заседание Думы</a:t>
            </a:r>
            <a:endParaRPr lang="ru-RU" sz="4800" dirty="0">
              <a:solidFill>
                <a:schemeClr val="bg1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5" name="Содержимое 4" descr="e7758309-fd8c-43c6-93ca-e900fcfa2b35-444x3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70944"/>
            <a:ext cx="4038600" cy="3028950"/>
          </a:xfrm>
        </p:spPr>
      </p:pic>
      <p:pic>
        <p:nvPicPr>
          <p:cNvPr id="6" name="Содержимое 5" descr="42f76dbfa62b95195e816071a470cfd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132856"/>
            <a:ext cx="3886200" cy="4176464"/>
          </a:xfr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Известные Депутаты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1268761"/>
            <a:ext cx="8507288" cy="497964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Century" pitchFamily="18" charset="0"/>
              </a:rPr>
              <a:t>Глазьев, Сергей Юрьевич ( «Родина» )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Грызлов, Борис Вячеславович </a:t>
            </a:r>
            <a:r>
              <a:rPr lang="ru-RU" dirty="0" smtClean="0">
                <a:latin typeface="Century" pitchFamily="18" charset="0"/>
              </a:rPr>
              <a:t>( « Единая Россия» )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Жириновский, Владимир Вольфович </a:t>
            </a:r>
            <a:r>
              <a:rPr lang="ru-RU" dirty="0" smtClean="0">
                <a:latin typeface="Century" pitchFamily="18" charset="0"/>
              </a:rPr>
              <a:t>( « ЛДПР » )</a:t>
            </a:r>
          </a:p>
          <a:p>
            <a:r>
              <a:rPr lang="ru-RU" dirty="0" smtClean="0">
                <a:latin typeface="Century" pitchFamily="18" charset="0"/>
              </a:rPr>
              <a:t>Задорнов, Михаил Михайлович ( « Яблоко» )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Зюганов, Геннадий Андреевич </a:t>
            </a:r>
            <a:r>
              <a:rPr lang="ru-RU" dirty="0" smtClean="0">
                <a:latin typeface="Century" pitchFamily="18" charset="0"/>
              </a:rPr>
              <a:t>( « КПРФ « )</a:t>
            </a:r>
          </a:p>
          <a:p>
            <a:r>
              <a:rPr lang="ru-RU" dirty="0" smtClean="0">
                <a:latin typeface="Century" pitchFamily="18" charset="0"/>
              </a:rPr>
              <a:t>Нарочницкая, Наталия Алексеевна ( « Родина » )</a:t>
            </a:r>
          </a:p>
          <a:p>
            <a:r>
              <a:rPr lang="ru-RU" b="1" dirty="0" smtClean="0">
                <a:solidFill>
                  <a:schemeClr val="accent2"/>
                </a:solidFill>
                <a:latin typeface="Century" pitchFamily="18" charset="0"/>
              </a:rPr>
              <a:t>Рогозин, Дмитрий Олегович </a:t>
            </a:r>
            <a:r>
              <a:rPr lang="ru-RU" dirty="0" smtClean="0">
                <a:latin typeface="Century" pitchFamily="18" charset="0"/>
              </a:rPr>
              <a:t>( « Родина » )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entury" pitchFamily="18" charset="0"/>
              </a:rPr>
              <a:t>Алексей Григорьевич </a:t>
            </a:r>
            <a:r>
              <a:rPr lang="ru-RU" b="1" dirty="0" smtClean="0">
                <a:solidFill>
                  <a:srgbClr val="FF0000"/>
                </a:solidFill>
                <a:latin typeface="Century" pitchFamily="18" charset="0"/>
              </a:rPr>
              <a:t>Явлинский </a:t>
            </a:r>
            <a:r>
              <a:rPr lang="ru-RU" dirty="0" smtClean="0">
                <a:latin typeface="Century" pitchFamily="18" charset="0"/>
              </a:rPr>
              <a:t>( « Яблоко » )</a:t>
            </a:r>
            <a:endParaRPr lang="ru-RU" dirty="0" smtClean="0">
              <a:latin typeface="Century" pitchFamily="18" charset="0"/>
            </a:endParaRPr>
          </a:p>
          <a:p>
            <a:r>
              <a:rPr lang="ru-RU" dirty="0" smtClean="0">
                <a:latin typeface="Century" pitchFamily="18" charset="0"/>
              </a:rPr>
              <a:t>Севастьянов, Виталий Иванович ( « КПРФ » )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entury" pitchFamily="18" charset="0"/>
              </a:rPr>
              <a:t>Игорь Владимирович Лебедев</a:t>
            </a:r>
            <a:r>
              <a:rPr lang="vi-VN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latin typeface="Century" pitchFamily="18" charset="0"/>
              </a:rPr>
              <a:t>( « ЛДПР »)</a:t>
            </a:r>
            <a:endParaRPr lang="ru-RU" dirty="0" smtClean="0">
              <a:latin typeface="Century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288</TotalTime>
  <Words>211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Государственная дума России 4 созыва </vt:lpstr>
      <vt:lpstr>Годы деятельности:</vt:lpstr>
      <vt:lpstr>Общая фотография депутатов после завершения заседания 16 ноября 2007 года</vt:lpstr>
      <vt:lpstr>Фракции, количество депутатов</vt:lpstr>
      <vt:lpstr>Единая Россия</vt:lpstr>
      <vt:lpstr>Председатель Государственной Думы</vt:lpstr>
      <vt:lpstr>Борис Вячеславович Грызлов</vt:lpstr>
      <vt:lpstr>Заседание Думы</vt:lpstr>
      <vt:lpstr>Известные Депутаты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дума России 4 созыва</dc:title>
  <dc:creator>Boss</dc:creator>
  <cp:lastModifiedBy>Boss</cp:lastModifiedBy>
  <cp:revision>30</cp:revision>
  <dcterms:created xsi:type="dcterms:W3CDTF">2011-11-12T20:03:27Z</dcterms:created>
  <dcterms:modified xsi:type="dcterms:W3CDTF">2011-11-14T04:00:04Z</dcterms:modified>
</cp:coreProperties>
</file>