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1" r:id="rId3"/>
    <p:sldId id="282" r:id="rId4"/>
    <p:sldId id="283" r:id="rId5"/>
    <p:sldId id="284" r:id="rId6"/>
    <p:sldId id="263" r:id="rId7"/>
    <p:sldId id="264" r:id="rId8"/>
    <p:sldId id="265" r:id="rId9"/>
    <p:sldId id="267" r:id="rId10"/>
    <p:sldId id="269" r:id="rId11"/>
    <p:sldId id="270" r:id="rId12"/>
    <p:sldId id="287" r:id="rId13"/>
    <p:sldId id="289" r:id="rId14"/>
    <p:sldId id="286" r:id="rId15"/>
    <p:sldId id="291" r:id="rId16"/>
    <p:sldId id="292" r:id="rId17"/>
    <p:sldId id="29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2F8AA"/>
    <a:srgbClr val="993300"/>
    <a:srgbClr val="FFCCFF"/>
    <a:srgbClr val="FFCC99"/>
    <a:srgbClr val="DEF505"/>
    <a:srgbClr val="FFFFCC"/>
    <a:srgbClr val="ECFB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6B6FF-203F-4810-BA12-7ABBAA9F57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A71DA-72D2-47BA-BA4B-788F8A5A4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DC484-FAC4-4A2A-B599-6EC9CE43C6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E48A1-7711-44B2-A84E-0017DDC60B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A6D6B-84D0-4D43-BA0F-68BAF71A72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7D34D-D54B-42E6-BC14-4EA1044384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F285C-84AE-4290-9739-876ACBF6CA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A06EE-02D5-40F9-BD16-F2DDF04F8B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E6EF2-ED0A-4048-961C-38B3778041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F3A8-84FC-4364-A059-9840D90D9F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7D61A-4225-4F69-81C3-6F6EB5C8A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A7216F-C25A-4D6B-AA06-AF1EAD72AC5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\AppData\Local\Microsoft\Windows\Temporary%20Internet%20Files\Content.IE5\QOFJOHNA\MS900082180%5b1%5d.mid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hyperlink" Target="http://s1215.photobucket.com/albums/cc515/stockcebu/?action=view&amp;current=wp_snow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asonchristmas.com/images/christmas/christmas-42.jp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tumblr_lqwzzh2mYs1qm3avjo1_4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pic>
        <p:nvPicPr>
          <p:cNvPr id="6150" name="Picture 6" descr="1230112013_2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404813"/>
            <a:ext cx="6164263" cy="5832475"/>
          </a:xfrm>
          <a:prstGeom prst="rect">
            <a:avLst/>
          </a:prstGeom>
          <a:noFill/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5288" y="620713"/>
            <a:ext cx="914400" cy="914400"/>
          </a:xfrm>
          <a:prstGeom prst="star4">
            <a:avLst>
              <a:gd name="adj" fmla="val 12500"/>
            </a:avLst>
          </a:prstGeom>
          <a:solidFill>
            <a:srgbClr val="E1F42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3" name="Picture 9" descr="1230112013_2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88913"/>
            <a:ext cx="6164263" cy="6264275"/>
          </a:xfrm>
          <a:prstGeom prst="rect">
            <a:avLst/>
          </a:prstGeom>
          <a:noFill/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23850" y="5373688"/>
            <a:ext cx="914400" cy="914400"/>
          </a:xfrm>
          <a:prstGeom prst="star4">
            <a:avLst>
              <a:gd name="adj" fmla="val 12500"/>
            </a:avLst>
          </a:prstGeom>
          <a:solidFill>
            <a:srgbClr val="E1F42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7667625" y="3644900"/>
            <a:ext cx="914400" cy="914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323850" y="3429000"/>
            <a:ext cx="914400" cy="914400"/>
          </a:xfrm>
          <a:prstGeom prst="star4">
            <a:avLst>
              <a:gd name="adj" fmla="val 12500"/>
            </a:avLst>
          </a:prstGeom>
          <a:solidFill>
            <a:srgbClr val="E1F42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7596188" y="1484313"/>
            <a:ext cx="1079500" cy="1655762"/>
          </a:xfrm>
          <a:prstGeom prst="star4">
            <a:avLst>
              <a:gd name="adj" fmla="val 12500"/>
            </a:avLst>
          </a:prstGeom>
          <a:solidFill>
            <a:srgbClr val="E1F42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62" name="Picture 10" descr="Christmas Rob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2708275"/>
            <a:ext cx="7858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3" descr="Festive Robin on branch Christmas window stick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2420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372225" y="5516563"/>
            <a:ext cx="2087563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Курлович Н.П.</a:t>
            </a:r>
          </a:p>
          <a:p>
            <a:pPr algn="ctr"/>
            <a:r>
              <a:rPr lang="ru-RU" sz="1600"/>
              <a:t>ГБОУ СОШ 1740</a:t>
            </a:r>
          </a:p>
          <a:p>
            <a:pPr algn="ctr"/>
            <a:r>
              <a:rPr lang="ru-RU" sz="1600"/>
              <a:t>Зеленоград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hristmas hom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8642350" cy="6469062"/>
          </a:xfrm>
          <a:prstGeom prst="rect">
            <a:avLst/>
          </a:prstGeom>
          <a:noFill/>
          <a:ln w="76200" cap="rnd">
            <a:solidFill>
              <a:srgbClr val="993366"/>
            </a:solidFill>
            <a:prstDash val="sysDot"/>
            <a:miter lim="800000"/>
            <a:headEnd/>
            <a:tailEnd/>
          </a:ln>
        </p:spPr>
      </p:pic>
      <p:pic>
        <p:nvPicPr>
          <p:cNvPr id="18444" name="Picture 12" descr="MM900288932[1]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76825" y="2420938"/>
            <a:ext cx="1085850" cy="1724025"/>
          </a:xfrm>
        </p:spPr>
      </p:pic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684213" y="549275"/>
            <a:ext cx="7920037" cy="2160588"/>
          </a:xfrm>
          <a:prstGeom prst="wave">
            <a:avLst>
              <a:gd name="adj1" fmla="val 13005"/>
              <a:gd name="adj2" fmla="val 634"/>
            </a:avLst>
          </a:prstGeom>
          <a:solidFill>
            <a:srgbClr val="F8FBCD"/>
          </a:solidFill>
          <a:ln w="76200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12. Children hang up stockings. 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They hope that Santa Claus will fill 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the stockings with toys.</a:t>
            </a:r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18447" name="MS900082180[1].mid">
            <a:hlinkClick r:id="" action="ppaction://media"/>
          </p:cNvPr>
          <p:cNvPicPr>
            <a:picLocks noRot="1" noChangeAspect="1" noChangeArrowheads="1"/>
          </p:cNvPicPr>
          <p:nvPr>
            <p:ph sz="half" idx="4294967295"/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839200" y="6092825"/>
            <a:ext cx="304800" cy="30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2" fill="hold"/>
                                        <p:tgtEl>
                                          <p:spTgt spid="18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Christmas Backgrou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8785225" cy="6427788"/>
          </a:xfrm>
          <a:prstGeom prst="rect">
            <a:avLst/>
          </a:prstGeom>
          <a:noFill/>
        </p:spPr>
      </p:pic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827088" y="765175"/>
            <a:ext cx="7416800" cy="5400675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5715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chemeClr val="tx2"/>
                </a:solidFill>
              </a:rPr>
              <a:t>1.December </a:t>
            </a:r>
            <a:r>
              <a:rPr lang="en-US" sz="2400">
                <a:solidFill>
                  <a:srgbClr val="FF0000"/>
                </a:solidFill>
              </a:rPr>
              <a:t>24</a:t>
            </a:r>
            <a:r>
              <a:rPr lang="en-US" sz="2400">
                <a:solidFill>
                  <a:schemeClr val="tx2"/>
                </a:solidFill>
              </a:rPr>
              <a:t> is Christmas.(        )</a:t>
            </a:r>
          </a:p>
          <a:p>
            <a:r>
              <a:rPr lang="en-US" sz="2400">
                <a:solidFill>
                  <a:schemeClr val="tx2"/>
                </a:solidFill>
              </a:rPr>
              <a:t>2. People don’t decorate their homes.(      )</a:t>
            </a:r>
          </a:p>
          <a:p>
            <a:r>
              <a:rPr lang="en-US" sz="2400"/>
              <a:t>3. People send Christmas cards.(          )</a:t>
            </a:r>
          </a:p>
          <a:p>
            <a:r>
              <a:rPr lang="en-US" sz="2400">
                <a:solidFill>
                  <a:schemeClr val="tx2"/>
                </a:solidFill>
              </a:rPr>
              <a:t>4. Many people bake cookies for</a:t>
            </a:r>
          </a:p>
          <a:p>
            <a:r>
              <a:rPr lang="en-US" sz="2400">
                <a:solidFill>
                  <a:schemeClr val="tx2"/>
                </a:solidFill>
              </a:rPr>
              <a:t> Christmas.(        )</a:t>
            </a:r>
          </a:p>
          <a:p>
            <a:r>
              <a:rPr lang="en-US" sz="2400">
                <a:solidFill>
                  <a:schemeClr val="tx2"/>
                </a:solidFill>
              </a:rPr>
              <a:t>5. People sing Christmas carols and </a:t>
            </a:r>
          </a:p>
          <a:p>
            <a:r>
              <a:rPr lang="en-US" sz="2400">
                <a:solidFill>
                  <a:schemeClr val="tx2"/>
                </a:solidFill>
              </a:rPr>
              <a:t>go to the church.(      )</a:t>
            </a:r>
          </a:p>
          <a:p>
            <a:r>
              <a:rPr lang="en-US" sz="2400">
                <a:solidFill>
                  <a:schemeClr val="tx2"/>
                </a:solidFill>
              </a:rPr>
              <a:t>6. Children don’t hang up stockings.</a:t>
            </a:r>
            <a:r>
              <a:rPr lang="en-US" sz="2400"/>
              <a:t> (       )</a:t>
            </a:r>
            <a:endParaRPr lang="en-US" sz="2400">
              <a:solidFill>
                <a:schemeClr val="tx2"/>
              </a:solidFill>
            </a:endParaRPr>
          </a:p>
          <a:p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339975" y="765175"/>
            <a:ext cx="561657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True or false?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20497" name="Picture 10" descr="Christmas Rob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620713"/>
            <a:ext cx="7858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3" descr="Festive Robin on branch Christmas window stick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7050" y="4048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Snow Wallpap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2843213" y="476250"/>
            <a:ext cx="5616575" cy="575945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c -ndy c -ne</a:t>
            </a:r>
          </a:p>
          <a:p>
            <a:pPr algn="ctr"/>
            <a:r>
              <a:rPr lang="en-US" sz="2800"/>
              <a:t>st -r</a:t>
            </a:r>
          </a:p>
          <a:p>
            <a:pPr algn="ctr"/>
            <a:r>
              <a:rPr lang="en-US" sz="2800"/>
              <a:t>c -ndle</a:t>
            </a:r>
          </a:p>
          <a:p>
            <a:pPr algn="ctr"/>
            <a:r>
              <a:rPr lang="en-US" sz="2800"/>
              <a:t>ang -l</a:t>
            </a:r>
          </a:p>
          <a:p>
            <a:pPr algn="ctr"/>
            <a:r>
              <a:rPr lang="en-US" sz="2800"/>
              <a:t>pr -sent</a:t>
            </a:r>
          </a:p>
          <a:p>
            <a:pPr algn="ctr"/>
            <a:r>
              <a:rPr lang="en-US" sz="2800"/>
              <a:t>S -nta Cla -s</a:t>
            </a:r>
          </a:p>
          <a:p>
            <a:pPr algn="ctr"/>
            <a:r>
              <a:rPr lang="en-US" sz="2800"/>
              <a:t>g -ft</a:t>
            </a:r>
          </a:p>
          <a:p>
            <a:pPr algn="ctr"/>
            <a:r>
              <a:rPr lang="en-US" sz="2800"/>
              <a:t>sle -gh</a:t>
            </a:r>
          </a:p>
          <a:p>
            <a:pPr algn="ctr"/>
            <a:r>
              <a:rPr lang="en-US" sz="2800"/>
              <a:t>Sto -kings</a:t>
            </a:r>
          </a:p>
          <a:p>
            <a:pPr algn="ctr"/>
            <a:r>
              <a:rPr lang="en-US" sz="2800"/>
              <a:t>Ra -n De -r</a:t>
            </a:r>
          </a:p>
          <a:p>
            <a:pPr algn="ctr"/>
            <a:r>
              <a:rPr lang="en-US" sz="2800"/>
              <a:t>Chr -stmas tr -e</a:t>
            </a:r>
            <a:endParaRPr lang="ru-RU" sz="2800"/>
          </a:p>
        </p:txBody>
      </p:sp>
      <p:pic>
        <p:nvPicPr>
          <p:cNvPr id="49160" name="Picture 8" descr="ANd9GcSodVCDJ__qOn05S7v1vBrM5Jv77CQSUPosTx7OpUDK0RIwTi_SGGEVw4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04813"/>
            <a:ext cx="996950" cy="2232025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49162" name="Picture 10" descr="ANd9GcQ3KD_jafXm2NiXGF8pDfPmnG7yysAooP5kAteLnR1PASlfQBZaeVHNAvliG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6188" y="1679575"/>
            <a:ext cx="1141412" cy="1057275"/>
          </a:xfrm>
          <a:prstGeom prst="rect">
            <a:avLst/>
          </a:prstGeom>
          <a:noFill/>
        </p:spPr>
      </p:pic>
      <p:pic>
        <p:nvPicPr>
          <p:cNvPr id="49163" name="Picture 11" descr="MM900309715[2]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4005263"/>
            <a:ext cx="18129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4" name="Picture 12" descr="MM900213481[1]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67625" y="5229225"/>
            <a:ext cx="111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5" name="Picture 13" descr="MM900283731[1]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96188" y="3573463"/>
            <a:ext cx="9921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7" name="Picture 15" descr="ANd9GcRtoaGW9Vdx7cH-2vLCT8Ec2KKWtCSOd7hlhEHxK5kEaTddAGNagc9B1QmZ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692275" y="2205038"/>
            <a:ext cx="1428750" cy="1428750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49169" name="Picture 17" descr="ANd9GcT86j20VDIJrRxdxnvXER-Kd0DqwpxFAhuZGIeN5Im4Re6PfieWOocmwz1o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19250" y="476250"/>
            <a:ext cx="1644650" cy="1184275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</p:spPr>
      </p:pic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84663" y="620713"/>
            <a:ext cx="36718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Write the correct letters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Christmas Snowflakes. Blue winter snowflake banner Stock Photo - 30595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13787" cy="6480175"/>
          </a:xfrm>
          <a:prstGeom prst="rect">
            <a:avLst/>
          </a:prstGeom>
          <a:noFill/>
        </p:spPr>
      </p:pic>
      <p:pic>
        <p:nvPicPr>
          <p:cNvPr id="53254" name="Picture 6" descr="Christmas-Time-Animated-Screensaver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4813"/>
            <a:ext cx="8280400" cy="5903912"/>
          </a:xfrm>
          <a:prstGeom prst="rect">
            <a:avLst/>
          </a:prstGeom>
          <a:solidFill>
            <a:srgbClr val="FFCCFF"/>
          </a:solidFill>
          <a:ln w="38100">
            <a:solidFill>
              <a:srgbClr val="FFCCFF"/>
            </a:solidFill>
            <a:miter lim="800000"/>
            <a:headEnd/>
            <a:tailEnd/>
          </a:ln>
        </p:spPr>
      </p:pic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468313" y="260350"/>
            <a:ext cx="5472112" cy="171926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Christmas is famous for its symbols.</a:t>
            </a:r>
          </a:p>
          <a:p>
            <a:pPr algn="ctr"/>
            <a:r>
              <a:rPr lang="en-US" sz="2400"/>
              <a:t>Let’s remember them!</a:t>
            </a:r>
            <a:endParaRPr lang="ru-RU" sz="2400"/>
          </a:p>
        </p:txBody>
      </p:sp>
      <p:pic>
        <p:nvPicPr>
          <p:cNvPr id="53256" name="Picture 10" descr="Christmas Rob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868863"/>
            <a:ext cx="7858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3" descr="Festive Robin on branch Christmas window stick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19161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1222christmas_CG_Graphic_XMAS_190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85225" cy="6481762"/>
          </a:xfrm>
          <a:prstGeom prst="rect">
            <a:avLst/>
          </a:prstGeom>
          <a:solidFill>
            <a:srgbClr val="993366"/>
          </a:solidFill>
          <a:ln w="76200" cap="rnd">
            <a:solidFill>
              <a:srgbClr val="993366"/>
            </a:solidFill>
            <a:prstDash val="sysDot"/>
            <a:miter lim="800000"/>
            <a:headEnd/>
            <a:tailEnd/>
          </a:ln>
        </p:spPr>
      </p:pic>
      <p:pic>
        <p:nvPicPr>
          <p:cNvPr id="73733" name="Picture 5" descr="c-crossword-picture-withword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33375"/>
            <a:ext cx="828040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xmasgar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404813"/>
            <a:ext cx="3384550" cy="73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hristmas snowman with Santa hat and snowflakes,Xmas trees background wallpaper free download religious phot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8496300" cy="6373813"/>
          </a:xfrm>
          <a:prstGeom prst="rect">
            <a:avLst/>
          </a:prstGeom>
          <a:noFill/>
        </p:spPr>
      </p:pic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3059113" y="908050"/>
            <a:ext cx="4824412" cy="2914650"/>
          </a:xfrm>
          <a:prstGeom prst="cloudCallout">
            <a:avLst>
              <a:gd name="adj1" fmla="val -64412"/>
              <a:gd name="adj2" fmla="val 87528"/>
            </a:avLst>
          </a:prstGeom>
          <a:solidFill>
            <a:srgbClr val="FFFFCC"/>
          </a:solidFill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/>
              <a:t>Hello! </a:t>
            </a:r>
          </a:p>
          <a:p>
            <a:pPr algn="ctr"/>
            <a:r>
              <a:rPr lang="en-US" sz="2400"/>
              <a:t>I’m a snowman. </a:t>
            </a:r>
          </a:p>
          <a:p>
            <a:pPr algn="ctr"/>
            <a:r>
              <a:rPr lang="en-US" sz="2400"/>
              <a:t>I want you to meet my friend. His name is Rudolf! He is an unusual deer. </a:t>
            </a:r>
            <a:endParaRPr lang="ru-RU" sz="2400"/>
          </a:p>
        </p:txBody>
      </p:sp>
      <p:pic>
        <p:nvPicPr>
          <p:cNvPr id="58378" name="Picture 10" descr="Christmas Rob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716338"/>
            <a:ext cx="7858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3" descr="Festive Robin on branch Christmas window stick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40767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blue christmas snowflake shape decorations on a black backdro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8713788" cy="6408738"/>
          </a:xfrm>
          <a:prstGeom prst="rect">
            <a:avLst/>
          </a:prstGeom>
          <a:noFill/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95288" y="404813"/>
            <a:ext cx="4392612" cy="576103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Hello!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I’m Santa’s chief reindeer. Look at my nose! It’s very red.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 I live at the North Pole with Santa for most of the year.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It’s very cold there.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On Christmas Eve 24</a:t>
            </a:r>
            <a:r>
              <a:rPr lang="en-US" sz="2000" baseline="30000"/>
              <a:t>th</a:t>
            </a:r>
            <a:r>
              <a:rPr lang="en-US" sz="2000"/>
              <a:t> December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I help Santa to take the Christmas presents to good children.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We fly through the air very fast.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Santa has a very big sleigh to carry all the presents. Maybe we’ll bring you a present!</a:t>
            </a:r>
            <a:endParaRPr lang="ru-RU" sz="2000"/>
          </a:p>
        </p:txBody>
      </p:sp>
      <p:pic>
        <p:nvPicPr>
          <p:cNvPr id="59401" name="Picture 9" descr="ANd9GcTtzNhdB2fcYtpNbyAZxMXl76tOsyprZSM6F5q1Gqyz7KSQrq98SOxcQMP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476250"/>
            <a:ext cx="3095625" cy="2414588"/>
          </a:xfrm>
          <a:prstGeom prst="rect">
            <a:avLst/>
          </a:prstGeom>
          <a:noFill/>
          <a:ln w="57150" cap="rnd">
            <a:solidFill>
              <a:srgbClr val="FFCCFF"/>
            </a:solidFill>
            <a:prstDash val="sysDot"/>
            <a:miter lim="800000"/>
            <a:headEnd/>
            <a:tailEnd/>
          </a:ln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4787900" y="3141663"/>
            <a:ext cx="4038600" cy="3384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1. What colour is Rudolf’s nose?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/>
              <a:t>2. What kind of animal is Rudolf?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/>
              <a:t>3. Where does Rudolf live?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/>
              <a:t>4. What is Rudolf’s job?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/>
              <a:t>5. How does Santa take all the presents?</a:t>
            </a:r>
            <a:endParaRPr lang="ru-RU" sz="2400"/>
          </a:p>
        </p:txBody>
      </p:sp>
      <p:pic>
        <p:nvPicPr>
          <p:cNvPr id="59410" name="Picture 10" descr="Christmas Rob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5661025"/>
            <a:ext cx="7858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1" name="Picture 3" descr="Festive Robin on branch Christmas window stick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7988" y="1889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Snowflak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8640762" cy="633253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1446" name="Picture 6" descr="ANd9GcTtzNhdB2fcYtpNbyAZxMXl76tOsyprZSM6F5q1Gqyz7KSQrq98SOxcQMP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2276475"/>
            <a:ext cx="3816350" cy="2976563"/>
          </a:xfrm>
          <a:prstGeom prst="rect">
            <a:avLst/>
          </a:prstGeom>
          <a:noFill/>
          <a:ln w="57150" cap="rnd">
            <a:solidFill>
              <a:schemeClr val="accent2"/>
            </a:solidFill>
            <a:prstDash val="sysDot"/>
            <a:miter lim="800000"/>
            <a:headEnd/>
            <a:tailEnd/>
          </a:ln>
        </p:spPr>
      </p:pic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250825" y="765175"/>
            <a:ext cx="3241675" cy="2808288"/>
          </a:xfrm>
          <a:prstGeom prst="cloudCallout">
            <a:avLst>
              <a:gd name="adj1" fmla="val 100491"/>
              <a:gd name="adj2" fmla="val 85611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/>
              <a:t>Now I’m a famous deer.</a:t>
            </a:r>
          </a:p>
          <a:p>
            <a:pPr algn="ctr"/>
            <a:r>
              <a:rPr lang="en-US" sz="2400"/>
              <a:t>There are cartoons about me!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wallpapers_513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8642350" cy="6450012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ot"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71550" y="2205038"/>
            <a:ext cx="7200900" cy="3584575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St</a:t>
            </a:r>
            <a:r>
              <a:rPr lang="en-US" sz="2800">
                <a:solidFill>
                  <a:srgbClr val="C00000"/>
                </a:solidFill>
              </a:rPr>
              <a:t>o</a:t>
            </a:r>
            <a:r>
              <a:rPr lang="en-US" sz="2800"/>
              <a:t>cking, h</a:t>
            </a:r>
            <a:r>
              <a:rPr lang="en-US" sz="2800">
                <a:solidFill>
                  <a:srgbClr val="FF0000"/>
                </a:solidFill>
              </a:rPr>
              <a:t>o</a:t>
            </a:r>
            <a:r>
              <a:rPr lang="en-US" sz="2800"/>
              <a:t>liday, sm</a:t>
            </a:r>
            <a:r>
              <a:rPr lang="en-US" sz="2800">
                <a:solidFill>
                  <a:srgbClr val="C00000"/>
                </a:solidFill>
              </a:rPr>
              <a:t>a</a:t>
            </a:r>
            <a:r>
              <a:rPr lang="en-US" sz="2800"/>
              <a:t>ll, b</a:t>
            </a:r>
            <a:r>
              <a:rPr lang="en-US" sz="2800">
                <a:solidFill>
                  <a:srgbClr val="C00000"/>
                </a:solidFill>
              </a:rPr>
              <a:t>a</a:t>
            </a:r>
            <a:r>
              <a:rPr lang="en-US" sz="2800"/>
              <a:t>ll, h</a:t>
            </a:r>
            <a:r>
              <a:rPr lang="en-US" sz="2800">
                <a:solidFill>
                  <a:srgbClr val="C00000"/>
                </a:solidFill>
              </a:rPr>
              <a:t>o</a:t>
            </a:r>
            <a:r>
              <a:rPr lang="en-US" sz="2800"/>
              <a:t>bby.</a:t>
            </a:r>
            <a:endParaRPr lang="ru-RU" sz="2800"/>
          </a:p>
          <a:p>
            <a:endParaRPr lang="en-US" sz="2800"/>
          </a:p>
          <a:p>
            <a:r>
              <a:rPr lang="en-US" sz="2800"/>
              <a:t>C</a:t>
            </a:r>
            <a:r>
              <a:rPr lang="en-US" sz="2800">
                <a:solidFill>
                  <a:srgbClr val="FF0000"/>
                </a:solidFill>
              </a:rPr>
              <a:t>a</a:t>
            </a:r>
            <a:r>
              <a:rPr lang="en-US" sz="2800"/>
              <a:t>ndy, c</a:t>
            </a:r>
            <a:r>
              <a:rPr lang="en-US" sz="2800">
                <a:solidFill>
                  <a:srgbClr val="FF0000"/>
                </a:solidFill>
              </a:rPr>
              <a:t>a</a:t>
            </a:r>
            <a:r>
              <a:rPr lang="en-US" sz="2800"/>
              <a:t>ndy cane, c</a:t>
            </a:r>
            <a:r>
              <a:rPr lang="en-US" sz="2800">
                <a:solidFill>
                  <a:srgbClr val="FF0000"/>
                </a:solidFill>
              </a:rPr>
              <a:t>a</a:t>
            </a:r>
            <a:r>
              <a:rPr lang="en-US" sz="2800"/>
              <a:t>ndle, c</a:t>
            </a:r>
            <a:r>
              <a:rPr lang="en-US" sz="2800">
                <a:solidFill>
                  <a:srgbClr val="FF0000"/>
                </a:solidFill>
              </a:rPr>
              <a:t>a</a:t>
            </a:r>
            <a:r>
              <a:rPr lang="en-US" sz="2800"/>
              <a:t>t, h</a:t>
            </a:r>
            <a:r>
              <a:rPr lang="en-US" sz="2800">
                <a:solidFill>
                  <a:srgbClr val="FF0000"/>
                </a:solidFill>
              </a:rPr>
              <a:t>a</a:t>
            </a:r>
            <a:r>
              <a:rPr lang="en-US" sz="2800"/>
              <a:t>ppy.</a:t>
            </a:r>
            <a:endParaRPr lang="ru-RU" sz="2800"/>
          </a:p>
          <a:p>
            <a:endParaRPr lang="en-US" sz="2800"/>
          </a:p>
          <a:p>
            <a:r>
              <a:rPr lang="en-US" sz="2800">
                <a:solidFill>
                  <a:srgbClr val="10253F"/>
                </a:solidFill>
              </a:rPr>
              <a:t>W</a:t>
            </a:r>
            <a:r>
              <a:rPr lang="en-US" sz="2800">
                <a:solidFill>
                  <a:srgbClr val="FF0000"/>
                </a:solidFill>
              </a:rPr>
              <a:t>i</a:t>
            </a:r>
            <a:r>
              <a:rPr lang="en-US" sz="2800"/>
              <a:t>nter, </a:t>
            </a:r>
            <a:r>
              <a:rPr lang="en-US" sz="2800">
                <a:solidFill>
                  <a:srgbClr val="10253F"/>
                </a:solidFill>
              </a:rPr>
              <a:t>w</a:t>
            </a:r>
            <a:r>
              <a:rPr lang="en-US" sz="2800">
                <a:solidFill>
                  <a:srgbClr val="FF0000"/>
                </a:solidFill>
              </a:rPr>
              <a:t>i</a:t>
            </a:r>
            <a:r>
              <a:rPr lang="en-US" sz="2800"/>
              <a:t>ndy, </a:t>
            </a:r>
            <a:r>
              <a:rPr lang="en-US" sz="2800">
                <a:solidFill>
                  <a:srgbClr val="10253F"/>
                </a:solidFill>
              </a:rPr>
              <a:t>w</a:t>
            </a:r>
            <a:r>
              <a:rPr lang="en-US" sz="2800">
                <a:solidFill>
                  <a:srgbClr val="FF0000"/>
                </a:solidFill>
              </a:rPr>
              <a:t>i</a:t>
            </a:r>
            <a:r>
              <a:rPr lang="en-US" sz="2800"/>
              <a:t>th, </a:t>
            </a:r>
            <a:r>
              <a:rPr lang="en-US" sz="2800">
                <a:solidFill>
                  <a:srgbClr val="10253F"/>
                </a:solidFill>
              </a:rPr>
              <a:t>w</a:t>
            </a:r>
            <a:r>
              <a:rPr lang="en-US" sz="2800">
                <a:solidFill>
                  <a:srgbClr val="FF0000"/>
                </a:solidFill>
              </a:rPr>
              <a:t>i</a:t>
            </a:r>
            <a:r>
              <a:rPr lang="en-US" sz="2800"/>
              <a:t>ndow, g</a:t>
            </a:r>
            <a:r>
              <a:rPr lang="en-US" sz="2800">
                <a:solidFill>
                  <a:srgbClr val="FF0000"/>
                </a:solidFill>
              </a:rPr>
              <a:t>i</a:t>
            </a:r>
            <a:r>
              <a:rPr lang="en-US" sz="2800"/>
              <a:t>ft</a:t>
            </a:r>
            <a:endParaRPr lang="ru-RU" sz="2800"/>
          </a:p>
          <a:p>
            <a:endParaRPr lang="ru-RU" sz="2800"/>
          </a:p>
          <a:p>
            <a:r>
              <a:rPr lang="en-US" sz="2800"/>
              <a:t>M</a:t>
            </a:r>
            <a:r>
              <a:rPr lang="en-US" sz="2800">
                <a:solidFill>
                  <a:srgbClr val="FF0000"/>
                </a:solidFill>
              </a:rPr>
              <a:t>e</a:t>
            </a:r>
            <a:r>
              <a:rPr lang="en-US" sz="2800"/>
              <a:t>rry, pr</a:t>
            </a:r>
            <a:r>
              <a:rPr lang="en-US" sz="2800">
                <a:solidFill>
                  <a:srgbClr val="FF0000"/>
                </a:solidFill>
              </a:rPr>
              <a:t>e</a:t>
            </a:r>
            <a:r>
              <a:rPr lang="en-US" sz="2800"/>
              <a:t>sents, ang</a:t>
            </a:r>
            <a:r>
              <a:rPr lang="en-US" sz="2800">
                <a:solidFill>
                  <a:srgbClr val="FF0000"/>
                </a:solidFill>
              </a:rPr>
              <a:t>e</a:t>
            </a:r>
            <a:r>
              <a:rPr lang="en-US" sz="2800"/>
              <a:t>l, t</a:t>
            </a:r>
            <a:r>
              <a:rPr lang="en-US" sz="2800">
                <a:solidFill>
                  <a:srgbClr val="FF0000"/>
                </a:solidFill>
              </a:rPr>
              <a:t>e</a:t>
            </a:r>
            <a:r>
              <a:rPr lang="en-US" sz="2800"/>
              <a:t>n, p</a:t>
            </a:r>
            <a:r>
              <a:rPr lang="en-US" sz="2800">
                <a:solidFill>
                  <a:srgbClr val="FF0000"/>
                </a:solidFill>
              </a:rPr>
              <a:t>e</a:t>
            </a:r>
            <a:r>
              <a:rPr lang="en-US" sz="2800"/>
              <a:t>n.</a:t>
            </a:r>
            <a:endParaRPr lang="ru-RU" sz="2800"/>
          </a:p>
          <a:p>
            <a:endParaRPr lang="en-US" sz="280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1619250" y="692150"/>
            <a:ext cx="5257800" cy="1143000"/>
          </a:xfr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/>
              <a:t>Read the words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641725" y="3246438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 Christmas tree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641725" y="3246438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 Christmas tree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84213" y="981075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 Christmas tree</a:t>
            </a:r>
            <a:endParaRPr lang="ru-RU"/>
          </a:p>
        </p:txBody>
      </p:sp>
      <p:pic>
        <p:nvPicPr>
          <p:cNvPr id="41992" name="Picture 8" descr="11191472741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9144000" cy="6438900"/>
          </a:xfrm>
          <a:prstGeom prst="rect">
            <a:avLst/>
          </a:prstGeom>
          <a:noFill/>
        </p:spPr>
      </p:pic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0" y="1341438"/>
            <a:ext cx="4176713" cy="5183187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76200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/>
              <a:t>1.Christmas tree</a:t>
            </a:r>
          </a:p>
          <a:p>
            <a:r>
              <a:rPr lang="en-US" sz="3200"/>
              <a:t>2. Candy cane</a:t>
            </a:r>
          </a:p>
          <a:p>
            <a:r>
              <a:rPr lang="en-US" sz="3200"/>
              <a:t>3. Bells</a:t>
            </a:r>
          </a:p>
          <a:p>
            <a:r>
              <a:rPr lang="en-US" sz="3200"/>
              <a:t>4. Rain deer</a:t>
            </a:r>
          </a:p>
          <a:p>
            <a:r>
              <a:rPr lang="en-US" sz="3200"/>
              <a:t>5. Stockings</a:t>
            </a:r>
          </a:p>
          <a:p>
            <a:r>
              <a:rPr lang="en-US" sz="3200"/>
              <a:t>6. Gifts</a:t>
            </a:r>
          </a:p>
          <a:p>
            <a:endParaRPr lang="ru-RU" sz="3200"/>
          </a:p>
        </p:txBody>
      </p:sp>
      <p:pic>
        <p:nvPicPr>
          <p:cNvPr id="17" name="Picture 9" descr="Christmas tree window stick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476250"/>
            <a:ext cx="1216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Рисунок 24" descr="index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4797425"/>
            <a:ext cx="1547813" cy="161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997" name="Picture 13" descr="MM900283186[1]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981075"/>
            <a:ext cx="1565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8" name="Picture 14" descr="MM900283185[1]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5" y="3141663"/>
            <a:ext cx="162718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00" name="Рисунок 24" descr="images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9338" y="2781300"/>
            <a:ext cx="1439862" cy="1296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2002" name="Picture 18" descr="ANd9GcTJlHPV23w-YYP-ReE2dgsDQS6iqOMQSW47i0BfgLEJDxL1HXsTnLih95c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588" y="5157788"/>
            <a:ext cx="1716087" cy="12922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4356100" y="3716338"/>
            <a:ext cx="482600" cy="4111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  <a:endParaRPr lang="ru-RU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851275" y="6021388"/>
            <a:ext cx="482600" cy="4111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  <a:endParaRPr lang="ru-RU"/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6227763" y="6092825"/>
            <a:ext cx="482600" cy="4111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  <a:endParaRPr lang="ru-RU"/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6659563" y="4437063"/>
            <a:ext cx="482600" cy="4111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  <a:endParaRPr lang="ru-RU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7740650" y="2636838"/>
            <a:ext cx="482600" cy="4111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  <a:endParaRPr lang="ru-RU"/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500563" y="2060575"/>
            <a:ext cx="482600" cy="4111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  <a:endParaRPr lang="ru-RU"/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468313" y="333375"/>
            <a:ext cx="4608512" cy="91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Match the words with </a:t>
            </a:r>
          </a:p>
          <a:p>
            <a:pPr algn="ctr"/>
            <a:r>
              <a:rPr lang="en-US" sz="2800"/>
              <a:t>the pictures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normal_WCHH_6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</p:spPr>
      </p:pic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0" y="765175"/>
            <a:ext cx="4716463" cy="4176713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/>
              <a:t>7.Christmas carol</a:t>
            </a:r>
          </a:p>
          <a:p>
            <a:r>
              <a:rPr lang="en-US" sz="3200"/>
              <a:t>8. candles</a:t>
            </a:r>
          </a:p>
          <a:p>
            <a:r>
              <a:rPr lang="en-US" sz="3200"/>
              <a:t>9. sleigh</a:t>
            </a:r>
          </a:p>
          <a:p>
            <a:r>
              <a:rPr lang="en-US" sz="3200"/>
              <a:t>10. star</a:t>
            </a:r>
          </a:p>
          <a:p>
            <a:r>
              <a:rPr lang="en-US" sz="3200"/>
              <a:t>11.angel</a:t>
            </a:r>
          </a:p>
          <a:p>
            <a:r>
              <a:rPr lang="en-US" sz="3200"/>
              <a:t>12.Santa Claus</a:t>
            </a:r>
          </a:p>
          <a:p>
            <a:r>
              <a:rPr lang="en-US" sz="3200"/>
              <a:t>13. cookies</a:t>
            </a:r>
            <a:endParaRPr lang="ru-RU" sz="3200"/>
          </a:p>
        </p:txBody>
      </p:sp>
      <p:pic>
        <p:nvPicPr>
          <p:cNvPr id="23" name="Picture 6" descr="http://animashky.ru/flist/prazd/7/prazd71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492375"/>
            <a:ext cx="178593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Рисунок 28" descr="image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2781300"/>
            <a:ext cx="216058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Рисунок 28" descr="index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4581525"/>
            <a:ext cx="16795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Рисунок 25" descr="index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7050" y="549275"/>
            <a:ext cx="179863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" descr="MM900336493[1]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404813"/>
            <a:ext cx="14573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6" name="Picture 14" descr="Christmas-Carol-wallpaperm-83429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7175" y="4652963"/>
            <a:ext cx="2479675" cy="1860550"/>
          </a:xfrm>
          <a:prstGeom prst="rect">
            <a:avLst/>
          </a:prstGeom>
          <a:noFill/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5292725" y="1773238"/>
            <a:ext cx="554038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</a:t>
            </a:r>
            <a:endParaRPr lang="ru-RU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3635375" y="5949950"/>
            <a:ext cx="554038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k</a:t>
            </a:r>
            <a:endParaRPr lang="ru-RU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4427538" y="3429000"/>
            <a:ext cx="554037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</a:t>
            </a:r>
            <a:endParaRPr lang="ru-RU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6659563" y="6021388"/>
            <a:ext cx="554037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l</a:t>
            </a:r>
            <a:endParaRPr lang="ru-RU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6156325" y="3933825"/>
            <a:ext cx="554038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j</a:t>
            </a:r>
            <a:endParaRPr lang="ru-RU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516688" y="1844675"/>
            <a:ext cx="554037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</a:t>
            </a:r>
            <a:endParaRPr lang="ru-RU"/>
          </a:p>
        </p:txBody>
      </p:sp>
      <p:pic>
        <p:nvPicPr>
          <p:cNvPr id="44055" name="Picture 23" descr="ANd9GcSGNpQ7hDxfS5Seqc6yb7mYNlVZjclAhZmjzhaVh9am_4xH7NdRmeDWrSoT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9750" y="5053013"/>
            <a:ext cx="2232025" cy="1487487"/>
          </a:xfrm>
          <a:prstGeom prst="rect">
            <a:avLst/>
          </a:prstGeom>
          <a:noFill/>
        </p:spPr>
      </p:pic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2411413" y="6021388"/>
            <a:ext cx="554037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Blue Snowflak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468313" y="0"/>
            <a:ext cx="6048375" cy="357346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1.December </a:t>
            </a:r>
            <a:r>
              <a:rPr lang="en-US" sz="2400">
                <a:solidFill>
                  <a:srgbClr val="FF0000"/>
                </a:solidFill>
              </a:rPr>
              <a:t>25</a:t>
            </a:r>
            <a:r>
              <a:rPr lang="en-US" sz="2400">
                <a:solidFill>
                  <a:schemeClr val="tx2"/>
                </a:solidFill>
              </a:rPr>
              <a:t> is Christmas. </a:t>
            </a:r>
          </a:p>
          <a:p>
            <a:r>
              <a:rPr lang="en-US" sz="2400">
                <a:solidFill>
                  <a:schemeClr val="tx2"/>
                </a:solidFill>
              </a:rPr>
              <a:t>Many people enjoy </a:t>
            </a:r>
          </a:p>
          <a:p>
            <a:r>
              <a:rPr lang="en-US" sz="2400">
                <a:solidFill>
                  <a:schemeClr val="tx2"/>
                </a:solidFill>
              </a:rPr>
              <a:t>Christmas. </a:t>
            </a:r>
          </a:p>
          <a:p>
            <a:r>
              <a:rPr lang="en-US" sz="2400">
                <a:solidFill>
                  <a:schemeClr val="tx2"/>
                </a:solidFill>
              </a:rPr>
              <a:t>2. People decorate their homes.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3.They decorate Christmas trees too.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ru-RU" sz="2400">
                <a:solidFill>
                  <a:schemeClr val="tx2"/>
                </a:solidFill>
              </a:rPr>
              <a:t/>
            </a:r>
            <a:br>
              <a:rPr lang="ru-RU" sz="2400">
                <a:solidFill>
                  <a:schemeClr val="tx2"/>
                </a:solidFill>
              </a:rPr>
            </a:br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45063" name="Picture 7" descr="Decorated%20house%20at%20Christma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3357563"/>
            <a:ext cx="6624637" cy="302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5064" name="Picture 10" descr="Christmas Rob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573463"/>
            <a:ext cx="7858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3" descr="Festive Robin on branch Christmas window stick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7651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hristmas gifts 1383 600x375 На Steam очередная гигантская распродаж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3375"/>
            <a:ext cx="8640762" cy="6335713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900113" y="836613"/>
            <a:ext cx="7488237" cy="2663825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CDA3FB"/>
          </a:solidFill>
          <a:ln w="762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4. People make or buy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 gifts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 for 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their family and friends.</a:t>
            </a:r>
            <a:endParaRPr lang="ru-RU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orporate christmas card, corporate christmas ecard, corporate christmas ecard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4392612" cy="302418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271" name="Picture 7" descr="merry christmas 300x205 Christmas Greeting Cards Idea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357563"/>
            <a:ext cx="4321175" cy="32750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3" name="Picture 9" descr="Christmas+cards_0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88913"/>
            <a:ext cx="4176712" cy="3024187"/>
          </a:xfrm>
          <a:prstGeom prst="rect">
            <a:avLst/>
          </a:prstGeom>
          <a:noFill/>
          <a:ln w="76200">
            <a:solidFill>
              <a:srgbClr val="CDA3FB"/>
            </a:solidFill>
            <a:miter lim="800000"/>
            <a:headEnd/>
            <a:tailEnd/>
          </a:ln>
        </p:spPr>
      </p:pic>
      <p:pic>
        <p:nvPicPr>
          <p:cNvPr id="11275" name="Picture 11" descr="Happy Holidays Greeting Car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357563"/>
            <a:ext cx="4249737" cy="33115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124075" y="1412875"/>
            <a:ext cx="5327650" cy="2232025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76200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/>
              <a:t>5. People send Christmas cards.</a:t>
            </a:r>
            <a:br>
              <a:rPr lang="en-US" sz="2400"/>
            </a:br>
            <a:r>
              <a:rPr lang="en-US" sz="2400"/>
              <a:t>6.It is time to remember poor</a:t>
            </a:r>
          </a:p>
          <a:p>
            <a:r>
              <a:rPr lang="en-US" sz="2400"/>
              <a:t> people too.</a:t>
            </a:r>
            <a:br>
              <a:rPr lang="en-US" sz="2400"/>
            </a:b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hristmas Quotes Santa Claus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79388" y="3789363"/>
            <a:ext cx="8820150" cy="2851150"/>
          </a:xfrm>
          <a:prstGeom prst="ellipseRibbon">
            <a:avLst>
              <a:gd name="adj1" fmla="val 23125"/>
              <a:gd name="adj2" fmla="val 50000"/>
              <a:gd name="adj3" fmla="val 12500"/>
            </a:avLst>
          </a:prstGeom>
          <a:solidFill>
            <a:srgbClr val="F8FBCD"/>
          </a:solidFill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7. Many people bake cookies for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 Christmas.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8. Children visit Santa Claus 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in stores. 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Other children write letters to him.</a:t>
            </a:r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122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69733[1]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 descr="MM900336344[1]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6188" y="333375"/>
            <a:ext cx="12207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xmasgar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8569325" cy="733425"/>
          </a:xfrm>
          <a:prstGeom prst="rect">
            <a:avLst/>
          </a:prstGeom>
          <a:noFill/>
        </p:spPr>
      </p:pic>
      <p:pic>
        <p:nvPicPr>
          <p:cNvPr id="14347" name="Picture 11" descr="christmas graphics, christmas tree skirt, christmas ornament">
            <a:hlinkClick r:id="rId3" tooltip="christmas graphics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196975"/>
            <a:ext cx="8785225" cy="5661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51" name="Picture 15" descr="Christmas Carol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2500" y="3573463"/>
            <a:ext cx="4608513" cy="3063875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468313" y="1196975"/>
            <a:ext cx="8280400" cy="2160588"/>
          </a:xfrm>
          <a:prstGeom prst="verticalScroll">
            <a:avLst>
              <a:gd name="adj" fmla="val 12500"/>
            </a:avLst>
          </a:prstGeom>
          <a:solidFill>
            <a:srgbClr val="F8FBCD"/>
          </a:solidFill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chemeClr val="tx2"/>
                </a:solidFill>
              </a:rPr>
              <a:t>9. People sing Christmas carols. </a:t>
            </a:r>
          </a:p>
          <a:p>
            <a:r>
              <a:rPr lang="en-US" sz="2400">
                <a:solidFill>
                  <a:schemeClr val="tx2"/>
                </a:solidFill>
              </a:rPr>
              <a:t>They sing carols in the streets, in hospitals, and in </a:t>
            </a:r>
          </a:p>
          <a:p>
            <a:r>
              <a:rPr lang="en-US" sz="2400">
                <a:solidFill>
                  <a:schemeClr val="tx2"/>
                </a:solidFill>
              </a:rPr>
              <a:t>nursing homes.</a:t>
            </a:r>
          </a:p>
          <a:p>
            <a:r>
              <a:rPr lang="en-US" sz="2400">
                <a:solidFill>
                  <a:schemeClr val="tx2"/>
                </a:solidFill>
              </a:rPr>
              <a:t>10. People tell Christmas stories. </a:t>
            </a:r>
          </a:p>
          <a:p>
            <a:r>
              <a:rPr lang="en-US" sz="2400">
                <a:solidFill>
                  <a:schemeClr val="tx2"/>
                </a:solidFill>
              </a:rPr>
              <a:t>11. On Christmas Eve, many people go to church.</a:t>
            </a:r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14354" name="Picture 18" descr="gol990713clp-300x20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4652963"/>
            <a:ext cx="2857500" cy="1924050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502</Words>
  <Application>Microsoft Office PowerPoint</Application>
  <PresentationFormat>Экран (4:3)</PresentationFormat>
  <Paragraphs>106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Arial</vt:lpstr>
      <vt:lpstr>Оформление по умолчанию</vt:lpstr>
      <vt:lpstr>Слайд 1</vt:lpstr>
      <vt:lpstr>Read the words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revaz</cp:lastModifiedBy>
  <cp:revision>30</cp:revision>
  <dcterms:created xsi:type="dcterms:W3CDTF">2011-12-03T18:56:48Z</dcterms:created>
  <dcterms:modified xsi:type="dcterms:W3CDTF">2013-02-15T19:47:42Z</dcterms:modified>
</cp:coreProperties>
</file>