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5" r:id="rId4"/>
    <p:sldId id="272" r:id="rId5"/>
    <p:sldId id="266" r:id="rId6"/>
    <p:sldId id="267" r:id="rId7"/>
    <p:sldId id="268" r:id="rId8"/>
    <p:sldId id="258" r:id="rId9"/>
    <p:sldId id="259" r:id="rId10"/>
    <p:sldId id="275" r:id="rId11"/>
    <p:sldId id="276" r:id="rId12"/>
    <p:sldId id="270" r:id="rId13"/>
    <p:sldId id="269" r:id="rId14"/>
    <p:sldId id="262" r:id="rId15"/>
    <p:sldId id="263" r:id="rId16"/>
    <p:sldId id="274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94717" autoAdjust="0"/>
  </p:normalViewPr>
  <p:slideViewPr>
    <p:cSldViewPr>
      <p:cViewPr>
        <p:scale>
          <a:sx n="75" d="100"/>
          <a:sy n="75" d="100"/>
        </p:scale>
        <p:origin x="-1002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6A9E-0C29-43AD-B2A1-E8AD8372248A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0AD30-E288-4BB8-A074-0A2A984DF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69BB-9754-436C-A4D0-4C9CE2511E07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756FD-47F7-4A29-A2FD-AC9752486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11C0E-88B0-44D0-8DB6-2A5D51C736D6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1977-75FA-4998-A8F8-8F7E2DA79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4218C-0C22-472B-A124-EF4275F81912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7B01-1190-4934-B72D-CC709D754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41F2-4117-4DFB-AD6C-AF5924DA09AE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33AD0-A0B1-4896-BF44-2F02425E7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5B60D-1497-4DD2-820E-C52C57EFCAA5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A178-A0E9-4D41-B08C-479DA8788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1D59-2A0A-492B-99B3-508BD14B2514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E6DA2-A533-4D09-9C32-7962BDAAE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59BF-A607-4D88-BC1E-81057B931A2C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89BDD-1B2B-47F3-BF16-036B86511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6267-77FF-4DB4-BF34-5CD01A348CC1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82432-F899-4529-BDEC-5FE86AA86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F1BB2-EC8F-4E13-92E5-B22046EB7346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A19F-2185-43C7-9CF6-7CBF62447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5CCD-DBAC-4541-9CE3-58CFC5A61652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5E94-7334-4E2E-8F61-C46D02A20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9B35A1-557E-4140-9A61-8FFFA0DAF720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307A8D-5C43-4ACA-A090-9AA58AB8A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1" y="4224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особенностей социально-экономического строя на формирование русского характера.</a:t>
            </a:r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Ilia_Efimovich_Repin_-_Burlaki_na_Volge._1870-18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6575" y="1773238"/>
            <a:ext cx="8169275" cy="4773612"/>
          </a:xfrm>
        </p:spPr>
      </p:pic>
      <p:sp>
        <p:nvSpPr>
          <p:cNvPr id="4" name="Прямоугольник 3"/>
          <p:cNvSpPr/>
          <p:nvPr/>
        </p:nvSpPr>
        <p:spPr>
          <a:xfrm rot="21242243">
            <a:off x="966788" y="5513388"/>
            <a:ext cx="6873875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И. Репин «Бурлаки на Волге» - символ самодержавной, крепостной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6100" y="5443538"/>
            <a:ext cx="4572000" cy="1108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Пётр Аркадьевич Столыпин (</a:t>
            </a:r>
            <a:r>
              <a:rPr lang="en-US" sz="2400" b="1" dirty="0"/>
              <a:t>1861-1911)</a:t>
            </a:r>
            <a:r>
              <a:rPr lang="ru-RU" b="1" dirty="0"/>
              <a:t>— реформатор и государственный деятель</a:t>
            </a:r>
          </a:p>
        </p:txBody>
      </p:sp>
      <p:pic>
        <p:nvPicPr>
          <p:cNvPr id="2253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97100"/>
            <a:ext cx="3240087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 стрелкой 18"/>
          <p:cNvCxnSpPr/>
          <p:nvPr/>
        </p:nvCxnSpPr>
        <p:spPr>
          <a:xfrm>
            <a:off x="3635375" y="5997575"/>
            <a:ext cx="5048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Выноска 2 (граница и черта) 19"/>
          <p:cNvSpPr/>
          <p:nvPr/>
        </p:nvSpPr>
        <p:spPr>
          <a:xfrm>
            <a:off x="4083050" y="836613"/>
            <a:ext cx="5040313" cy="3887787"/>
          </a:xfrm>
          <a:prstGeom prst="accentBorderCallout2">
            <a:avLst>
              <a:gd name="adj1" fmla="val 18750"/>
              <a:gd name="adj2" fmla="val -3294"/>
              <a:gd name="adj3" fmla="val 18750"/>
              <a:gd name="adj4" fmla="val -16667"/>
              <a:gd name="adj5" fmla="val 32481"/>
              <a:gd name="adj6" fmla="val -2197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4" name="Прямоугольник 20"/>
          <p:cNvSpPr>
            <a:spLocks noChangeArrowheads="1"/>
          </p:cNvSpPr>
          <p:nvPr/>
        </p:nvSpPr>
        <p:spPr bwMode="auto">
          <a:xfrm>
            <a:off x="4140200" y="99695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ru-RU">
                <a:solidFill>
                  <a:schemeClr val="bg1"/>
                </a:solidFill>
                <a:latin typeface="Constantia" pitchFamily="18" charset="0"/>
              </a:rPr>
              <a:t>УКАЗ «О дополнении некоторых постановлений действующего закона, касающихся крестьянского землевладения и землепользования»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78325" y="2565400"/>
            <a:ext cx="4572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latin typeface="+mn-lt"/>
                <a:cs typeface="+mn-cs"/>
              </a:rPr>
              <a:t>Разрушение коллективного землевладения сельского общества  (крестьянской общины)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latin typeface="+mn-lt"/>
                <a:cs typeface="+mn-cs"/>
              </a:rPr>
              <a:t> Создание класса крестьян — полноправных собственников земли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438" y="1568450"/>
            <a:ext cx="3455987" cy="646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КРЕСТЬЯНСКАЯ ПОЗЕМЕЛЬНАЯ ОБЩИНА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2325" y="4479925"/>
            <a:ext cx="2208213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КОЛЛЕКТИВИЗМ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927225" y="2274888"/>
            <a:ext cx="0" cy="5762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838" y="1506538"/>
            <a:ext cx="35179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148263" y="1052513"/>
            <a:ext cx="3733800" cy="16557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508625" y="836613"/>
            <a:ext cx="3240088" cy="18716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924300" y="946150"/>
            <a:ext cx="792163" cy="5256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Ы</a:t>
            </a:r>
            <a:br>
              <a:rPr lang="ru-RU" sz="4000" dirty="0"/>
            </a:br>
            <a:r>
              <a:rPr lang="ru-RU" sz="4000" dirty="0"/>
              <a:t>П</a:t>
            </a:r>
            <a:br>
              <a:rPr lang="ru-RU" sz="4000" dirty="0"/>
            </a:br>
            <a:r>
              <a:rPr lang="ru-RU" sz="4000" dirty="0"/>
              <a:t>И</a:t>
            </a:r>
            <a:br>
              <a:rPr lang="ru-RU" sz="4000" dirty="0"/>
            </a:br>
            <a:r>
              <a:rPr lang="ru-RU" sz="4000" dirty="0"/>
              <a:t>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3" y="3040063"/>
            <a:ext cx="3652837" cy="431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КРУГОВАЯ ПОРУКА</a:t>
            </a:r>
          </a:p>
        </p:txBody>
      </p:sp>
      <p:pic>
        <p:nvPicPr>
          <p:cNvPr id="235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1800" y="3644900"/>
            <a:ext cx="45085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>
            <a:off x="7015163" y="4189413"/>
            <a:ext cx="0" cy="5762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303838" y="4848225"/>
            <a:ext cx="3517900" cy="180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ИНДИВИДУАЛИСТИЧЕСКОЕ СОЗНАНИЕ, ИНИЦИАТИВНОСТЬ, ПРЕДПРИИМЧИВОСТЬ, КРЕАТИВНОСТЬ, АВАНТЮРИЗМ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6156325" y="2524125"/>
            <a:ext cx="360363" cy="236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546975" y="2524125"/>
            <a:ext cx="360363" cy="236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932363" y="2927350"/>
            <a:ext cx="1962150" cy="646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РАЗВИТИЕ КАПИТАЛИЗМА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43750" y="2851150"/>
            <a:ext cx="1906588" cy="1477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НОВЫЕ КЛАССЫ – БУРЖУАЗИЯ, НАЕМНЫЕ РАБОЧИЕ</a:t>
            </a:r>
          </a:p>
        </p:txBody>
      </p:sp>
      <p:sp>
        <p:nvSpPr>
          <p:cNvPr id="23" name="Круговая стрелка 22"/>
          <p:cNvSpPr/>
          <p:nvPr/>
        </p:nvSpPr>
        <p:spPr>
          <a:xfrm>
            <a:off x="2808288" y="-100013"/>
            <a:ext cx="3024187" cy="237490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146613"/>
              <a:gd name="adj5" fmla="val 1514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4213" y="765175"/>
            <a:ext cx="79914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ПРАВО КАК ОРУДИЕ ГОСУДАРСТВА И ЦАРСКОЙ ВЛАСТИ.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1412875"/>
            <a:ext cx="2376487" cy="307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ГОСУДАРСТВО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4213" y="2133600"/>
            <a:ext cx="254000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«усмиряющее» начало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463" y="2060575"/>
            <a:ext cx="4032250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«безмолвствующее большинство», «бунтари»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188" y="2852738"/>
            <a:ext cx="81375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Русский человек государственную власть ставил выше закона, что формировало у него такую установку, как </a:t>
            </a:r>
            <a:r>
              <a:rPr lang="ru-RU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НЕВЕРИЕ В ЗАКОН В КАЧЕСТВЕ ВОПЛОЩЕНИЯ СПРАВЕДЛИВОСТИ И</a:t>
            </a:r>
            <a:r>
              <a:rPr lang="ru-RU" b="1" i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СРЕДСТВА БОРЬБЫ СО ЗЛОМ</a:t>
            </a:r>
            <a:r>
              <a:rPr lang="ru-RU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9338" y="1412875"/>
            <a:ext cx="2520950" cy="307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ПОДДАННЫЕ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1726406" y="1953419"/>
            <a:ext cx="2174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833269" y="1880394"/>
            <a:ext cx="2159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348038" y="1557338"/>
            <a:ext cx="12954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851275" y="3933825"/>
            <a:ext cx="1152525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Идеал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11863" y="5013325"/>
            <a:ext cx="2592387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Власть справедливая (нравственная)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1188" y="5013325"/>
            <a:ext cx="2305050" cy="647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Власть единоличная (ответственная)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19475" y="5013325"/>
            <a:ext cx="2089150" cy="647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Власть сильная (авторитетная) 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2627313" y="4365625"/>
            <a:ext cx="1081087" cy="50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319588" y="4832350"/>
            <a:ext cx="21748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5148263" y="4292600"/>
            <a:ext cx="1152525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987675" y="5373688"/>
            <a:ext cx="28892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580063" y="5373688"/>
            <a:ext cx="360362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150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АНАРХИЗМ И ПОКОРНОСТЬ КАК ДВЕ ПРОТИВОПОЛОЖНЫЕ ДРУГ ДРУГУ ЧЕРТЫ РУССКОГО ХАРАКТЕРА.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5603" name="Picture 3" descr="http://t2.gstatic.com/images?q=tbn:ANd9GcT3IfUZcrIiH7DfhPbsTelKEA6IcsSkyeHxJ9oBYq6S3hSEAcnFF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2420938"/>
            <a:ext cx="22891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 3 6"/>
          <p:cNvSpPr/>
          <p:nvPr/>
        </p:nvSpPr>
        <p:spPr>
          <a:xfrm>
            <a:off x="4859338" y="1196975"/>
            <a:ext cx="4105275" cy="1008063"/>
          </a:xfrm>
          <a:prstGeom prst="borderCallout3">
            <a:avLst>
              <a:gd name="adj1" fmla="val 19666"/>
              <a:gd name="adj2" fmla="val -1719"/>
              <a:gd name="adj3" fmla="val 19595"/>
              <a:gd name="adj4" fmla="val -9291"/>
              <a:gd name="adj5" fmla="val 100987"/>
              <a:gd name="adj6" fmla="val -9303"/>
              <a:gd name="adj7" fmla="val 178014"/>
              <a:gd name="adj8" fmla="val 39174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«Москва спасла Россию, задушив все, что было свободное в русской жизни». А.И. Герцен.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59563" y="5300663"/>
            <a:ext cx="2376487" cy="12938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Александр Иванович Герцен - </a:t>
            </a:r>
            <a:r>
              <a:rPr lang="ru-RU" sz="1400" dirty="0"/>
              <a:t>русский писатель, публицист, философ, революционер.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1550" y="1412875"/>
            <a:ext cx="2520950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ДВОЯКОЕ ОТНОШЕНИЕ К ГОСУДАРСТВУ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92500" y="2781300"/>
            <a:ext cx="1403350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почитание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781300"/>
            <a:ext cx="3168650" cy="9223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установка на нарушение государственно-правовых норм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203575" y="2420938"/>
            <a:ext cx="504825" cy="287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1116013" y="2420938"/>
            <a:ext cx="360362" cy="287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07950" y="4149725"/>
            <a:ext cx="2676525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недоверие к государству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7950" y="4652963"/>
            <a:ext cx="2663825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неприятие неправедных форм власти</a:t>
            </a:r>
            <a:endParaRPr lang="ru-RU" dirty="0"/>
          </a:p>
        </p:txBody>
      </p:sp>
      <p:sp>
        <p:nvSpPr>
          <p:cNvPr id="22" name="Плюс 21"/>
          <p:cNvSpPr/>
          <p:nvPr/>
        </p:nvSpPr>
        <p:spPr>
          <a:xfrm>
            <a:off x="1116013" y="3789363"/>
            <a:ext cx="287337" cy="287337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7950" y="5445125"/>
            <a:ext cx="2663825" cy="10779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>
                <a:solidFill>
                  <a:schemeClr val="tx1"/>
                </a:solidFill>
                <a:latin typeface="Arial" charset="0"/>
                <a:cs typeface="Arial" charset="0"/>
              </a:rPr>
              <a:t>осознание того, что главным эксплуататором народа выступает именно государство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19475" y="4652963"/>
            <a:ext cx="2790825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АНАРХИЧЕСКОЕ СТРЕМЛЕНИЕ К БУНТУ против собственного государства</a:t>
            </a:r>
            <a:endParaRPr lang="ru-RU" dirty="0"/>
          </a:p>
        </p:txBody>
      </p:sp>
      <p:sp>
        <p:nvSpPr>
          <p:cNvPr id="25" name="Правая фигурная скобка 24"/>
          <p:cNvSpPr/>
          <p:nvPr/>
        </p:nvSpPr>
        <p:spPr>
          <a:xfrm>
            <a:off x="2843213" y="4149725"/>
            <a:ext cx="433387" cy="237490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323850" y="692150"/>
            <a:ext cx="4860925" cy="3744913"/>
          </a:xfrm>
          <a:prstGeom prst="wedgeRoundRectCallout">
            <a:avLst>
              <a:gd name="adj1" fmla="val 55942"/>
              <a:gd name="adj2" fmla="val 6716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468313" y="1268413"/>
            <a:ext cx="46085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onstantia" pitchFamily="18" charset="0"/>
              </a:rPr>
              <a:t>«…в русском народе есть что-то неотвратимо неподвижное, безнадёжно ненарушимое, а именно – его полное равнодушие к природе той власти, которая им управляет. Ни один народ мира не понял лучше нас знаменитый текст Писания: «нести власти аще не от Бога»». П.Я. Чаадаев.</a:t>
            </a:r>
          </a:p>
        </p:txBody>
      </p:sp>
      <p:pic>
        <p:nvPicPr>
          <p:cNvPr id="26628" name="Picture 2" descr="http://www.antropolog.ru/img/saved/9/doc_t_99_chaadaev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412875"/>
            <a:ext cx="32035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908050"/>
            <a:ext cx="828198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ПОДВЕДЕМ ИТОГ РАБОТЫ: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1628775"/>
            <a:ext cx="4176713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/>
              <a:t>формирование и развитие русского человека в значительной степени осуществлялось под влиянием социально-политического фактора: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463" y="1628775"/>
            <a:ext cx="4103687" cy="9366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/>
              <a:t>русский человек  характеризуется следующей совокупностью основных качеств: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7900" y="2708275"/>
            <a:ext cx="2706688" cy="3698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верой в сильную власть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7900" y="3141663"/>
            <a:ext cx="4176713" cy="7381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нигилизмом </a:t>
            </a:r>
            <a:r>
              <a:rPr lang="ru-RU" sz="1200" dirty="0"/>
              <a:t>(отрицанием значимости общепринятых нравственных и культурных ценностей; непризнанием любых авторитетов)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7900" y="3933825"/>
            <a:ext cx="4176713" cy="5524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скептицизмом </a:t>
            </a:r>
            <a:r>
              <a:rPr lang="ru-RU" sz="1200" dirty="0"/>
              <a:t>(сомнением в надёжности истины)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7900" y="4581525"/>
            <a:ext cx="4176713" cy="646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подданническим отношением к власти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7900" y="5300663"/>
            <a:ext cx="4176713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недостаточным уровнем социальной мобильности в обществе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7900" y="6021388"/>
            <a:ext cx="4176713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наличием социалистического, уравнительного сознания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825" y="3141663"/>
            <a:ext cx="3889375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авторитарностью власти в России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825" y="3789363"/>
            <a:ext cx="3889375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постоянной борьбой за национальную безопасность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0825" y="4797425"/>
            <a:ext cx="3889375" cy="646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исключительной централизацией власти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133475" y="615950"/>
            <a:ext cx="7188200" cy="1163638"/>
          </a:xfrm>
        </p:spPr>
      </p:pic>
      <p:sp>
        <p:nvSpPr>
          <p:cNvPr id="4" name="Прямоугольник 3"/>
          <p:cNvSpPr/>
          <p:nvPr/>
        </p:nvSpPr>
        <p:spPr>
          <a:xfrm>
            <a:off x="2051050" y="2492375"/>
            <a:ext cx="45720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Тропникова Анастасия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/>
            </a:r>
            <a:b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</a:b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Моргунова Виктория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/>
            </a:r>
            <a:b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</a:b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Сучкова Светлана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/>
            </a:r>
            <a:b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</a:br>
            <a:r>
              <a:rPr lang="ru-RU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/>
            </a:r>
            <a:br>
              <a:rPr lang="ru-RU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</a:b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19050" y="2414588"/>
            <a:ext cx="9437688" cy="14446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9" descr="Berdyaev_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32238"/>
            <a:ext cx="217805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 rot="1995942">
            <a:off x="2022475" y="177800"/>
            <a:ext cx="6948488" cy="59055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1125538"/>
            <a:ext cx="4968875" cy="40306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«История русского народа одна из самых мучительных историй: борьба с татарскими нашествиями и татарским игом, всегдашняя гипертрофия государства, тоталитарный режим Московского царства, смутная эпоха, раскол, насильственный характер петровской реформы, крепостное право, которое было самой страшной язвой русской жизни, гонения на </a:t>
            </a:r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интеллигенцию</a:t>
            </a:r>
            <a:r>
              <a:rPr lang="ru-RU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, казнь декабристов, жуткий режим прусского юнкера Николая I, безграмотность народной массы, которую держали в тьме из страха, неизбежность революции для разрешения конфликтов и противоречий и ее насильственный и кровавый характер и, наконец, самая страшная в мировой истории война»</a:t>
            </a: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2339975" y="6457950"/>
            <a:ext cx="1881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onstantia" pitchFamily="18" charset="0"/>
              </a:rPr>
              <a:t>Н.А. Бердяев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Соединительная линия уступом 41"/>
          <p:cNvCxnSpPr/>
          <p:nvPr/>
        </p:nvCxnSpPr>
        <p:spPr>
          <a:xfrm rot="16200000" flipH="1">
            <a:off x="5219701" y="2997200"/>
            <a:ext cx="2952750" cy="1368425"/>
          </a:xfrm>
          <a:prstGeom prst="bentConnector3">
            <a:avLst>
              <a:gd name="adj1" fmla="val 81598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31800" y="765175"/>
            <a:ext cx="87122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ВИЗАНТИЙСКИЕ ИСТОКИ РОССИЙСКОЙ ГОСУДАРСТВЕННОСТИ.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1775" y="1196975"/>
            <a:ext cx="3384550" cy="922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Воздействие Византии на формирование российской государственности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113" y="3500438"/>
            <a:ext cx="2844800" cy="18780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Этатизм </a:t>
            </a:r>
            <a:r>
              <a:rPr lang="ru-RU" sz="1400" b="1" dirty="0"/>
              <a:t>(</a:t>
            </a:r>
            <a:r>
              <a:rPr lang="ru-RU" sz="1400" b="1" dirty="0" err="1"/>
              <a:t>государственничество</a:t>
            </a:r>
            <a:r>
              <a:rPr lang="ru-RU" sz="1400" b="1" dirty="0"/>
              <a:t>) - </a:t>
            </a:r>
            <a:r>
              <a:rPr lang="ru-RU" sz="1400" dirty="0"/>
              <a:t>идеология, абсолютизирующая роль государства в обществе и пропагандирующая максимальное подчинение интересов личностей и групп интересам государства.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35713" y="2276475"/>
            <a:ext cx="2808287" cy="1873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Консерватизм</a:t>
            </a:r>
            <a:r>
              <a:rPr lang="ru-RU" dirty="0"/>
              <a:t> </a:t>
            </a:r>
            <a:r>
              <a:rPr lang="ru-RU" sz="1400" dirty="0"/>
              <a:t> - идеологическая приверженность традиционным ценностям и порядкам, социальным или религиозным доктринам, ценность государственного и общественного порядка.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420938"/>
            <a:ext cx="2627313" cy="1662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Шовинизм - </a:t>
            </a:r>
            <a:r>
              <a:rPr lang="ru-RU" sz="1400" dirty="0"/>
              <a:t>идеология, суть которой заключается в проповеди национального превосходства с целью обоснования «права» на дискриминацию и угнетение других народов.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16688" y="5157788"/>
            <a:ext cx="2159000" cy="922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Идея параллелизма монарха и Бога.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1188" y="5013325"/>
            <a:ext cx="1800225" cy="9239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Теория «Москва – Третий Рим»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6156325" y="1628775"/>
            <a:ext cx="1152525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0800000" flipV="1">
            <a:off x="1547813" y="1628775"/>
            <a:ext cx="1223962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>
            <a:off x="3780631" y="2853532"/>
            <a:ext cx="11509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/>
          <p:nvPr/>
        </p:nvCxnSpPr>
        <p:spPr>
          <a:xfrm rot="5400000">
            <a:off x="863600" y="2889250"/>
            <a:ext cx="2665413" cy="1439863"/>
          </a:xfrm>
          <a:prstGeom prst="bentConnector3">
            <a:avLst>
              <a:gd name="adj1" fmla="val 87094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4300" y="774700"/>
            <a:ext cx="3840163" cy="2979738"/>
          </a:xfrm>
          <a:prstGeom prst="rect">
            <a:avLst/>
          </a:prstGeom>
          <a:noFill/>
        </p:spPr>
      </p:pic>
      <p:pic>
        <p:nvPicPr>
          <p:cNvPr id="25" name="Рисунок 24" descr="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0963" y="3633788"/>
            <a:ext cx="2652712" cy="31448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813" y="1341438"/>
            <a:ext cx="2592387" cy="1104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bg1"/>
                </a:solidFill>
                <a:cs typeface="Arial" charset="0"/>
              </a:rPr>
              <a:t>РЕЗУЛЬТА</a:t>
            </a:r>
            <a:r>
              <a:rPr lang="ru-RU" sz="3200" b="1">
                <a:solidFill>
                  <a:schemeClr val="bg1"/>
                </a:solidFill>
                <a:latin typeface="Arial" charset="0"/>
                <a:cs typeface="Arial" charset="0"/>
              </a:rPr>
              <a:t>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141663"/>
            <a:ext cx="2646363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Обособление России от всего остального христианского человечества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413" y="4508500"/>
            <a:ext cx="3816350" cy="1223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Установление тотального господства государства в религиозной жизни общества и русского человека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Скругленная соединительная линия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1025" y="2389188"/>
            <a:ext cx="1322388" cy="2170112"/>
          </a:xfrm>
          <a:prstGeom prst="rect">
            <a:avLst/>
          </a:prstGeom>
          <a:noFill/>
        </p:spPr>
      </p:pic>
      <p:pic>
        <p:nvPicPr>
          <p:cNvPr id="16" name="Скругленная соединительная линия 1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4238" y="2176463"/>
            <a:ext cx="1109662" cy="1163637"/>
          </a:xfrm>
          <a:prstGeom prst="rect">
            <a:avLst/>
          </a:prstGeom>
          <a:noFill/>
        </p:spPr>
      </p:pic>
      <p:sp>
        <p:nvSpPr>
          <p:cNvPr id="16393" name="Прямоугольник 9"/>
          <p:cNvSpPr>
            <a:spLocks noChangeArrowheads="1"/>
          </p:cNvSpPr>
          <p:nvPr/>
        </p:nvSpPr>
        <p:spPr bwMode="auto">
          <a:xfrm>
            <a:off x="6372225" y="3429000"/>
            <a:ext cx="15843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b="1">
                <a:latin typeface="Constantia" pitchFamily="18" charset="0"/>
              </a:rPr>
              <a:t>Храм Святой Софии</a:t>
            </a:r>
          </a:p>
        </p:txBody>
      </p:sp>
      <p:sp>
        <p:nvSpPr>
          <p:cNvPr id="16394" name="Прямоугольник 10"/>
          <p:cNvSpPr>
            <a:spLocks noChangeArrowheads="1"/>
          </p:cNvSpPr>
          <p:nvPr/>
        </p:nvSpPr>
        <p:spPr bwMode="auto">
          <a:xfrm>
            <a:off x="7308850" y="6453188"/>
            <a:ext cx="12969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Constantia" pitchFamily="18" charset="0"/>
              </a:rPr>
              <a:t>Герб Византии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765175"/>
            <a:ext cx="44005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МОНГОЛЬСКИЙ ФАКТОР.</a:t>
            </a:r>
          </a:p>
        </p:txBody>
      </p:sp>
      <p:pic>
        <p:nvPicPr>
          <p:cNvPr id="8" name="Рисунок 7" descr="marks_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60350"/>
            <a:ext cx="1939925" cy="2520950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9" name="Выноска 2 8"/>
          <p:cNvSpPr/>
          <p:nvPr/>
        </p:nvSpPr>
        <p:spPr>
          <a:xfrm flipH="1">
            <a:off x="2843213" y="1341438"/>
            <a:ext cx="3241675" cy="1366837"/>
          </a:xfrm>
          <a:prstGeom prst="borderCallout2">
            <a:avLst>
              <a:gd name="adj1" fmla="val 17358"/>
              <a:gd name="adj2" fmla="val -4218"/>
              <a:gd name="adj3" fmla="val 17357"/>
              <a:gd name="adj4" fmla="val -11082"/>
              <a:gd name="adj5" fmla="val 99969"/>
              <a:gd name="adj6" fmla="val -2667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«Татаро-монгольское иго подавляло и иссушало самую душу народа, ставшего его жертвой»,- писал К.Маркс.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9250" y="4292600"/>
            <a:ext cx="3600450" cy="2278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Падение культурного уровня русского человека, огрубление его нрава, преклонение перед любым начальником,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верноподданническое отношение к своему господину, </a:t>
            </a:r>
            <a:r>
              <a:rPr lang="ru-RU" sz="1400" b="1" dirty="0"/>
              <a:t>СКЛАДЫВАНИЕ</a:t>
            </a: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ХОЛОПСКОЙ ПСИХОЛОГИИ И ПОВЕДЕНИЯ. </a:t>
            </a: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Минус 10"/>
          <p:cNvSpPr/>
          <p:nvPr/>
        </p:nvSpPr>
        <p:spPr>
          <a:xfrm>
            <a:off x="3348038" y="3789363"/>
            <a:ext cx="431800" cy="431800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1042988" y="1412875"/>
            <a:ext cx="433387" cy="36036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950" y="2060575"/>
            <a:ext cx="2160588" cy="20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Русский человек  учился у монголов храбрости,  преодолению трудностей, выносливости, веротерпимости 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1763713" y="1628775"/>
            <a:ext cx="10080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060700" y="3284538"/>
            <a:ext cx="100806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4" name="Рисунок 23" descr="tatar_mongo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638" y="3260725"/>
            <a:ext cx="3541712" cy="323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764704"/>
            <a:ext cx="8964488" cy="57606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ВЛАСТЬ ВОСТОЧНО-ДЕСПОТИЧЕСКОГО ХАРАКТЕРА. САМОДЕРЖАВИЕ.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8" name="Рисунок 7" descr="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1212850"/>
            <a:ext cx="3041651" cy="338296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56100" y="1125538"/>
            <a:ext cx="4572000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СОЗДАНИЕ МОЩНОЙ ДЕРЖАВЫ обеспечивается: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4663" y="1989138"/>
            <a:ext cx="4679950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Неприхотливостью,  терпением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4663" y="2492375"/>
            <a:ext cx="4679950" cy="6461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Стойкостью, материальной непритязательностью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4663" y="3284538"/>
            <a:ext cx="4679950" cy="646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Искренней и религиозной верой в особую миссию России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4663" y="4076700"/>
            <a:ext cx="4679950" cy="6461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Царистскими наклонностями, верой в царя-батюшку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4663" y="4868863"/>
            <a:ext cx="4679950" cy="9239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Восприятием царя как образа Божьего, обладающего всей властью, управляющего по своей воле.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4663" y="5949950"/>
            <a:ext cx="4679950" cy="6461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Отождествлением власти и личности царя с самим государством. </a:t>
            </a:r>
          </a:p>
        </p:txBody>
      </p:sp>
      <p:pic>
        <p:nvPicPr>
          <p:cNvPr id="17" name="Рисунок 16" descr="329px-Vasnetsov_Ioann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7325" y="2157413"/>
            <a:ext cx="3133725" cy="3841750"/>
          </a:xfrm>
          <a:prstGeom prst="rect">
            <a:avLst/>
          </a:prstGeom>
          <a:noFill/>
        </p:spPr>
      </p:pic>
      <p:pic>
        <p:nvPicPr>
          <p:cNvPr id="18" name="Рисунок 17" descr="250px-Ekaterina17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3188" y="3584575"/>
            <a:ext cx="3028951" cy="3144838"/>
          </a:xfrm>
          <a:prstGeom prst="rect">
            <a:avLst/>
          </a:prstGeom>
          <a:noFill/>
        </p:spPr>
      </p:pic>
      <p:sp>
        <p:nvSpPr>
          <p:cNvPr id="18445" name="Прямоугольник 19"/>
          <p:cNvSpPr>
            <a:spLocks noChangeArrowheads="1"/>
          </p:cNvSpPr>
          <p:nvPr/>
        </p:nvSpPr>
        <p:spPr bwMode="auto">
          <a:xfrm rot="-1068739">
            <a:off x="1131888" y="6084888"/>
            <a:ext cx="10636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b="1">
                <a:latin typeface="Constantia" pitchFamily="18" charset="0"/>
              </a:rPr>
              <a:t>Екатерина </a:t>
            </a:r>
            <a:r>
              <a:rPr lang="en-US" sz="1100" b="1">
                <a:latin typeface="Constantia" pitchFamily="18" charset="0"/>
              </a:rPr>
              <a:t>II</a:t>
            </a:r>
            <a:endParaRPr lang="ru-RU" sz="1100" b="1">
              <a:latin typeface="Constantia" pitchFamily="18" charset="0"/>
            </a:endParaRPr>
          </a:p>
        </p:txBody>
      </p:sp>
      <p:sp>
        <p:nvSpPr>
          <p:cNvPr id="18446" name="Прямоугольник 20"/>
          <p:cNvSpPr>
            <a:spLocks noChangeArrowheads="1"/>
          </p:cNvSpPr>
          <p:nvPr/>
        </p:nvSpPr>
        <p:spPr bwMode="auto">
          <a:xfrm rot="373926">
            <a:off x="2493963" y="2566988"/>
            <a:ext cx="13811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b="1">
                <a:latin typeface="Constantia" pitchFamily="18" charset="0"/>
              </a:rPr>
              <a:t>Иван </a:t>
            </a:r>
            <a:r>
              <a:rPr lang="en-US" sz="1100" b="1">
                <a:latin typeface="Constantia" pitchFamily="18" charset="0"/>
              </a:rPr>
              <a:t>IV</a:t>
            </a:r>
            <a:r>
              <a:rPr lang="ru-RU" sz="1100" b="1">
                <a:latin typeface="Constantia" pitchFamily="18" charset="0"/>
              </a:rPr>
              <a:t> Грозный</a:t>
            </a:r>
          </a:p>
        </p:txBody>
      </p:sp>
      <p:sp>
        <p:nvSpPr>
          <p:cNvPr id="18447" name="Прямоугольник 21"/>
          <p:cNvSpPr>
            <a:spLocks noChangeArrowheads="1"/>
          </p:cNvSpPr>
          <p:nvPr/>
        </p:nvSpPr>
        <p:spPr bwMode="auto">
          <a:xfrm rot="-364446">
            <a:off x="658813" y="1439863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b="1">
                <a:latin typeface="Constantia" pitchFamily="18" charset="0"/>
              </a:rPr>
              <a:t>Николай </a:t>
            </a:r>
            <a:r>
              <a:rPr lang="en-US" sz="1100" b="1">
                <a:latin typeface="Constantia" pitchFamily="18" charset="0"/>
              </a:rPr>
              <a:t>II</a:t>
            </a:r>
            <a:endParaRPr lang="ru-RU" sz="1100" b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3 (граница и черта) 3"/>
          <p:cNvSpPr/>
          <p:nvPr/>
        </p:nvSpPr>
        <p:spPr>
          <a:xfrm>
            <a:off x="4140200" y="765175"/>
            <a:ext cx="4752975" cy="3095625"/>
          </a:xfrm>
          <a:prstGeom prst="accentBorderCallout3">
            <a:avLst>
              <a:gd name="adj1" fmla="val 19645"/>
              <a:gd name="adj2" fmla="val -3474"/>
              <a:gd name="adj3" fmla="val 19943"/>
              <a:gd name="adj4" fmla="val -10448"/>
              <a:gd name="adj5" fmla="val 99403"/>
              <a:gd name="adj6" fmla="val -10060"/>
              <a:gd name="adj7" fmla="val 108223"/>
              <a:gd name="adj8" fmla="val -2465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4211638" y="1125538"/>
            <a:ext cx="46815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onstantia" pitchFamily="18" charset="0"/>
              </a:rPr>
              <a:t>«Как известно, основой нашего социального строя служит семья, поэтому русский народ ничего другого никогда и не способен усматривать во власти, кроме родительского авторитета, применяемого с большей или меньшей суровостью, и только. Всякий государь, каков бы он ни был, для него – батюшка». П.Я. Чаадаев.</a:t>
            </a:r>
          </a:p>
        </p:txBody>
      </p:sp>
      <p:pic>
        <p:nvPicPr>
          <p:cNvPr id="19460" name="Рисунок 4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24175"/>
            <a:ext cx="2732088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40200" y="5300663"/>
            <a:ext cx="4679950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Пётр Яковлевич Чаадаев</a:t>
            </a:r>
            <a:r>
              <a:rPr lang="ru-RU" dirty="0"/>
              <a:t>  </a:t>
            </a:r>
            <a:r>
              <a:rPr lang="ru-RU" sz="1400" dirty="0"/>
              <a:t>- русский философ и публицист, объявленный правительством сумасшедшим за свои сочинения, в которых резко критиковал действительность русской жизни.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059113" y="5805488"/>
            <a:ext cx="9366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63713" y="1989138"/>
            <a:ext cx="5903912" cy="1016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стремление «быть, как все», а не быть «личностью, индивидуальностью»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ru-RU" sz="2400" b="1" u="sng" dirty="0">
                <a:solidFill>
                  <a:srgbClr val="FF0000"/>
                </a:solidFill>
              </a:rPr>
              <a:t>КРЕСТЬЯНСКАЯ ОБЩИНА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0700" y="3611563"/>
            <a:ext cx="5903913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культ преклонения перед государственной властью как воплощением силы и господства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9750" y="836613"/>
            <a:ext cx="7848600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Власть восточно-деспотического характера влияет на формирование в русском менталитете таких качеств, как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8313" y="4437063"/>
            <a:ext cx="82073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АВТОРИТАРИЗМ -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(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форма власти, при которой носитель власти (например, диктатор, группа людей, руководитель предприятия ) провозглашает сам себя имеющим право на власть) - </a:t>
            </a:r>
            <a:r>
              <a:rPr lang="ru-RU" dirty="0">
                <a:latin typeface="+mn-lt"/>
                <a:cs typeface="+mn-cs"/>
              </a:rPr>
              <a:t>как форма власти, отвечающая народным требованиям.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4391026" y="1736725"/>
            <a:ext cx="360362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357688" y="3421063"/>
            <a:ext cx="433387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 1 (граница и черта) 9"/>
          <p:cNvSpPr/>
          <p:nvPr/>
        </p:nvSpPr>
        <p:spPr>
          <a:xfrm rot="10800000" flipH="1">
            <a:off x="4067175" y="4076700"/>
            <a:ext cx="4968875" cy="2016125"/>
          </a:xfrm>
          <a:prstGeom prst="accentBorderCallout1">
            <a:avLst>
              <a:gd name="adj1" fmla="val 21040"/>
              <a:gd name="adj2" fmla="val -6777"/>
              <a:gd name="adj3" fmla="val 45611"/>
              <a:gd name="adj4" fmla="val -1346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ыноска 2 (с границей) 8"/>
          <p:cNvSpPr/>
          <p:nvPr/>
        </p:nvSpPr>
        <p:spPr>
          <a:xfrm>
            <a:off x="4140200" y="476250"/>
            <a:ext cx="4895850" cy="30241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0277"/>
              <a:gd name="adj6" fmla="val -2917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8" name="Picture 2" descr="http://www.vehi.net/chaadaev/chaadae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92375"/>
            <a:ext cx="31511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4211638" y="692150"/>
            <a:ext cx="477043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onstantia" pitchFamily="18" charset="0"/>
              </a:rPr>
              <a:t>«…и что бы ни совершилось в слоях общества, народ в целом никогда не примет в этом участия; скрестив руки на груди – любимая поза чисто русского человека – он будет наблюдать происходящее и по привычке встретит именем батюшки своих новых владык, ибо – к чему тут обманывать себя самих – ему снова понадобятся владыки, всякий другой порядок он с презрением или гневом отвергнет». П.Я. Чаадаев.</a:t>
            </a:r>
          </a:p>
        </p:txBody>
      </p:sp>
      <p:sp>
        <p:nvSpPr>
          <p:cNvPr id="21510" name="Прямоугольник 10"/>
          <p:cNvSpPr>
            <a:spLocks noChangeArrowheads="1"/>
          </p:cNvSpPr>
          <p:nvPr/>
        </p:nvSpPr>
        <p:spPr bwMode="auto">
          <a:xfrm>
            <a:off x="4140200" y="4149725"/>
            <a:ext cx="48244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onstantia" pitchFamily="18" charset="0"/>
              </a:rPr>
              <a:t>« Народные массы подчинены известным силам, стоящим вверху общества. Они не думают сами; среди них есть известное число мыслителей,  которые  думают за них, сообщают импульс коллективному разуму народа и двигают его вперед». П.Я. Чаадаев.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449</TotalTime>
  <Words>797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Constantia</vt:lpstr>
      <vt:lpstr>Wingdings 2</vt:lpstr>
      <vt:lpstr>Wingdings</vt:lpstr>
      <vt:lpstr>Times New Roman</vt:lpstr>
      <vt:lpstr>Поток</vt:lpstr>
      <vt:lpstr>Поток</vt:lpstr>
      <vt:lpstr>Поток</vt:lpstr>
      <vt:lpstr>Поток</vt:lpstr>
      <vt:lpstr>Влияние особенностей социально-экономического строя на формирование русского характера.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nastya.cherepneva</cp:lastModifiedBy>
  <cp:revision>54</cp:revision>
  <dcterms:created xsi:type="dcterms:W3CDTF">2011-10-31T05:04:20Z</dcterms:created>
  <dcterms:modified xsi:type="dcterms:W3CDTF">2012-12-17T12:20:06Z</dcterms:modified>
</cp:coreProperties>
</file>