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9.jpeg"/><Relationship Id="rId5" Type="http://schemas.openxmlformats.org/officeDocument/2006/relationships/image" Target="../media/image24.jpeg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916832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Использование проектного метода на уроках изобразительного искусства как способ формирования новых образовательных результатов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32656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«Средняя общеобразовательная школа №4» г.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Лангепас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84608" y="411418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58752" y="371703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Подготовила учитель изобразительного искусства и черчения Назарова Х.А.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218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23928" y="1700808"/>
            <a:ext cx="4448473" cy="4403031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настоящее время при активном участии нашего округа в ЮНЕСКО идет серьезная работа по сохранению действенного международного механизма недопущения уничтожения природных ресурсов человечества. В этой связи значение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Акции «Спасти и сохранить»,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организованной Правительством Ханты – Мансийского Автономного округа, невозможно переоценить. 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Акция показала актуальность и значение формирования культуры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природолюбия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 подрастающего поколения.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003232" cy="116205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этап: на этом этапе мы выбираем способы поиска информаций</a:t>
            </a:r>
          </a:p>
        </p:txBody>
      </p:sp>
      <p:pic>
        <p:nvPicPr>
          <p:cNvPr id="10242" name="Picture 2" descr="http://ulus923.com/dosya/imagecache/320x240/haber/2011/04/326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428868"/>
            <a:ext cx="3048000" cy="2286001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877272"/>
            <a:ext cx="1006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8682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11960" y="1124744"/>
            <a:ext cx="3872409" cy="244827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Начинается работа каждого обучающегося над  эскизами, презентацией. Каждый определяется в жанре над работой, технике, материале. Это могут быть и работа в графике, в живописи и в объеме (скульптурные работы).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725041"/>
            <a:ext cx="8435280" cy="145008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4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этапе собирается и обрабатывается вся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778192"/>
            <a:ext cx="1006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Documents and Settings\Халида\Рабочий стол\внеклассная\круж\кружок фантазия фото\кружок фото\CIMG00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785794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313\Desktop\фото\CIMG0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143380"/>
            <a:ext cx="3200320" cy="2400240"/>
          </a:xfrm>
          <a:prstGeom prst="rect">
            <a:avLst/>
          </a:prstGeom>
          <a:noFill/>
        </p:spPr>
      </p:pic>
      <p:pic>
        <p:nvPicPr>
          <p:cNvPr id="2050" name="Picture 2" descr="G:\DCIM\100CASIO\CIMG05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429000"/>
            <a:ext cx="3929090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69813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92080" y="1772816"/>
            <a:ext cx="3008313" cy="4403031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будь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это рисунок, поделка, лепка и другое, вместе с сообщением или презентацией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обсуждений и выявлений лучших работ, организовывается выставка на школьном уровне и лучшие работы отправляются на конкурс детских творческих работ, организованных в рамках Акции «Спасти и сохранить»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711349"/>
            <a:ext cx="8147248" cy="1422698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/>
            </a:r>
            <a:br>
              <a:rPr lang="ru-RU" sz="2400" dirty="0"/>
            </a:br>
            <a:r>
              <a:rPr lang="ru-RU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этапе представляется готовый проект</a:t>
            </a:r>
            <a:endParaRPr lang="ru-RU" sz="2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49280"/>
            <a:ext cx="1006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D:\зелена планета Тюмень\ЗЕЛЕНАЯ ПЛАНЕТА ТЮМЕНЬ ФОТО\DSC007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857232"/>
            <a:ext cx="4071774" cy="3053831"/>
          </a:xfrm>
          <a:prstGeom prst="rect">
            <a:avLst/>
          </a:prstGeom>
          <a:noFill/>
        </p:spPr>
      </p:pic>
      <p:pic>
        <p:nvPicPr>
          <p:cNvPr id="1028" name="Picture 4" descr="G:\DCIM\100CASIO\CIMG05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929066"/>
            <a:ext cx="3143240" cy="2357430"/>
          </a:xfrm>
          <a:prstGeom prst="rect">
            <a:avLst/>
          </a:prstGeom>
          <a:noFill/>
        </p:spPr>
      </p:pic>
      <p:pic>
        <p:nvPicPr>
          <p:cNvPr id="1027" name="Picture 3" descr="G:\DCIM\100CASIO\CIMG05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286256"/>
            <a:ext cx="2485940" cy="1864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5773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6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этапе мы проводим анализ о проделанной работе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827585" y="1052736"/>
            <a:ext cx="7632028" cy="10367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выявляем лучшие работы по результатам конкурсов;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рассматриваем перспективы дальнейших исследований.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62952"/>
            <a:ext cx="1006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5717489"/>
              </p:ext>
            </p:extLst>
          </p:nvPr>
        </p:nvGraphicFramePr>
        <p:xfrm>
          <a:off x="395536" y="2420888"/>
          <a:ext cx="8263476" cy="42672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88224"/>
                <a:gridCol w="803982"/>
                <a:gridCol w="950442"/>
                <a:gridCol w="139700"/>
                <a:gridCol w="902228"/>
                <a:gridCol w="88334"/>
                <a:gridCol w="2990566"/>
              </a:tblGrid>
              <a:tr h="5197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Мероприятие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9" marR="55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Год, место проведения</a:t>
                      </a:r>
                    </a:p>
                  </a:txBody>
                  <a:tcPr marL="55689" marR="55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Ф.И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400" b="1" dirty="0" err="1" smtClean="0">
                          <a:effectLst/>
                          <a:latin typeface="Times New Roman"/>
                          <a:ea typeface="Times New Roman"/>
                        </a:rPr>
                        <a:t>учаще</a:t>
                      </a:r>
                      <a:endParaRPr lang="ru-RU" sz="1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Times New Roman"/>
                          <a:ea typeface="Times New Roman"/>
                        </a:rPr>
                        <a:t>гося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9" marR="55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Результат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9" marR="55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Документы,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подтверждающие результат</a:t>
                      </a:r>
                    </a:p>
                  </a:txBody>
                  <a:tcPr marL="55689" marR="55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55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Times New Roman"/>
                          <a:ea typeface="Times New Roman"/>
                        </a:rPr>
                        <a:t>Международный</a:t>
                      </a:r>
                      <a:r>
                        <a:rPr lang="ru-RU" sz="1600" b="1" i="1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i="1" dirty="0" smtClean="0">
                          <a:effectLst/>
                          <a:latin typeface="Times New Roman"/>
                          <a:ea typeface="Times New Roman"/>
                        </a:rPr>
                        <a:t>уровень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9" marR="55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20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Международный выставка-конкурс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детского художественного творчества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мотивам легенд, преданий, сказок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финноугорских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народов «Завещание предков»</a:t>
                      </a:r>
                    </a:p>
                    <a:p>
                      <a:pPr algn="l">
                        <a:spcAft>
                          <a:spcPts val="100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г.Сыктыв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человек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( 16 работ)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Шафикова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Альбина,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Бойченко Мария,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Неруш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Алена,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Туманчина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Регина, Фаттахова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Алия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Марчук Екатерина,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Мусик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Анна,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Шуклина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Кристина,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Жирлицина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Анастасия,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Меркуш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Анжела, Кудина Елизавета,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Серпикова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9" marR="55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12 благодарностей</a:t>
                      </a: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5689" marR="55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9" marR="55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 descr="C:\Documents and Settings\Халида\Рабочий стол\достиж учащ\достиж.2012\Завещание предков\2012-04-05\Image (4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1000" y="3730952"/>
            <a:ext cx="1422400" cy="20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Documents and Settings\Халида\Рабочий стол\достиж учащ\достиж.2012\Завещание предков\2012-04-05\Image (7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3400" y="3730952"/>
            <a:ext cx="1376213" cy="1962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5980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31698" y="258416"/>
            <a:ext cx="68982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15400" algn="l"/>
                <a:tab pos="9601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Достижения учащихся в конкурсах, фестивалях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6689"/>
            <a:ext cx="1385446" cy="209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Рисунок 23" descr="C:\Documents and Settings\Халида\Рабочий стол\достиж учащ\достиж.2012\Завещание предков\2012-04-05\Image (2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56689"/>
            <a:ext cx="1282700" cy="19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C:\Documents and Settings\Халида\Рабочий стол\достиж учащ\достиж.2012\Завещание предков\2012-04-05\Image (8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3958" y="1155689"/>
            <a:ext cx="1282700" cy="19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 descr="C:\Documents and Settings\Халида\Рабочий стол\достиж учащ\достиж.2012\Завещание предков\2012-04-05\Image (5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3765" y="3286243"/>
            <a:ext cx="1333500" cy="2044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 descr="C:\Documents and Settings\Халида\Рабочий стол\достиж учащ\достиж.2012\Завещание предков\2012-04-05\Image (7)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66094"/>
            <a:ext cx="1282700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Рисунок 34" descr="C:\Documents and Settings\Халида\Рабочий стол\достиж учащ\достиж.2012\Завещание предков\2012-04-05\Image (9)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1421" y="1155689"/>
            <a:ext cx="1270000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 descr="C:\Documents and Settings\Халида\Рабочий стол\достиж учащ\достиж.2012\Завещание предков\2012-04-05\Image (3)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8156" y="3321659"/>
            <a:ext cx="1371600" cy="212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Рисунок 36" descr="C:\Documents and Settings\Халида\Рабочий стол\достиж учащ\достиж.2012\Завещание предков\2012-04-05\Image (6)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2652" y="3309956"/>
            <a:ext cx="1368152" cy="2020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 descr="C:\Documents and Settings\Халида\Рабочий стол\достиж учащ\достиж.2012\Завещание предков\2012-04-05\Image (11)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06814"/>
            <a:ext cx="1389192" cy="2058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 descr="C:\Documents and Settings\Халида\Рабочий стол\достиж учащ\достиж.2012\Завещание предков\2012-04-05\Image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44882"/>
            <a:ext cx="1295400" cy="2120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6004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2527662"/>
              </p:ext>
            </p:extLst>
          </p:nvPr>
        </p:nvGraphicFramePr>
        <p:xfrm>
          <a:off x="467544" y="1196752"/>
          <a:ext cx="8263476" cy="54559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88224"/>
                <a:gridCol w="803982"/>
                <a:gridCol w="950442"/>
                <a:gridCol w="139700"/>
                <a:gridCol w="902228"/>
                <a:gridCol w="88334"/>
                <a:gridCol w="2990566"/>
              </a:tblGrid>
              <a:tr h="5197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Мероприятие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9" marR="55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Год, место проведения</a:t>
                      </a:r>
                    </a:p>
                  </a:txBody>
                  <a:tcPr marL="55689" marR="55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Ф.И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400" b="1" dirty="0" err="1" smtClean="0">
                          <a:effectLst/>
                          <a:latin typeface="Times New Roman"/>
                          <a:ea typeface="Times New Roman"/>
                        </a:rPr>
                        <a:t>учаще</a:t>
                      </a:r>
                      <a:endParaRPr lang="ru-RU" sz="1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Times New Roman"/>
                          <a:ea typeface="Times New Roman"/>
                        </a:rPr>
                        <a:t>гося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9" marR="55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Результат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9" marR="55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Документы,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подтверждающие результат</a:t>
                      </a:r>
                    </a:p>
                  </a:txBody>
                  <a:tcPr marL="55689" marR="55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55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/>
                          <a:ea typeface="Times New Roman"/>
                        </a:rPr>
                        <a:t>Региональный </a:t>
                      </a:r>
                      <a:r>
                        <a:rPr lang="ru-RU" sz="1600" b="1" i="1" dirty="0" smtClean="0">
                          <a:effectLst/>
                          <a:latin typeface="Times New Roman"/>
                          <a:ea typeface="Times New Roman"/>
                        </a:rPr>
                        <a:t>уровень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9" marR="55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2022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«Югра – глазами детей»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2010 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Ханты-Мансийск.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7человек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(9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работ)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Диденко Светлана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Каменюк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Олеся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Крешкова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Роксана 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Бойченко Мария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Голик Юлия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Дудова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Ирина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9" marR="55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200" b="1" baseline="0" dirty="0" smtClean="0">
                          <a:effectLst/>
                          <a:latin typeface="Times New Roman"/>
                          <a:ea typeface="Times New Roman"/>
                        </a:rPr>
                        <a:t> дипломов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1 место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–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Солодаева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Инна,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2 место-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Каменюк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Олеся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3 место –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Крешкова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Роксана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 место –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Бойченко Мария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 место -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Дудова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Ирина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5689" marR="55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9" marR="55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 descr="C:\Documents and Settings\Халида\Рабочий стол\заявки на конкурс рисунков\все конкурсы10\грамоты детей\Изображение 0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1562100" cy="208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33056"/>
            <a:ext cx="1560513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79302"/>
            <a:ext cx="146367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7891" y="2309465"/>
            <a:ext cx="14446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1020" y="4326384"/>
            <a:ext cx="1603375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804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057817"/>
              </p:ext>
            </p:extLst>
          </p:nvPr>
        </p:nvGraphicFramePr>
        <p:xfrm>
          <a:off x="467544" y="1196752"/>
          <a:ext cx="8263476" cy="53644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88224"/>
                <a:gridCol w="803982"/>
                <a:gridCol w="950442"/>
                <a:gridCol w="254000"/>
                <a:gridCol w="787928"/>
                <a:gridCol w="88334"/>
                <a:gridCol w="2990566"/>
              </a:tblGrid>
              <a:tr h="5197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Мероприятие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9" marR="55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Год, место проведения</a:t>
                      </a:r>
                    </a:p>
                  </a:txBody>
                  <a:tcPr marL="55689" marR="55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Ф.И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400" b="1" dirty="0" err="1" smtClean="0">
                          <a:effectLst/>
                          <a:latin typeface="Times New Roman"/>
                          <a:ea typeface="Times New Roman"/>
                        </a:rPr>
                        <a:t>учаще</a:t>
                      </a:r>
                      <a:endParaRPr lang="ru-RU" sz="1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Times New Roman"/>
                          <a:ea typeface="Times New Roman"/>
                        </a:rPr>
                        <a:t>гося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9" marR="55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Результат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9" marR="55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Документы,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подтверждающие результат</a:t>
                      </a:r>
                    </a:p>
                  </a:txBody>
                  <a:tcPr marL="55689" marR="55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55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/>
                          <a:ea typeface="Times New Roman"/>
                        </a:rPr>
                        <a:t>Региональный </a:t>
                      </a:r>
                      <a:r>
                        <a:rPr lang="ru-RU" sz="1600" b="1" i="1" dirty="0" smtClean="0">
                          <a:effectLst/>
                          <a:latin typeface="Times New Roman"/>
                          <a:ea typeface="Times New Roman"/>
                        </a:rPr>
                        <a:t>уровень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9" marR="55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2022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Выставка – конкурс детского творчества «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</a:rPr>
                        <a:t>Краснокнижный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 мир Югры глазами детей» в рамках международной экологической акции «Спасти и сохранить».</a:t>
                      </a: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2010 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Ханты-Мансийск.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7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участников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(21 работ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Каменюк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Олеся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Ковалева Екатерина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Ашрапова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Ранъо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Макарченкова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Мария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Шарипова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Марина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Нуртдинова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Лейсан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Ходжаева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Дилафруз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7 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</a:rPr>
                        <a:t>свиде</a:t>
                      </a:r>
                      <a:endParaRPr lang="ru-RU" sz="12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</a:rPr>
                        <a:t>тельств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 участника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5689" marR="55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9" marR="55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 descr="C:\Documents and Settings\Халида\Рабочий стол\достиж учащ\достиж.2012\Свидетельство красная книга\Ашрапова Раъно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28" t="18868" r="12230" b="12736"/>
          <a:stretch/>
        </p:blipFill>
        <p:spPr bwMode="auto">
          <a:xfrm>
            <a:off x="395536" y="4441076"/>
            <a:ext cx="1663700" cy="127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C:\Documents and Settings\Халида\Рабочий стол\достиж учащ\достиж.2012\Свидетельство красная книга\Каменюк Олеся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35" t="15585" r="13157" b="16234"/>
          <a:stretch/>
        </p:blipFill>
        <p:spPr bwMode="auto">
          <a:xfrm>
            <a:off x="2033732" y="4934580"/>
            <a:ext cx="1701800" cy="1219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C:\Documents and Settings\Халида\Рабочий стол\достиж учащ\достиж.2012\Свидетельство красная книга\Ковалева Екатерина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33" t="22794" r="15558" b="11765"/>
          <a:stretch/>
        </p:blipFill>
        <p:spPr bwMode="auto">
          <a:xfrm>
            <a:off x="6553681" y="5180826"/>
            <a:ext cx="1625600" cy="1244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C:\Documents and Settings\Халида\Рабочий стол\достиж учащ\достиж.2012\Свидетельство красная книга\Макарченкова Мария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84" t="16324" r="16949" b="16052"/>
          <a:stretch/>
        </p:blipFill>
        <p:spPr bwMode="auto">
          <a:xfrm>
            <a:off x="5796136" y="2492896"/>
            <a:ext cx="1739900" cy="1231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 descr="C:\Documents and Settings\Халида\Рабочий стол\достиж учащ\достиж.2012\Свидетельство красная книга\Нуртдинова Лейсан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17" t="16450" r="17391" b="16255"/>
          <a:stretch/>
        </p:blipFill>
        <p:spPr bwMode="auto">
          <a:xfrm>
            <a:off x="5091286" y="3755276"/>
            <a:ext cx="1574800" cy="1320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 descr="C:\Documents and Settings\Халида\Рабочий стол\достиж учащ\достиж.2012\Свидетельство красная книга\Ходжаева Дилафруз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79" t="17549" r="16927" b="16820"/>
          <a:stretch/>
        </p:blipFill>
        <p:spPr bwMode="auto">
          <a:xfrm>
            <a:off x="6516216" y="3908400"/>
            <a:ext cx="1663065" cy="1320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Рисунок 8" descr="C:\Documents and Settings\Халида\Рабочий стол\достиж учащ\достиж.2012\Свидетельство красная книга\Шарипова Марина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72" t="16981" r="15672" b="15094"/>
          <a:stretch/>
        </p:blipFill>
        <p:spPr bwMode="auto">
          <a:xfrm>
            <a:off x="4716016" y="5180826"/>
            <a:ext cx="1676400" cy="1308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313435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8285965"/>
              </p:ext>
            </p:extLst>
          </p:nvPr>
        </p:nvGraphicFramePr>
        <p:xfrm>
          <a:off x="467544" y="1143000"/>
          <a:ext cx="8263476" cy="56540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88224"/>
                <a:gridCol w="803982"/>
                <a:gridCol w="950442"/>
                <a:gridCol w="254000"/>
                <a:gridCol w="876262"/>
                <a:gridCol w="199698"/>
                <a:gridCol w="2790868"/>
              </a:tblGrid>
              <a:tr h="836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Мероприятие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9" marR="55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Год, место проведения</a:t>
                      </a:r>
                    </a:p>
                  </a:txBody>
                  <a:tcPr marL="55689" marR="55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Ф.И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400" b="1" dirty="0" err="1" smtClean="0">
                          <a:effectLst/>
                          <a:latin typeface="Times New Roman"/>
                          <a:ea typeface="Times New Roman"/>
                        </a:rPr>
                        <a:t>учаще</a:t>
                      </a:r>
                      <a:endParaRPr lang="ru-RU" sz="1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Times New Roman"/>
                          <a:ea typeface="Times New Roman"/>
                        </a:rPr>
                        <a:t>гося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9" marR="55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Результат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9" marR="55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Документы,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подтверждающие результат</a:t>
                      </a:r>
                    </a:p>
                  </a:txBody>
                  <a:tcPr marL="55689" marR="55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571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/>
                          <a:ea typeface="Times New Roman"/>
                        </a:rPr>
                        <a:t>Региональный </a:t>
                      </a:r>
                      <a:r>
                        <a:rPr lang="ru-RU" sz="1600" b="1" i="1" dirty="0" smtClean="0">
                          <a:effectLst/>
                          <a:latin typeface="Times New Roman"/>
                          <a:ea typeface="Times New Roman"/>
                        </a:rPr>
                        <a:t>уровень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9" marR="55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9121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Областной экологический форум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«Зеленая планета 2012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</a:rPr>
                        <a:t>»</a:t>
                      </a:r>
                    </a:p>
                    <a:p>
                      <a:pPr algn="l">
                        <a:spcAft>
                          <a:spcPts val="1000"/>
                        </a:spcAft>
                      </a:pP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февраль 2012г.</a:t>
                      </a:r>
                      <a:endParaRPr lang="ru-RU" sz="1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Тю</a:t>
                      </a:r>
                      <a:endParaRPr lang="ru-RU" sz="1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мень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20 участников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err="1" smtClean="0">
                          <a:effectLst/>
                          <a:latin typeface="Times New Roman"/>
                          <a:ea typeface="Times New Roman"/>
                        </a:rPr>
                        <a:t>Абатурова</a:t>
                      </a:r>
                      <a:r>
                        <a:rPr lang="ru-RU" sz="900" b="0" dirty="0" smtClean="0">
                          <a:effectLst/>
                          <a:latin typeface="Times New Roman"/>
                          <a:ea typeface="Times New Roman"/>
                        </a:rPr>
                        <a:t> Эвелина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err="1" smtClean="0">
                          <a:effectLst/>
                          <a:latin typeface="Times New Roman"/>
                          <a:ea typeface="Times New Roman"/>
                        </a:rPr>
                        <a:t>Абдрахманова</a:t>
                      </a:r>
                      <a:r>
                        <a:rPr lang="ru-RU" sz="900" b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900" b="0" dirty="0" err="1" smtClean="0">
                          <a:effectLst/>
                          <a:latin typeface="Times New Roman"/>
                          <a:ea typeface="Times New Roman"/>
                        </a:rPr>
                        <a:t>Камила</a:t>
                      </a:r>
                      <a:endParaRPr lang="ru-RU" sz="900" b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err="1" smtClean="0">
                          <a:effectLst/>
                          <a:latin typeface="Times New Roman"/>
                          <a:ea typeface="Times New Roman"/>
                        </a:rPr>
                        <a:t>Агамирзаева</a:t>
                      </a:r>
                      <a:r>
                        <a:rPr lang="ru-RU" sz="900" b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900" b="0" dirty="0" err="1" smtClean="0">
                          <a:effectLst/>
                          <a:latin typeface="Times New Roman"/>
                          <a:ea typeface="Times New Roman"/>
                        </a:rPr>
                        <a:t>Хадижат</a:t>
                      </a:r>
                      <a:endParaRPr lang="ru-RU" sz="900" b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err="1" smtClean="0">
                          <a:effectLst/>
                          <a:latin typeface="Times New Roman"/>
                          <a:ea typeface="Times New Roman"/>
                        </a:rPr>
                        <a:t>Агамирзаева</a:t>
                      </a:r>
                      <a:r>
                        <a:rPr lang="ru-RU" sz="900" b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900" b="0" dirty="0" err="1" smtClean="0">
                          <a:effectLst/>
                          <a:latin typeface="Times New Roman"/>
                          <a:ea typeface="Times New Roman"/>
                        </a:rPr>
                        <a:t>Халжат</a:t>
                      </a:r>
                      <a:endParaRPr lang="ru-RU" sz="900" b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err="1" smtClean="0">
                          <a:effectLst/>
                          <a:latin typeface="Times New Roman"/>
                          <a:ea typeface="Times New Roman"/>
                        </a:rPr>
                        <a:t>Ашрапова</a:t>
                      </a:r>
                      <a:r>
                        <a:rPr lang="ru-RU" sz="900" b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900" b="0" dirty="0" err="1" smtClean="0">
                          <a:effectLst/>
                          <a:latin typeface="Times New Roman"/>
                          <a:ea typeface="Times New Roman"/>
                        </a:rPr>
                        <a:t>Фарангис</a:t>
                      </a:r>
                      <a:endParaRPr lang="ru-RU" sz="900" b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Times New Roman"/>
                          <a:ea typeface="Times New Roman"/>
                        </a:rPr>
                        <a:t>Валиева Элина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Times New Roman"/>
                          <a:ea typeface="Times New Roman"/>
                        </a:rPr>
                        <a:t>Ганиева </a:t>
                      </a:r>
                      <a:r>
                        <a:rPr lang="ru-RU" sz="900" b="0" dirty="0" err="1" smtClean="0">
                          <a:effectLst/>
                          <a:latin typeface="Times New Roman"/>
                          <a:ea typeface="Times New Roman"/>
                        </a:rPr>
                        <a:t>Анзурат</a:t>
                      </a:r>
                      <a:endParaRPr lang="ru-RU" sz="900" b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Times New Roman"/>
                          <a:ea typeface="Times New Roman"/>
                        </a:rPr>
                        <a:t>Горбач Анастасия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err="1" smtClean="0">
                          <a:effectLst/>
                          <a:latin typeface="Times New Roman"/>
                          <a:ea typeface="Times New Roman"/>
                        </a:rPr>
                        <a:t>Домарева</a:t>
                      </a:r>
                      <a:r>
                        <a:rPr lang="ru-RU" sz="900" b="0" dirty="0" smtClean="0">
                          <a:effectLst/>
                          <a:latin typeface="Times New Roman"/>
                          <a:ea typeface="Times New Roman"/>
                        </a:rPr>
                        <a:t> Валентина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err="1" smtClean="0">
                          <a:effectLst/>
                          <a:latin typeface="Times New Roman"/>
                          <a:ea typeface="Times New Roman"/>
                        </a:rPr>
                        <a:t>Замфир</a:t>
                      </a:r>
                      <a:r>
                        <a:rPr lang="ru-RU" sz="900" b="0" dirty="0" smtClean="0">
                          <a:effectLst/>
                          <a:latin typeface="Times New Roman"/>
                          <a:ea typeface="Times New Roman"/>
                        </a:rPr>
                        <a:t> Оксана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Times New Roman"/>
                          <a:ea typeface="Times New Roman"/>
                        </a:rPr>
                        <a:t>Иващенко Анастасия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Times New Roman"/>
                          <a:ea typeface="Times New Roman"/>
                        </a:rPr>
                        <a:t>Ивина Наталья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Times New Roman"/>
                          <a:ea typeface="Times New Roman"/>
                        </a:rPr>
                        <a:t>Кудина Елизавета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err="1" smtClean="0">
                          <a:effectLst/>
                          <a:latin typeface="Times New Roman"/>
                          <a:ea typeface="Times New Roman"/>
                        </a:rPr>
                        <a:t>Марданова</a:t>
                      </a:r>
                      <a:r>
                        <a:rPr lang="ru-RU" sz="900" b="0" dirty="0" smtClean="0">
                          <a:effectLst/>
                          <a:latin typeface="Times New Roman"/>
                          <a:ea typeface="Times New Roman"/>
                        </a:rPr>
                        <a:t> Виктория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err="1" smtClean="0">
                          <a:effectLst/>
                          <a:latin typeface="Times New Roman"/>
                          <a:ea typeface="Times New Roman"/>
                        </a:rPr>
                        <a:t>Мехоношин</a:t>
                      </a:r>
                      <a:r>
                        <a:rPr lang="ru-RU" sz="900" b="0" dirty="0" smtClean="0">
                          <a:effectLst/>
                          <a:latin typeface="Times New Roman"/>
                          <a:ea typeface="Times New Roman"/>
                        </a:rPr>
                        <a:t> Евгений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err="1" smtClean="0">
                          <a:effectLst/>
                          <a:latin typeface="Times New Roman"/>
                          <a:ea typeface="Times New Roman"/>
                        </a:rPr>
                        <a:t>Набиуллин</a:t>
                      </a:r>
                      <a:r>
                        <a:rPr lang="ru-RU" sz="900" b="0" dirty="0" smtClean="0">
                          <a:effectLst/>
                          <a:latin typeface="Times New Roman"/>
                          <a:ea typeface="Times New Roman"/>
                        </a:rPr>
                        <a:t> Артур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err="1" smtClean="0">
                          <a:effectLst/>
                          <a:latin typeface="Times New Roman"/>
                          <a:ea typeface="Times New Roman"/>
                        </a:rPr>
                        <a:t>Рубова</a:t>
                      </a:r>
                      <a:r>
                        <a:rPr lang="ru-RU" sz="900" b="0" dirty="0" smtClean="0">
                          <a:effectLst/>
                          <a:latin typeface="Times New Roman"/>
                          <a:ea typeface="Times New Roman"/>
                        </a:rPr>
                        <a:t> Владислава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Times New Roman"/>
                          <a:ea typeface="Times New Roman"/>
                        </a:rPr>
                        <a:t>Фаттахова </a:t>
                      </a:r>
                      <a:r>
                        <a:rPr lang="ru-RU" sz="900" b="0" dirty="0" err="1" smtClean="0">
                          <a:effectLst/>
                          <a:latin typeface="Times New Roman"/>
                          <a:ea typeface="Times New Roman"/>
                        </a:rPr>
                        <a:t>Алия</a:t>
                      </a:r>
                      <a:endParaRPr lang="ru-RU" sz="900" b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err="1" smtClean="0">
                          <a:effectLst/>
                          <a:latin typeface="Times New Roman"/>
                          <a:ea typeface="Times New Roman"/>
                        </a:rPr>
                        <a:t>Шуклина</a:t>
                      </a:r>
                      <a:r>
                        <a:rPr lang="ru-RU" sz="900" b="0" dirty="0" smtClean="0">
                          <a:effectLst/>
                          <a:latin typeface="Times New Roman"/>
                          <a:ea typeface="Times New Roman"/>
                        </a:rPr>
                        <a:t> Кристина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err="1" smtClean="0">
                          <a:effectLst/>
                          <a:latin typeface="Times New Roman"/>
                          <a:ea typeface="Times New Roman"/>
                        </a:rPr>
                        <a:t>Щеулина</a:t>
                      </a:r>
                      <a:r>
                        <a:rPr lang="ru-RU" sz="900" b="0" dirty="0" smtClean="0">
                          <a:effectLst/>
                          <a:latin typeface="Times New Roman"/>
                          <a:ea typeface="Times New Roman"/>
                        </a:rPr>
                        <a:t> Анна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44958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7 свидетельств и приглашение в Тюмень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44958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Замфир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Оксана,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Ганиева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Анзурат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Марданова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Виктория,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Ивина Наталья,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Ашрапова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Фарангис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Фаттахова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Алия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9" marR="55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5689" marR="55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 descr="C:\Documents and Settings\Халида\Рабочий стол\грамоты ЗЕЛЕНАЯ\3 0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310" b="28485"/>
          <a:stretch/>
        </p:blipFill>
        <p:spPr bwMode="auto">
          <a:xfrm rot="16200000">
            <a:off x="-7942" y="3976493"/>
            <a:ext cx="2140585" cy="14776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C:\Documents and Settings\Халида\Рабочий стол\грамоты ЗЕЛЕНАЯ\зел.пл 1 00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522" b="27395"/>
          <a:stretch/>
        </p:blipFill>
        <p:spPr bwMode="auto">
          <a:xfrm rot="16200000">
            <a:off x="969690" y="3869814"/>
            <a:ext cx="2120900" cy="1397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C:\Documents and Settings\Халида\Рабочий стол\грамоты ЗЕЛЕНАЯ\2012-03-19 2\2 00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727" b="26942"/>
          <a:stretch/>
        </p:blipFill>
        <p:spPr bwMode="auto">
          <a:xfrm rot="16200000">
            <a:off x="1788582" y="4817110"/>
            <a:ext cx="2456180" cy="1625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C:\Documents and Settings\Халида\Рабочий стол\грамоты ЗЕЛЕНАЯ\2012-03-19 4\4 00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39" t="24535" r="-26" b="28253"/>
          <a:stretch/>
        </p:blipFill>
        <p:spPr bwMode="auto">
          <a:xfrm rot="16200000">
            <a:off x="5362114" y="2517581"/>
            <a:ext cx="2484755" cy="1616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86" r="30489"/>
          <a:stretch/>
        </p:blipFill>
        <p:spPr bwMode="auto">
          <a:xfrm>
            <a:off x="7020272" y="2180714"/>
            <a:ext cx="1587500" cy="2654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074" name="Picture 2" descr="D:\грамоты ЗЕЛЕНАЯ\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5607" y="3929066"/>
            <a:ext cx="2129678" cy="2928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31629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5609992"/>
              </p:ext>
            </p:extLst>
          </p:nvPr>
        </p:nvGraphicFramePr>
        <p:xfrm>
          <a:off x="467544" y="1061040"/>
          <a:ext cx="8263476" cy="5608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88224"/>
                <a:gridCol w="803982"/>
                <a:gridCol w="950442"/>
                <a:gridCol w="254000"/>
                <a:gridCol w="787928"/>
                <a:gridCol w="88334"/>
                <a:gridCol w="2990566"/>
              </a:tblGrid>
              <a:tr h="5197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Мероприятие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9" marR="55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Год, место проведения</a:t>
                      </a:r>
                    </a:p>
                  </a:txBody>
                  <a:tcPr marL="55689" marR="55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Ф.И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400" b="1" dirty="0" err="1" smtClean="0">
                          <a:effectLst/>
                          <a:latin typeface="Times New Roman"/>
                          <a:ea typeface="Times New Roman"/>
                        </a:rPr>
                        <a:t>учаще</a:t>
                      </a:r>
                      <a:endParaRPr lang="ru-RU" sz="1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Times New Roman"/>
                          <a:ea typeface="Times New Roman"/>
                        </a:rPr>
                        <a:t>гося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9" marR="55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Результат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9" marR="55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Документы,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подтверждающие результат</a:t>
                      </a:r>
                    </a:p>
                  </a:txBody>
                  <a:tcPr marL="55689" marR="55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55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effectLst/>
                          <a:latin typeface="Times New Roman"/>
                          <a:ea typeface="Times New Roman"/>
                        </a:rPr>
                        <a:t>Муниципальный уровень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9" marR="55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1968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Фестиваль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детского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творчества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Times New Roman"/>
                        </a:rPr>
                        <a:t> «</a:t>
                      </a:r>
                      <a:r>
                        <a:rPr lang="ru-RU" sz="1800" baseline="0" dirty="0" err="1" smtClean="0">
                          <a:effectLst/>
                          <a:latin typeface="Times New Roman"/>
                          <a:ea typeface="Times New Roman"/>
                        </a:rPr>
                        <a:t>Лангепасская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Times New Roman"/>
                        </a:rPr>
                        <a:t> капель»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2012 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Лангепас</a:t>
                      </a:r>
                      <a:endParaRPr lang="ru-RU" sz="16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7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участников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Игнашевич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Татьяна,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Карпец Марина,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Мамакова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Диана,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Мусаева Милана,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Фахретди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нова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Алсу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Абдуалиева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Тахмина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Домарева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Валентина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2 место – Карпец Марина,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3 место – 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</a:rPr>
                        <a:t>Абдуалиева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</a:rPr>
                        <a:t>Тахмина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3 место – 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</a:rPr>
                        <a:t>Фахретдинова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</a:rPr>
                        <a:t>Алсу</a:t>
                      </a:r>
                      <a:endParaRPr lang="ru-RU" sz="12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5689" marR="55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9" marR="55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48177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480720" cy="8640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Подготовка к введению ФГОС основного и общего среднего (полного) образования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6182" y="1196752"/>
            <a:ext cx="4767218" cy="504056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образовании все больше намечаются тенденции к перемещению акцента с методов, обеспечивающих репродуктивное усвоение знаний, на методы, позволяющие "добывать" знания самостоятельно, формировать ряд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компетентностей. В 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ближайшей  перспективе по ФГОС </a:t>
            </a:r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ведущим методом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обучения в школе должна стать проектно-исследовательская деятельность. На первый план выступает ориентация на практические навыки, на способность применять знания, реализовывать собственные проекты, принимать решения. В практике такой подход принято называть </a:t>
            </a:r>
            <a:r>
              <a:rPr lang="ru-RU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компетентностным</a:t>
            </a:r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standart.edu.ru/attachment.aspx?id=397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1217" b="11217"/>
          <a:stretch>
            <a:fillRect/>
          </a:stretch>
        </p:blipFill>
        <p:spPr bwMode="auto">
          <a:xfrm>
            <a:off x="323850" y="1268413"/>
            <a:ext cx="34559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62891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57686" y="357166"/>
            <a:ext cx="4258816" cy="5433467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 числу таких методов можно отнести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метод проектов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в основе которого лежит развитие познавательных навыков учащихся, умений самостоятельно конструировать свои знания, создавать творческие продукты познания. В основу метода проектов положена идея, составляющая суть понятия "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проект",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его прагматическая направленность на результат, который можно получить при решении той или иной практически или теоретически значимой проблемы.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добиться такого результата, необходимо научить учеников самостоятельно мыслить, находить и решать проблемы, привлекая для этой цели знания из разных областей, умения прогнозировать результаты и возможные последствия разных вариантов решения. </a:t>
            </a:r>
          </a:p>
        </p:txBody>
      </p:sp>
      <p:pic>
        <p:nvPicPr>
          <p:cNvPr id="5" name="Picture 1" descr="C:\Documents and Settings\Халида\Рабочий стол\внеклассная\круж\кружок фантазия фото\кружок фото\CIMG00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29"/>
            <a:ext cx="3929090" cy="300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313\Desktop\фото\CIMG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357562"/>
            <a:ext cx="3105068" cy="2328801"/>
          </a:xfrm>
          <a:prstGeom prst="rect">
            <a:avLst/>
          </a:prstGeom>
          <a:noFill/>
        </p:spPr>
      </p:pic>
      <p:pic>
        <p:nvPicPr>
          <p:cNvPr id="2050" name="Picture 2" descr="C:\Users\313\Desktop\фото\CIMG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572008"/>
            <a:ext cx="2819317" cy="2114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55085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1840" y="980728"/>
            <a:ext cx="5544616" cy="5328592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возникновения работы над проектной деятельностью, определяется: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необходимостью реализации  метода проекта в методику   преподавания предметов изобразительного искусства, для достижения нового результата образования;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методическая тема нашей  школы: «Повышение качества образования в условиях перехода на новые образовательные стандарты» послужила  основанием для использования метода проекта в урочной системе и внеурочное  время в работе с одарёнными детьми.                              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Обоснование актуальности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- имеющиеся противоречия образования между необходимостью творческого использования классно-урочной системы и её преимуществ и недостаточной разработанностью технологии проектирования современного урока изобразительного искусства на основе проектного метода.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416824" cy="116205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 проблемы.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74202s069.edusite.ru/images/99887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3238523" cy="35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26633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44208" y="1834280"/>
            <a:ext cx="2520280" cy="46910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Метод проектов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– это система обучения, модель организации учебного процесса, ориентированная на творческую самореализацию личности учащегося.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6885219" cy="86409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компоненты проектной деятельности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учащихся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44901" y="1211385"/>
            <a:ext cx="432048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 – это «пять П»</a:t>
            </a:r>
          </a:p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663788" y="1698159"/>
            <a:ext cx="1800200" cy="914400"/>
          </a:xfrm>
          <a:prstGeom prst="ellipse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ПРОБЛЕМА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46111" y="2171952"/>
            <a:ext cx="1800200" cy="914400"/>
          </a:xfrm>
          <a:prstGeom prst="ellipse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ПЛАНИРО</a:t>
            </a:r>
          </a:p>
          <a:p>
            <a:pPr algn="ctr"/>
            <a:r>
              <a:rPr lang="ru-RU" sz="1600" dirty="0">
                <a:solidFill>
                  <a:schemeClr val="tx2"/>
                </a:solidFill>
              </a:rPr>
              <a:t>ВАНИЕ</a:t>
            </a:r>
          </a:p>
        </p:txBody>
      </p:sp>
      <p:sp>
        <p:nvSpPr>
          <p:cNvPr id="8" name="Овал 7"/>
          <p:cNvSpPr/>
          <p:nvPr/>
        </p:nvSpPr>
        <p:spPr>
          <a:xfrm>
            <a:off x="4535302" y="2191871"/>
            <a:ext cx="1800200" cy="914400"/>
          </a:xfrm>
          <a:prstGeom prst="ellipse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ПОИСК ИНФОРМА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ЦИИ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675937" y="2894855"/>
            <a:ext cx="1800200" cy="914400"/>
          </a:xfrm>
          <a:prstGeom prst="ellipse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ПРОЕКТ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463988" y="3488563"/>
            <a:ext cx="1800200" cy="914400"/>
          </a:xfrm>
          <a:prstGeom prst="ellipse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ПРЕЗЕНТА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ЦИЯ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115616" y="3628048"/>
            <a:ext cx="1800200" cy="914400"/>
          </a:xfrm>
          <a:prstGeom prst="ellipse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ПРОДУКТ</a:t>
            </a:r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17" name="Прямая со стрелкой 16"/>
          <p:cNvCxnSpPr>
            <a:stCxn id="9" idx="5"/>
          </p:cNvCxnSpPr>
          <p:nvPr/>
        </p:nvCxnSpPr>
        <p:spPr>
          <a:xfrm>
            <a:off x="4212504" y="3675344"/>
            <a:ext cx="244101" cy="2084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9" idx="7"/>
            <a:endCxn id="8" idx="3"/>
          </p:cNvCxnSpPr>
          <p:nvPr/>
        </p:nvCxnSpPr>
        <p:spPr>
          <a:xfrm flipV="1">
            <a:off x="4212504" y="2972360"/>
            <a:ext cx="586431" cy="56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9" idx="0"/>
            <a:endCxn id="6" idx="4"/>
          </p:cNvCxnSpPr>
          <p:nvPr/>
        </p:nvCxnSpPr>
        <p:spPr>
          <a:xfrm flipH="1" flipV="1">
            <a:off x="3563888" y="2612559"/>
            <a:ext cx="12149" cy="282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9" idx="1"/>
            <a:endCxn id="7" idx="5"/>
          </p:cNvCxnSpPr>
          <p:nvPr/>
        </p:nvCxnSpPr>
        <p:spPr>
          <a:xfrm flipH="1" flipV="1">
            <a:off x="2482678" y="2952441"/>
            <a:ext cx="456892" cy="76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9" idx="3"/>
            <a:endCxn id="11" idx="7"/>
          </p:cNvCxnSpPr>
          <p:nvPr/>
        </p:nvCxnSpPr>
        <p:spPr>
          <a:xfrm flipH="1">
            <a:off x="2652183" y="3675344"/>
            <a:ext cx="287387" cy="86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9" idx="4"/>
          </p:cNvCxnSpPr>
          <p:nvPr/>
        </p:nvCxnSpPr>
        <p:spPr>
          <a:xfrm>
            <a:off x="3576037" y="3809255"/>
            <a:ext cx="0" cy="4939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5-конечная звезда 34"/>
          <p:cNvSpPr/>
          <p:nvPr/>
        </p:nvSpPr>
        <p:spPr>
          <a:xfrm>
            <a:off x="2294668" y="4295918"/>
            <a:ext cx="2592289" cy="22294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ПОРТ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ФОЛИО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04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116205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Классификация проектов по продолжительности.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624" y="1700808"/>
            <a:ext cx="2498576" cy="1041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Мини-проекты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могут укладываться в один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урок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0032" y="1700808"/>
            <a:ext cx="2592288" cy="1041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Краткосрочные проекты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требуют выделения 1-2  уроков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90328" y="3490704"/>
            <a:ext cx="2498576" cy="26528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Недельные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проекты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выполняются в группах, по классам  в ходе  предметных декад эстетического цикла, городских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фестивалей.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64400" y="3490704"/>
            <a:ext cx="2498576" cy="2642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Годичные или четвертные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проекты могут выполняться как в группах, так и индивидуально. Весь годичный проект – от определения проблемы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защиты выполняются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уроке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основном,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 внеурочное время. </a:t>
            </a:r>
          </a:p>
        </p:txBody>
      </p:sp>
    </p:spTree>
    <p:extLst>
      <p:ext uri="{BB962C8B-B14F-4D97-AF65-F5344CB8AC3E}">
        <p14:creationId xmlns:p14="http://schemas.microsoft.com/office/powerpoint/2010/main" xmlns="" val="1752021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428652"/>
            <a:ext cx="7787208" cy="116205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Этапы проекта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5984" y="-357214"/>
            <a:ext cx="5111750" cy="3273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Работа ведётся по определённому плану: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внутренняя память 14"/>
          <p:cNvSpPr/>
          <p:nvPr/>
        </p:nvSpPr>
        <p:spPr>
          <a:xfrm>
            <a:off x="755576" y="1484784"/>
            <a:ext cx="2243336" cy="1547848"/>
          </a:xfrm>
          <a:prstGeom prst="flowChartInternalStorag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Информацион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внутренняя память 17"/>
          <p:cNvSpPr/>
          <p:nvPr/>
        </p:nvSpPr>
        <p:spPr>
          <a:xfrm>
            <a:off x="2843808" y="1874694"/>
            <a:ext cx="2304256" cy="1704092"/>
          </a:xfrm>
          <a:prstGeom prst="flowChartInternalStorag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Плановый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внутренняя память 18"/>
          <p:cNvSpPr/>
          <p:nvPr/>
        </p:nvSpPr>
        <p:spPr>
          <a:xfrm>
            <a:off x="5029748" y="2636912"/>
            <a:ext cx="2409016" cy="1714404"/>
          </a:xfrm>
          <a:prstGeom prst="flowChartInternalStorag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оисковый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внутренняя память 19"/>
          <p:cNvSpPr/>
          <p:nvPr/>
        </p:nvSpPr>
        <p:spPr>
          <a:xfrm>
            <a:off x="755576" y="3806556"/>
            <a:ext cx="2219732" cy="1547848"/>
          </a:xfrm>
          <a:prstGeom prst="flowChartInternalStorag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бобщающий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внутренняя память 20"/>
          <p:cNvSpPr/>
          <p:nvPr/>
        </p:nvSpPr>
        <p:spPr>
          <a:xfrm>
            <a:off x="2843808" y="4437112"/>
            <a:ext cx="2304256" cy="1691216"/>
          </a:xfrm>
          <a:prstGeom prst="flowChartInternalStorag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 представления и защиты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внутренняя память 21"/>
          <p:cNvSpPr/>
          <p:nvPr/>
        </p:nvSpPr>
        <p:spPr>
          <a:xfrm>
            <a:off x="5056428" y="4797152"/>
            <a:ext cx="2382336" cy="1691864"/>
          </a:xfrm>
          <a:prstGeom prst="flowChartInternalStorag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налитический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956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3968" y="1196752"/>
            <a:ext cx="3872409" cy="4547047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 1 этапе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была сообщена тема, раскрыта актуальность темы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Исчезновение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любого вида животных или растений -это прежде всего напоминание человечеству о недопустимой беспечности. Выпадение одного, даже маленького, «звена» в экосистемах приводит к нарушению их целостности и сни­жению устойчивости. Выявление и охрана редких животных и растений имеет важнейшее значение для сохранения видового разнообразия биосферы.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27168" cy="116205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Проект«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Красная книга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73216"/>
            <a:ext cx="1006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http://i016.radikal.ru/0803/a2/4e720bbd5d9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142984"/>
            <a:ext cx="3648075" cy="5229226"/>
          </a:xfrm>
          <a:prstGeom prst="rect">
            <a:avLst/>
          </a:prstGeom>
          <a:noFill/>
        </p:spPr>
      </p:pic>
      <p:pic>
        <p:nvPicPr>
          <p:cNvPr id="6149" name="Picture 5" descr="C:\Documents and Settings\Халида\Рабочий стол\сканеркр.кн\2012-05-14 к8\Imag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25" t="49019" r="8157" b="-1"/>
          <a:stretch/>
        </p:blipFill>
        <p:spPr bwMode="auto">
          <a:xfrm>
            <a:off x="785786" y="2786058"/>
            <a:ext cx="2539361" cy="234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Халида\Рабочий стол\сканеркр.кн\2012-05-14\Imag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48" t="50574" r="15580" b="3549"/>
          <a:stretch/>
        </p:blipFill>
        <p:spPr bwMode="auto">
          <a:xfrm>
            <a:off x="1928794" y="4214818"/>
            <a:ext cx="2376264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7864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95936" y="980728"/>
            <a:ext cx="4376465" cy="5688632"/>
          </a:xfrm>
        </p:spPr>
        <p:txBody>
          <a:bodyPr>
            <a:normAutofit/>
          </a:bodyPr>
          <a:lstStyle/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-развить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исследовательские  умения и  художественно-творческие  способности, способствующих воспитанию личности, подготовленной к жизни в современном обществе;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-вложить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свой вклад в мероприятия проводимые в рамках Международной Акции «Спасти и сохранить» в Ханты-Мансийском Автономном Округе. 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Начало XX в. следует отнести к тому отправному этапу, когда человечество, наконец, осознало свою ответственность за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состояние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окружающей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среды.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Экологические проблемы не знают границ, у них нет национальности. Они — земные. Хочется верить, что в конце концов мы все осознаем ответственность за жизнь на Земле. 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464" y="260648"/>
            <a:ext cx="7787208" cy="1162050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2 этапе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определили  цели,  задачи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77" t="6450" r="7693" b="6709"/>
          <a:stretch/>
        </p:blipFill>
        <p:spPr bwMode="auto">
          <a:xfrm>
            <a:off x="588936" y="1268760"/>
            <a:ext cx="341156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877272"/>
            <a:ext cx="1006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86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543</TotalTime>
  <Words>1124</Words>
  <Application>Microsoft Office PowerPoint</Application>
  <PresentationFormat>Экран (4:3)</PresentationFormat>
  <Paragraphs>239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Использование проектного метода на уроках изобразительного искусства как способ формирования новых образовательных результатов     </vt:lpstr>
      <vt:lpstr>Подготовка к введению ФГОС основного и общего среднего (полного) образования</vt:lpstr>
      <vt:lpstr>Слайд 3</vt:lpstr>
      <vt:lpstr>Актуальность проблемы. </vt:lpstr>
      <vt:lpstr>Основные компоненты проектной деятельности учащихся</vt:lpstr>
      <vt:lpstr>Классификация проектов по продолжительности. </vt:lpstr>
      <vt:lpstr>Этапы проекта:</vt:lpstr>
      <vt:lpstr>Проект« Красная книга Югры» </vt:lpstr>
      <vt:lpstr>На 2 этапе                                                                                                    определили  цели,  задачи </vt:lpstr>
      <vt:lpstr>3 этап: на этом этапе мы выбираем способы поиска информаций</vt:lpstr>
      <vt:lpstr> на 4 этапе собирается и обрабатывается вся информация </vt:lpstr>
      <vt:lpstr> На 5 этапе представляется готовый проект</vt:lpstr>
      <vt:lpstr>На 6 этапе мы проводим анализ о проделанной работе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проектного метода на уроках изобразительного искусства как способ формирования новых образовательных результатов</dc:title>
  <dc:creator>user</dc:creator>
  <cp:lastModifiedBy>user</cp:lastModifiedBy>
  <cp:revision>53</cp:revision>
  <dcterms:modified xsi:type="dcterms:W3CDTF">2012-12-04T18:22:40Z</dcterms:modified>
</cp:coreProperties>
</file>