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77" r:id="rId2"/>
    <p:sldId id="278" r:id="rId3"/>
    <p:sldId id="257" r:id="rId4"/>
    <p:sldId id="258" r:id="rId5"/>
    <p:sldId id="273" r:id="rId6"/>
    <p:sldId id="259" r:id="rId7"/>
    <p:sldId id="276" r:id="rId8"/>
    <p:sldId id="272" r:id="rId9"/>
    <p:sldId id="260" r:id="rId10"/>
    <p:sldId id="261" r:id="rId11"/>
    <p:sldId id="263" r:id="rId12"/>
    <p:sldId id="265" r:id="rId13"/>
    <p:sldId id="266" r:id="rId14"/>
    <p:sldId id="267" r:id="rId15"/>
    <p:sldId id="268" r:id="rId16"/>
    <p:sldId id="271" r:id="rId17"/>
    <p:sldId id="274"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A5CBC07A-CC90-4506-8027-1F1FE486FB90}" type="datetimeFigureOut">
              <a:rPr lang="ru-RU"/>
              <a:pPr>
                <a:defRPr/>
              </a:pPr>
              <a:t>30.11.2012</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0F80D73A-1986-484D-89DA-5C4F97F5BDE4}"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11A3BAE-0C9F-4B1B-A72B-5236ED0F12F7}" type="datetimeFigureOut">
              <a:rPr lang="ru-RU"/>
              <a:pPr>
                <a:defRPr/>
              </a:pPr>
              <a:t>30.11.2012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8DFA2F7-751A-4E4B-ADB4-69BA8D7AAC7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5D34742-8E0F-4807-8FAC-BC0B37C4F6F7}" type="datetimeFigureOut">
              <a:rPr lang="ru-RU"/>
              <a:pPr>
                <a:defRPr/>
              </a:pPr>
              <a:t>30.11.2012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C04E704-87A0-45DB-8CB3-8D3FC052640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8E9EFDDF-AAE1-4B80-9D47-327F962C2E25}" type="datetimeFigureOut">
              <a:rPr lang="ru-RU"/>
              <a:pPr>
                <a:defRPr/>
              </a:pPr>
              <a:t>30.11.2012</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8FFACDA0-7D03-45FB-B306-6B8273ECAB2A}"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0E976089-8AFD-4D20-891E-09CC04F0585D}" type="datetimeFigureOut">
              <a:rPr lang="ru-RU"/>
              <a:pPr>
                <a:defRPr/>
              </a:pPr>
              <a:t>30.11.2012</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10E9CD25-1C7A-457B-98F8-2B020805B23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FCB74250-4D4E-40EC-91EB-3E6BDC875D12}" type="datetimeFigureOut">
              <a:rPr lang="ru-RU"/>
              <a:pPr>
                <a:defRPr/>
              </a:pPr>
              <a:t>30.11.2012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771530E8-DCB1-43F9-A3A8-D547BC6E31E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24CAC774-ED55-4F5A-9C40-3811E480DAB4}" type="datetimeFigureOut">
              <a:rPr lang="ru-RU"/>
              <a:pPr>
                <a:defRPr/>
              </a:pPr>
              <a:t>30.11.2012</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E62F28ED-2B19-42DA-A807-2BC3EA0AF06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2E807391-73DE-447B-ABE4-B8A8E1F8B3BC}" type="datetimeFigureOut">
              <a:rPr lang="ru-RU"/>
              <a:pPr>
                <a:defRPr/>
              </a:pPr>
              <a:t>30.11.2012</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2658F2CE-37CF-4CF0-93FE-61E18DB7A114}"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0101E663-0C13-49B8-9B18-8B77D9FBB96A}" type="datetimeFigureOut">
              <a:rPr lang="ru-RU"/>
              <a:pPr>
                <a:defRPr/>
              </a:pPr>
              <a:t>30.11.2012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A758692C-9D10-410D-A390-5404D6FAC42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C297EF4E-9D7C-4DF7-BE4D-503FDAF04558}" type="datetimeFigureOut">
              <a:rPr lang="ru-RU"/>
              <a:pPr>
                <a:defRPr/>
              </a:pPr>
              <a:t>30.11.2012</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582EECC1-63E9-4440-BAA1-88F779D69684}"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29B05664-E0EB-46CC-A17B-F70448751D5D}" type="datetimeFigureOut">
              <a:rPr lang="ru-RU"/>
              <a:pPr>
                <a:defRPr/>
              </a:pPr>
              <a:t>30.11.2012</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34EDE76E-1F6F-4AB4-A6FE-01DBCA470779}"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6EDB7E87-BA52-4C0E-8655-68D57456210B}" type="datetimeFigureOut">
              <a:rPr lang="ru-RU"/>
              <a:pPr>
                <a:defRPr/>
              </a:pPr>
              <a:t>30.11.2012</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63048BFF-D185-4C86-BE11-17E8F9769A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1" r:id="rId4"/>
    <p:sldLayoutId id="2147483910" r:id="rId5"/>
    <p:sldLayoutId id="2147483915" r:id="rId6"/>
    <p:sldLayoutId id="2147483909" r:id="rId7"/>
    <p:sldLayoutId id="2147483916" r:id="rId8"/>
    <p:sldLayoutId id="2147483917" r:id="rId9"/>
    <p:sldLayoutId id="2147483908" r:id="rId10"/>
    <p:sldLayoutId id="214748390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5.xml"/><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3375"/>
            <a:ext cx="7467600" cy="1084263"/>
          </a:xfrm>
        </p:spPr>
        <p:txBody>
          <a:bodyPr/>
          <a:lstStyle/>
          <a:p>
            <a:pPr algn="ctr" fontAlgn="auto">
              <a:spcAft>
                <a:spcPts val="0"/>
              </a:spcAft>
              <a:defRPr/>
            </a:pPr>
            <a:r>
              <a:rPr lang="ru-RU" sz="1600" dirty="0" smtClean="0"/>
              <a:t>Муниципальное образовательное учреждение  </a:t>
            </a:r>
            <a:br>
              <a:rPr lang="ru-RU" sz="1600" dirty="0" smtClean="0"/>
            </a:br>
            <a:r>
              <a:rPr lang="ru-RU" sz="1600" dirty="0" smtClean="0"/>
              <a:t>«Средняя общеобразовательная школа №288 с углубленным изучением отдельных предметов имени Героя Советского Союза   Л.Г.Осипенко »</a:t>
            </a:r>
            <a:endParaRPr lang="ru-RU" sz="1600" dirty="0"/>
          </a:p>
        </p:txBody>
      </p:sp>
      <p:sp>
        <p:nvSpPr>
          <p:cNvPr id="13314" name="Содержимое 2"/>
          <p:cNvSpPr>
            <a:spLocks noGrp="1"/>
          </p:cNvSpPr>
          <p:nvPr>
            <p:ph sz="quarter" idx="1"/>
          </p:nvPr>
        </p:nvSpPr>
        <p:spPr>
          <a:xfrm>
            <a:off x="457200" y="2060575"/>
            <a:ext cx="7467600" cy="4413250"/>
          </a:xfrm>
        </p:spPr>
        <p:txBody>
          <a:bodyPr/>
          <a:lstStyle/>
          <a:p>
            <a:pPr algn="ctr">
              <a:buFont typeface="Wingdings" pitchFamily="2" charset="2"/>
              <a:buNone/>
            </a:pPr>
            <a:r>
              <a:rPr lang="ru-RU" sz="4000" b="1" smtClean="0"/>
              <a:t>Урок</a:t>
            </a:r>
          </a:p>
          <a:p>
            <a:pPr algn="ctr">
              <a:buFont typeface="Wingdings" pitchFamily="2" charset="2"/>
              <a:buNone/>
            </a:pPr>
            <a:r>
              <a:rPr lang="ru-RU" sz="4000" b="1" smtClean="0"/>
              <a:t> гимнастики во 2 классе</a:t>
            </a:r>
          </a:p>
          <a:p>
            <a:pPr>
              <a:buFont typeface="Wingdings" pitchFamily="2" charset="2"/>
              <a:buNone/>
            </a:pPr>
            <a:endParaRPr lang="ru-RU" smtClean="0"/>
          </a:p>
          <a:p>
            <a:pPr>
              <a:buFont typeface="Wingdings" pitchFamily="2" charset="2"/>
              <a:buNone/>
            </a:pPr>
            <a:endParaRPr lang="ru-RU" smtClean="0"/>
          </a:p>
          <a:p>
            <a:pPr>
              <a:buFont typeface="Wingdings" pitchFamily="2" charset="2"/>
              <a:buNone/>
            </a:pPr>
            <a:r>
              <a:rPr lang="ru-RU" sz="2000" b="1" smtClean="0"/>
              <a:t>Разработали:</a:t>
            </a:r>
          </a:p>
          <a:p>
            <a:pPr>
              <a:buFont typeface="Wingdings" pitchFamily="2" charset="2"/>
              <a:buNone/>
            </a:pPr>
            <a:r>
              <a:rPr lang="ru-RU" sz="2000" smtClean="0"/>
              <a:t> Ю.М.Королева учитель физической культуры</a:t>
            </a:r>
          </a:p>
          <a:p>
            <a:pPr>
              <a:buFont typeface="Wingdings" pitchFamily="2" charset="2"/>
              <a:buNone/>
            </a:pPr>
            <a:r>
              <a:rPr lang="ru-RU" sz="2000" smtClean="0"/>
              <a:t> О.В.Зимнухова учитель физической культуры</a:t>
            </a:r>
          </a:p>
          <a:p>
            <a:pPr>
              <a:buFont typeface="Wingdings" pitchFamily="2" charset="2"/>
              <a:buNone/>
            </a:pPr>
            <a:endParaRPr lang="ru-RU" smtClean="0"/>
          </a:p>
          <a:p>
            <a:pPr>
              <a:buFont typeface="Wingdings" pitchFamily="2" charset="2"/>
              <a:buNone/>
            </a:pPr>
            <a:endParaRPr lang="ru-RU"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250"/>
            <a:ext cx="7772400" cy="504825"/>
          </a:xfrm>
        </p:spPr>
        <p:txBody>
          <a:bodyPr>
            <a:normAutofit fontScale="90000"/>
          </a:bodyPr>
          <a:lstStyle/>
          <a:p>
            <a:pPr fontAlgn="auto">
              <a:spcAft>
                <a:spcPts val="0"/>
              </a:spcAft>
              <a:defRPr/>
            </a:pPr>
            <a:r>
              <a:rPr lang="ru-RU" dirty="0" smtClean="0"/>
              <a:t>Подготовительная часть</a:t>
            </a:r>
            <a:endParaRPr lang="ru-RU" dirty="0"/>
          </a:p>
        </p:txBody>
      </p:sp>
      <p:pic>
        <p:nvPicPr>
          <p:cNvPr id="22530" name="Picture 3" descr="C:\Users\Пользователь\Documents\урок гимнастики\DSCN2220.JPG"/>
          <p:cNvPicPr>
            <a:picLocks noChangeAspect="1" noChangeArrowheads="1"/>
          </p:cNvPicPr>
          <p:nvPr/>
        </p:nvPicPr>
        <p:blipFill>
          <a:blip r:embed="rId2"/>
          <a:srcRect/>
          <a:stretch>
            <a:fillRect/>
          </a:stretch>
        </p:blipFill>
        <p:spPr bwMode="auto">
          <a:xfrm>
            <a:off x="4859338" y="981075"/>
            <a:ext cx="3513137" cy="2519363"/>
          </a:xfrm>
          <a:prstGeom prst="rect">
            <a:avLst/>
          </a:prstGeom>
          <a:noFill/>
          <a:ln w="9525">
            <a:noFill/>
            <a:miter lim="800000"/>
            <a:headEnd/>
            <a:tailEnd/>
          </a:ln>
        </p:spPr>
      </p:pic>
      <p:pic>
        <p:nvPicPr>
          <p:cNvPr id="22531" name="Picture 4" descr="C:\Users\Пользователь\Documents\урок гимнастики\DSCN2223.JPG"/>
          <p:cNvPicPr>
            <a:picLocks noChangeAspect="1" noChangeArrowheads="1"/>
          </p:cNvPicPr>
          <p:nvPr/>
        </p:nvPicPr>
        <p:blipFill>
          <a:blip r:embed="rId3"/>
          <a:srcRect/>
          <a:stretch>
            <a:fillRect/>
          </a:stretch>
        </p:blipFill>
        <p:spPr bwMode="auto">
          <a:xfrm>
            <a:off x="684213" y="981075"/>
            <a:ext cx="3671887" cy="2578100"/>
          </a:xfrm>
          <a:prstGeom prst="rect">
            <a:avLst/>
          </a:prstGeom>
          <a:noFill/>
          <a:ln w="9525">
            <a:noFill/>
            <a:miter lim="800000"/>
            <a:headEnd/>
            <a:tailEnd/>
          </a:ln>
        </p:spPr>
      </p:pic>
      <p:pic>
        <p:nvPicPr>
          <p:cNvPr id="22532" name="Picture 5" descr="C:\Users\Пользователь\Documents\урок гимнастики\DSCN2226.JPG"/>
          <p:cNvPicPr>
            <a:picLocks noChangeAspect="1" noChangeArrowheads="1"/>
          </p:cNvPicPr>
          <p:nvPr/>
        </p:nvPicPr>
        <p:blipFill>
          <a:blip r:embed="rId4"/>
          <a:srcRect/>
          <a:stretch>
            <a:fillRect/>
          </a:stretch>
        </p:blipFill>
        <p:spPr bwMode="auto">
          <a:xfrm>
            <a:off x="684213" y="3716338"/>
            <a:ext cx="3743325" cy="2636837"/>
          </a:xfrm>
          <a:prstGeom prst="rect">
            <a:avLst/>
          </a:prstGeom>
          <a:noFill/>
          <a:ln w="9525">
            <a:noFill/>
            <a:miter lim="800000"/>
            <a:headEnd/>
            <a:tailEnd/>
          </a:ln>
        </p:spPr>
      </p:pic>
      <p:pic>
        <p:nvPicPr>
          <p:cNvPr id="22533" name="Picture 6" descr="C:\Users\Пользователь\Documents\урок гимнастики\DSCN2229.JPG"/>
          <p:cNvPicPr>
            <a:picLocks noChangeAspect="1" noChangeArrowheads="1"/>
          </p:cNvPicPr>
          <p:nvPr/>
        </p:nvPicPr>
        <p:blipFill>
          <a:blip r:embed="rId5"/>
          <a:srcRect/>
          <a:stretch>
            <a:fillRect/>
          </a:stretch>
        </p:blipFill>
        <p:spPr bwMode="auto">
          <a:xfrm>
            <a:off x="4859338" y="3716338"/>
            <a:ext cx="3529012"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Основная часть (20мин.):</a:t>
            </a:r>
            <a:br>
              <a:rPr lang="ru-RU" dirty="0" smtClean="0"/>
            </a:br>
            <a:r>
              <a:rPr lang="ru-RU" dirty="0" smtClean="0"/>
              <a:t> полоса препятствий</a:t>
            </a:r>
            <a:endParaRPr lang="ru-RU" dirty="0"/>
          </a:p>
        </p:txBody>
      </p:sp>
      <p:pic>
        <p:nvPicPr>
          <p:cNvPr id="23554" name="Picture 2" descr="C:\Users\Пользователь\Documents\урок гимнастики\DSCN2178.JPG"/>
          <p:cNvPicPr>
            <a:picLocks noGrp="1" noChangeAspect="1" noChangeArrowheads="1"/>
          </p:cNvPicPr>
          <p:nvPr>
            <p:ph sz="quarter" idx="2"/>
          </p:nvPr>
        </p:nvPicPr>
        <p:blipFill>
          <a:blip r:embed="rId2"/>
          <a:srcRect/>
          <a:stretch>
            <a:fillRect/>
          </a:stretch>
        </p:blipFill>
        <p:spPr>
          <a:xfrm>
            <a:off x="457200" y="3068638"/>
            <a:ext cx="3462338" cy="2597150"/>
          </a:xfrm>
        </p:spPr>
      </p:pic>
      <p:pic>
        <p:nvPicPr>
          <p:cNvPr id="23555" name="Picture 3" descr="C:\Users\Пользователь\Documents\урок гимнастики\DSCN2184.JPG"/>
          <p:cNvPicPr>
            <a:picLocks noGrp="1" noChangeAspect="1" noChangeArrowheads="1"/>
          </p:cNvPicPr>
          <p:nvPr>
            <p:ph sz="quarter" idx="4"/>
          </p:nvPr>
        </p:nvPicPr>
        <p:blipFill>
          <a:blip r:embed="rId3"/>
          <a:srcRect/>
          <a:stretch>
            <a:fillRect/>
          </a:stretch>
        </p:blipFill>
        <p:spPr>
          <a:xfrm>
            <a:off x="4371975" y="3068638"/>
            <a:ext cx="3657600" cy="2608262"/>
          </a:xfrm>
        </p:spPr>
      </p:pic>
      <p:sp>
        <p:nvSpPr>
          <p:cNvPr id="23556" name="Текст 2"/>
          <p:cNvSpPr>
            <a:spLocks noGrp="1"/>
          </p:cNvSpPr>
          <p:nvPr>
            <p:ph type="body" sz="quarter" idx="1"/>
          </p:nvPr>
        </p:nvSpPr>
        <p:spPr>
          <a:xfrm>
            <a:off x="457200" y="1570038"/>
            <a:ext cx="3657600" cy="658812"/>
          </a:xfrm>
        </p:spPr>
        <p:txBody>
          <a:bodyPr/>
          <a:lstStyle/>
          <a:p>
            <a:r>
              <a:rPr lang="ru-RU" sz="1600" smtClean="0"/>
              <a:t>Ходьба по гимнастической скамейки через препятствия</a:t>
            </a:r>
          </a:p>
        </p:txBody>
      </p:sp>
      <p:sp>
        <p:nvSpPr>
          <p:cNvPr id="23557" name="Текст 4"/>
          <p:cNvSpPr>
            <a:spLocks noGrp="1"/>
          </p:cNvSpPr>
          <p:nvPr>
            <p:ph type="body" sz="quarter" idx="3"/>
          </p:nvPr>
        </p:nvSpPr>
        <p:spPr>
          <a:xfrm>
            <a:off x="4343400" y="1570038"/>
            <a:ext cx="3657600" cy="658812"/>
          </a:xfrm>
        </p:spPr>
        <p:txBody>
          <a:bodyPr/>
          <a:lstStyle/>
          <a:p>
            <a:r>
              <a:rPr lang="ru-RU" sz="1600" smtClean="0"/>
              <a:t>Передвижение ползком по-пластунски</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Основная часть: полоса препятствий</a:t>
            </a:r>
            <a:endParaRPr lang="ru-RU" dirty="0"/>
          </a:p>
        </p:txBody>
      </p:sp>
      <p:pic>
        <p:nvPicPr>
          <p:cNvPr id="24578" name="Picture 2" descr="C:\Users\Пользователь\Documents\урок гимнастики\DSCN2187.JPG"/>
          <p:cNvPicPr>
            <a:picLocks noGrp="1" noChangeAspect="1" noChangeArrowheads="1"/>
          </p:cNvPicPr>
          <p:nvPr>
            <p:ph sz="quarter" idx="2"/>
          </p:nvPr>
        </p:nvPicPr>
        <p:blipFill>
          <a:blip r:embed="rId2"/>
          <a:srcRect/>
          <a:stretch>
            <a:fillRect/>
          </a:stretch>
        </p:blipFill>
        <p:spPr>
          <a:xfrm>
            <a:off x="457200" y="2933700"/>
            <a:ext cx="3657600" cy="2743200"/>
          </a:xfrm>
        </p:spPr>
      </p:pic>
      <p:pic>
        <p:nvPicPr>
          <p:cNvPr id="24579" name="Picture 3" descr="C:\Users\Пользователь\Documents\урок гимнастики\DSCN2189.JPG"/>
          <p:cNvPicPr>
            <a:picLocks noGrp="1" noChangeAspect="1" noChangeArrowheads="1"/>
          </p:cNvPicPr>
          <p:nvPr>
            <p:ph sz="quarter" idx="4"/>
          </p:nvPr>
        </p:nvPicPr>
        <p:blipFill>
          <a:blip r:embed="rId3"/>
          <a:srcRect/>
          <a:stretch>
            <a:fillRect/>
          </a:stretch>
        </p:blipFill>
        <p:spPr>
          <a:xfrm>
            <a:off x="4371975" y="2933700"/>
            <a:ext cx="3657600" cy="2743200"/>
          </a:xfrm>
        </p:spPr>
      </p:pic>
      <p:sp>
        <p:nvSpPr>
          <p:cNvPr id="24580" name="Текст 2"/>
          <p:cNvSpPr>
            <a:spLocks noGrp="1"/>
          </p:cNvSpPr>
          <p:nvPr>
            <p:ph type="body" sz="quarter" idx="1"/>
          </p:nvPr>
        </p:nvSpPr>
        <p:spPr>
          <a:xfrm>
            <a:off x="457200" y="1570038"/>
            <a:ext cx="3657600" cy="658812"/>
          </a:xfrm>
        </p:spPr>
        <p:txBody>
          <a:bodyPr/>
          <a:lstStyle/>
          <a:p>
            <a:r>
              <a:rPr lang="ru-RU" sz="1600" smtClean="0"/>
              <a:t>Перелазание через горку матов</a:t>
            </a:r>
          </a:p>
        </p:txBody>
      </p:sp>
      <p:sp>
        <p:nvSpPr>
          <p:cNvPr id="24581" name="Текст 4"/>
          <p:cNvSpPr>
            <a:spLocks noGrp="1"/>
          </p:cNvSpPr>
          <p:nvPr>
            <p:ph type="body" sz="quarter" idx="3"/>
          </p:nvPr>
        </p:nvSpPr>
        <p:spPr>
          <a:xfrm>
            <a:off x="4343400" y="1570038"/>
            <a:ext cx="3657600" cy="658812"/>
          </a:xfrm>
        </p:spPr>
        <p:txBody>
          <a:bodyPr/>
          <a:lstStyle/>
          <a:p>
            <a:r>
              <a:rPr lang="ru-RU" sz="1600" smtClean="0"/>
              <a:t>Прыжки на двух из обруча в обруч</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Основная часть: полоса препятствий</a:t>
            </a:r>
            <a:endParaRPr lang="ru-RU" dirty="0"/>
          </a:p>
        </p:txBody>
      </p:sp>
      <p:pic>
        <p:nvPicPr>
          <p:cNvPr id="25602" name="Picture 2" descr="C:\Users\Пользователь\Documents\урок гимнастики\DSCN2193.JPG"/>
          <p:cNvPicPr>
            <a:picLocks noGrp="1" noChangeAspect="1" noChangeArrowheads="1"/>
          </p:cNvPicPr>
          <p:nvPr>
            <p:ph sz="quarter" idx="2"/>
          </p:nvPr>
        </p:nvPicPr>
        <p:blipFill>
          <a:blip r:embed="rId2"/>
          <a:srcRect/>
          <a:stretch>
            <a:fillRect/>
          </a:stretch>
        </p:blipFill>
        <p:spPr>
          <a:xfrm>
            <a:off x="457200" y="2933700"/>
            <a:ext cx="3657600" cy="2743200"/>
          </a:xfrm>
        </p:spPr>
      </p:pic>
      <p:pic>
        <p:nvPicPr>
          <p:cNvPr id="25603" name="Picture 3" descr="C:\Users\Пользователь\Documents\урок гимнастики\DSCN2181.JPG"/>
          <p:cNvPicPr>
            <a:picLocks noGrp="1" noChangeAspect="1" noChangeArrowheads="1"/>
          </p:cNvPicPr>
          <p:nvPr>
            <p:ph sz="quarter" idx="4"/>
          </p:nvPr>
        </p:nvPicPr>
        <p:blipFill>
          <a:blip r:embed="rId3"/>
          <a:srcRect/>
          <a:stretch>
            <a:fillRect/>
          </a:stretch>
        </p:blipFill>
        <p:spPr>
          <a:xfrm>
            <a:off x="4371975" y="2933700"/>
            <a:ext cx="3657600" cy="2743200"/>
          </a:xfrm>
        </p:spPr>
      </p:pic>
      <p:sp>
        <p:nvSpPr>
          <p:cNvPr id="25604" name="Текст 2"/>
          <p:cNvSpPr>
            <a:spLocks noGrp="1"/>
          </p:cNvSpPr>
          <p:nvPr>
            <p:ph type="body" sz="quarter" idx="1"/>
          </p:nvPr>
        </p:nvSpPr>
        <p:spPr>
          <a:xfrm>
            <a:off x="457200" y="1570038"/>
            <a:ext cx="3657600" cy="658812"/>
          </a:xfrm>
        </p:spPr>
        <p:txBody>
          <a:bodyPr/>
          <a:lstStyle/>
          <a:p>
            <a:r>
              <a:rPr lang="ru-RU" sz="1600" smtClean="0"/>
              <a:t>Ходьба на носках по гимнастическому бревну</a:t>
            </a:r>
          </a:p>
        </p:txBody>
      </p:sp>
      <p:sp>
        <p:nvSpPr>
          <p:cNvPr id="25605" name="Текст 4"/>
          <p:cNvSpPr>
            <a:spLocks noGrp="1"/>
          </p:cNvSpPr>
          <p:nvPr>
            <p:ph type="body" sz="quarter" idx="3"/>
          </p:nvPr>
        </p:nvSpPr>
        <p:spPr>
          <a:xfrm>
            <a:off x="4343400" y="1570038"/>
            <a:ext cx="3657600" cy="658812"/>
          </a:xfrm>
        </p:spPr>
        <p:txBody>
          <a:bodyPr/>
          <a:lstStyle/>
          <a:p>
            <a:r>
              <a:rPr lang="ru-RU" sz="1600" smtClean="0"/>
              <a:t>Ходьба по массажным коврикам</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Основная часть: полоса препятствий</a:t>
            </a:r>
            <a:endParaRPr lang="ru-RU" dirty="0"/>
          </a:p>
        </p:txBody>
      </p:sp>
      <p:pic>
        <p:nvPicPr>
          <p:cNvPr id="26626" name="Picture 2" descr="C:\Users\Пользователь\Documents\урок гимнастики\DSCN2199.JPG"/>
          <p:cNvPicPr>
            <a:picLocks noGrp="1" noChangeAspect="1" noChangeArrowheads="1"/>
          </p:cNvPicPr>
          <p:nvPr>
            <p:ph sz="quarter" idx="2"/>
          </p:nvPr>
        </p:nvPicPr>
        <p:blipFill>
          <a:blip r:embed="rId2"/>
          <a:srcRect/>
          <a:stretch>
            <a:fillRect/>
          </a:stretch>
        </p:blipFill>
        <p:spPr>
          <a:xfrm>
            <a:off x="828675" y="2362200"/>
            <a:ext cx="2914650" cy="3886200"/>
          </a:xfrm>
        </p:spPr>
      </p:pic>
      <p:pic>
        <p:nvPicPr>
          <p:cNvPr id="26627" name="Picture 2" descr="C:\Users\Пользователь\Documents\урок гимнастики\DSCN2209.JPG"/>
          <p:cNvPicPr>
            <a:picLocks noGrp="1" noChangeAspect="1" noChangeArrowheads="1"/>
          </p:cNvPicPr>
          <p:nvPr>
            <p:ph sz="quarter" idx="4"/>
          </p:nvPr>
        </p:nvPicPr>
        <p:blipFill>
          <a:blip r:embed="rId3"/>
          <a:srcRect/>
          <a:stretch>
            <a:fillRect/>
          </a:stretch>
        </p:blipFill>
        <p:spPr>
          <a:xfrm>
            <a:off x="4500563" y="2420938"/>
            <a:ext cx="3008312" cy="3816350"/>
          </a:xfrm>
        </p:spPr>
      </p:pic>
      <p:sp>
        <p:nvSpPr>
          <p:cNvPr id="3" name="Текст 2"/>
          <p:cNvSpPr>
            <a:spLocks noGrp="1"/>
          </p:cNvSpPr>
          <p:nvPr>
            <p:ph type="body" sz="quarter" idx="1"/>
          </p:nvPr>
        </p:nvSpPr>
        <p:spPr>
          <a:xfrm>
            <a:off x="457200" y="1570038"/>
            <a:ext cx="3657600" cy="658812"/>
          </a:xfrm>
        </p:spPr>
        <p:txBody>
          <a:bodyPr>
            <a:normAutofit fontScale="77500" lnSpcReduction="20000"/>
          </a:bodyPr>
          <a:lstStyle/>
          <a:p>
            <a:pPr fontAlgn="auto">
              <a:spcAft>
                <a:spcPts val="0"/>
              </a:spcAft>
              <a:defRPr/>
            </a:pPr>
            <a:r>
              <a:rPr lang="ru-RU" dirty="0" smtClean="0"/>
              <a:t>Передвижение на четвереньках по гимнастической скамейке</a:t>
            </a:r>
            <a:endParaRPr lang="ru-RU" dirty="0"/>
          </a:p>
        </p:txBody>
      </p:sp>
      <p:sp>
        <p:nvSpPr>
          <p:cNvPr id="26629" name="Текст 4"/>
          <p:cNvSpPr>
            <a:spLocks noGrp="1"/>
          </p:cNvSpPr>
          <p:nvPr>
            <p:ph type="body" sz="quarter" idx="3"/>
          </p:nvPr>
        </p:nvSpPr>
        <p:spPr>
          <a:xfrm>
            <a:off x="4343400" y="1570038"/>
            <a:ext cx="3657600" cy="658812"/>
          </a:xfrm>
        </p:spPr>
        <p:txBody>
          <a:bodyPr/>
          <a:lstStyle/>
          <a:p>
            <a:r>
              <a:rPr lang="ru-RU" sz="1600" smtClean="0"/>
              <a:t>Передвижение по гимнастической стенке</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Заключительная часть   ( 5мин.)</a:t>
            </a:r>
            <a:endParaRPr lang="ru-RU" dirty="0"/>
          </a:p>
        </p:txBody>
      </p:sp>
      <p:pic>
        <p:nvPicPr>
          <p:cNvPr id="27650" name="Picture 2" descr="C:\Users\Пользователь\Documents\урок гимнастики\DSCN2159.JPG"/>
          <p:cNvPicPr>
            <a:picLocks noGrp="1" noChangeAspect="1" noChangeArrowheads="1"/>
          </p:cNvPicPr>
          <p:nvPr>
            <p:ph sz="quarter" idx="2"/>
          </p:nvPr>
        </p:nvPicPr>
        <p:blipFill>
          <a:blip r:embed="rId2"/>
          <a:srcRect/>
          <a:stretch>
            <a:fillRect/>
          </a:stretch>
        </p:blipFill>
        <p:spPr>
          <a:xfrm>
            <a:off x="457200" y="2933700"/>
            <a:ext cx="3657600" cy="2743200"/>
          </a:xfrm>
        </p:spPr>
      </p:pic>
      <p:pic>
        <p:nvPicPr>
          <p:cNvPr id="27651" name="Picture 3" descr="C:\Users\Пользователь\Documents\урок гимнастики\DSCN2160.JPG"/>
          <p:cNvPicPr>
            <a:picLocks noGrp="1" noChangeAspect="1" noChangeArrowheads="1"/>
          </p:cNvPicPr>
          <p:nvPr>
            <p:ph sz="quarter" idx="4"/>
          </p:nvPr>
        </p:nvPicPr>
        <p:blipFill>
          <a:blip r:embed="rId3"/>
          <a:srcRect/>
          <a:stretch>
            <a:fillRect/>
          </a:stretch>
        </p:blipFill>
        <p:spPr>
          <a:xfrm>
            <a:off x="4371975" y="2933700"/>
            <a:ext cx="3657600" cy="2743200"/>
          </a:xfrm>
        </p:spPr>
      </p:pic>
      <p:sp>
        <p:nvSpPr>
          <p:cNvPr id="27652" name="Текст 2"/>
          <p:cNvSpPr>
            <a:spLocks noGrp="1"/>
          </p:cNvSpPr>
          <p:nvPr>
            <p:ph type="body" sz="quarter" idx="1"/>
          </p:nvPr>
        </p:nvSpPr>
        <p:spPr>
          <a:xfrm>
            <a:off x="457200" y="1570038"/>
            <a:ext cx="3657600" cy="658812"/>
          </a:xfrm>
        </p:spPr>
        <p:txBody>
          <a:bodyPr/>
          <a:lstStyle/>
          <a:p>
            <a:r>
              <a:rPr lang="ru-RU" sz="1600" smtClean="0"/>
              <a:t>Игра  на внимание</a:t>
            </a:r>
          </a:p>
        </p:txBody>
      </p:sp>
      <p:sp>
        <p:nvSpPr>
          <p:cNvPr id="27653" name="Текст 4"/>
          <p:cNvSpPr>
            <a:spLocks noGrp="1"/>
          </p:cNvSpPr>
          <p:nvPr>
            <p:ph type="body" sz="quarter" idx="3"/>
          </p:nvPr>
        </p:nvSpPr>
        <p:spPr>
          <a:xfrm>
            <a:off x="4343400" y="1570038"/>
            <a:ext cx="3657600" cy="658812"/>
          </a:xfrm>
        </p:spPr>
        <p:txBody>
          <a:bodyPr/>
          <a:lstStyle/>
          <a:p>
            <a:r>
              <a:rPr lang="ru-RU" sz="1600" smtClean="0"/>
              <a:t>«Запрещенное движение»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dirty="0" smtClean="0"/>
              <a:t>3 упражнения на осанку для домашнего задания</a:t>
            </a:r>
            <a:br>
              <a:rPr lang="ru-RU" dirty="0" smtClean="0"/>
            </a:br>
            <a:endParaRPr lang="ru-RU" dirty="0"/>
          </a:p>
        </p:txBody>
      </p:sp>
      <p:pic>
        <p:nvPicPr>
          <p:cNvPr id="28674" name="Picture 2" descr="D:\соц. проект\фото для проекта\фото с мешочками\DSC02284.JPG"/>
          <p:cNvPicPr>
            <a:picLocks noGrp="1" noChangeAspect="1" noChangeArrowheads="1"/>
          </p:cNvPicPr>
          <p:nvPr>
            <p:ph sz="quarter" idx="2"/>
          </p:nvPr>
        </p:nvPicPr>
        <p:blipFill>
          <a:blip r:embed="rId2"/>
          <a:srcRect/>
          <a:stretch>
            <a:fillRect/>
          </a:stretch>
        </p:blipFill>
        <p:spPr>
          <a:xfrm>
            <a:off x="539750" y="2420938"/>
            <a:ext cx="3657600" cy="2219325"/>
          </a:xfrm>
        </p:spPr>
      </p:pic>
      <p:pic>
        <p:nvPicPr>
          <p:cNvPr id="28675" name="Picture 3" descr="D:\соц. проект\фото для проекта\фото с мешочками\DSC02286.JPG"/>
          <p:cNvPicPr>
            <a:picLocks noGrp="1" noChangeAspect="1" noChangeArrowheads="1"/>
          </p:cNvPicPr>
          <p:nvPr>
            <p:ph sz="quarter" idx="4"/>
          </p:nvPr>
        </p:nvPicPr>
        <p:blipFill>
          <a:blip r:embed="rId3"/>
          <a:srcRect/>
          <a:stretch>
            <a:fillRect/>
          </a:stretch>
        </p:blipFill>
        <p:spPr>
          <a:xfrm>
            <a:off x="4356100" y="2420938"/>
            <a:ext cx="3657600" cy="2219325"/>
          </a:xfrm>
        </p:spPr>
      </p:pic>
      <p:sp>
        <p:nvSpPr>
          <p:cNvPr id="28676" name="Текст 2"/>
          <p:cNvSpPr>
            <a:spLocks noGrp="1"/>
          </p:cNvSpPr>
          <p:nvPr>
            <p:ph type="body" sz="quarter" idx="1"/>
          </p:nvPr>
        </p:nvSpPr>
        <p:spPr>
          <a:xfrm>
            <a:off x="457200" y="1052513"/>
            <a:ext cx="3657600" cy="1223962"/>
          </a:xfrm>
        </p:spPr>
        <p:txBody>
          <a:bodyPr/>
          <a:lstStyle/>
          <a:p>
            <a:r>
              <a:rPr lang="ru-RU" sz="1600" smtClean="0"/>
              <a:t>1. Прижаться спиной к стене – стоять 1мин; 2.медленно передвигаться с мешком на голове</a:t>
            </a:r>
          </a:p>
        </p:txBody>
      </p:sp>
      <p:sp>
        <p:nvSpPr>
          <p:cNvPr id="28677" name="Текст 4"/>
          <p:cNvSpPr>
            <a:spLocks noGrp="1"/>
          </p:cNvSpPr>
          <p:nvPr>
            <p:ph type="body" sz="quarter" idx="3"/>
          </p:nvPr>
        </p:nvSpPr>
        <p:spPr>
          <a:xfrm>
            <a:off x="4343400" y="1052513"/>
            <a:ext cx="3657600" cy="1223962"/>
          </a:xfrm>
          <a:prstGeom prst="roundRect">
            <a:avLst>
              <a:gd name="adj" fmla="val 20676"/>
            </a:avLst>
          </a:prstGeom>
        </p:spPr>
        <p:txBody>
          <a:bodyPr/>
          <a:lstStyle/>
          <a:p>
            <a:endParaRPr lang="ru-RU" smtClean="0"/>
          </a:p>
          <a:p>
            <a:r>
              <a:rPr lang="ru-RU" sz="1600" smtClean="0"/>
              <a:t>3. Приседание с мешком на голове.</a:t>
            </a:r>
          </a:p>
          <a:p>
            <a:r>
              <a:rPr lang="ru-RU" sz="1600" smtClean="0"/>
              <a:t>4. Если мешочек не упал –задание выполнено правильно</a:t>
            </a:r>
          </a:p>
          <a:p>
            <a:endParaRPr lang="ru-RU" smtClean="0"/>
          </a:p>
        </p:txBody>
      </p:sp>
      <p:pic>
        <p:nvPicPr>
          <p:cNvPr id="28678" name="Picture 4" descr="D:\соц. проект\фото для проекта\фото с мешочками\DSC02287.JPG"/>
          <p:cNvPicPr>
            <a:picLocks noChangeAspect="1" noChangeArrowheads="1"/>
          </p:cNvPicPr>
          <p:nvPr/>
        </p:nvPicPr>
        <p:blipFill>
          <a:blip r:embed="rId4"/>
          <a:srcRect/>
          <a:stretch>
            <a:fillRect/>
          </a:stretch>
        </p:blipFill>
        <p:spPr bwMode="auto">
          <a:xfrm>
            <a:off x="2339975" y="4481513"/>
            <a:ext cx="4103688" cy="2376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250"/>
            <a:ext cx="7467600" cy="649288"/>
          </a:xfrm>
        </p:spPr>
        <p:txBody>
          <a:bodyPr/>
          <a:lstStyle/>
          <a:p>
            <a:pPr algn="ctr" fontAlgn="auto">
              <a:spcAft>
                <a:spcPts val="0"/>
              </a:spcAft>
              <a:defRPr/>
            </a:pPr>
            <a:r>
              <a:rPr lang="ru-RU" b="1" dirty="0" smtClean="0"/>
              <a:t>заключение</a:t>
            </a:r>
            <a:endParaRPr lang="ru-RU" b="1" dirty="0"/>
          </a:p>
        </p:txBody>
      </p:sp>
      <p:sp>
        <p:nvSpPr>
          <p:cNvPr id="29698" name="Содержимое 2"/>
          <p:cNvSpPr>
            <a:spLocks noGrp="1"/>
          </p:cNvSpPr>
          <p:nvPr>
            <p:ph sz="quarter" idx="1"/>
          </p:nvPr>
        </p:nvSpPr>
        <p:spPr>
          <a:xfrm>
            <a:off x="395288" y="1196975"/>
            <a:ext cx="7467600" cy="5160963"/>
          </a:xfrm>
        </p:spPr>
        <p:txBody>
          <a:bodyPr/>
          <a:lstStyle/>
          <a:p>
            <a:r>
              <a:rPr lang="ru-RU" sz="2000" smtClean="0"/>
              <a:t>Нешаблонное проведение уроков, использование разнообразных вариантов полосы препятствий, которые позволяют  ученикам  проявлять  инициативность,  активность,  самостоятельность и творчество, несомненно, приводит к воспитанию устойчивого интереса у детей к урокам  физической культуры. Кроме этого, очень важно на уроках с полосой препятствий, чтобы учащиеся понимали смысл и значение выполняемых заданий, нацеленных на улучшение их здоровья и физического развития, достижение высокого уровня двигательной подготовленности и личных показателей. Человеку, обладающему данными знаниями, легче будет сориентироваться в непривычной жизненной обстановке.</a:t>
            </a:r>
          </a:p>
          <a:p>
            <a:pPr>
              <a:buFont typeface="Wingdings" pitchFamily="2" charset="2"/>
              <a:buNone/>
            </a:pPr>
            <a:r>
              <a:rPr lang="ru-RU" smtClean="0"/>
              <a:t> </a:t>
            </a:r>
          </a:p>
          <a:p>
            <a:pPr>
              <a:buFont typeface="Wingdings" pitchFamily="2" charset="2"/>
              <a:buNone/>
            </a:pPr>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t>Введение</a:t>
            </a:r>
            <a:endParaRPr lang="ru-RU" dirty="0"/>
          </a:p>
        </p:txBody>
      </p:sp>
      <p:sp>
        <p:nvSpPr>
          <p:cNvPr id="14338" name="Содержимое 2"/>
          <p:cNvSpPr>
            <a:spLocks noGrp="1"/>
          </p:cNvSpPr>
          <p:nvPr>
            <p:ph sz="quarter" idx="1"/>
          </p:nvPr>
        </p:nvSpPr>
        <p:spPr>
          <a:xfrm>
            <a:off x="457200" y="1600200"/>
            <a:ext cx="7467600" cy="4873625"/>
          </a:xfrm>
        </p:spPr>
        <p:txBody>
          <a:bodyPr/>
          <a:lstStyle/>
          <a:p>
            <a:r>
              <a:rPr lang="ru-RU" smtClean="0"/>
              <a:t>Сегодня нужна такая методика и организация уроков физического воспитания, при которой каждый занимающийся выполнял бы задание с интересом и не испытывал при этом дискомфорт. Наиболее удачной формой проведения уроков физической культуры для начальной школы, направленного на развитие двигательных качеств, является полоса препятствий. Чередование различных видов деятельности создает благоприятные условия для роста результатов и восстановление работоспособности организма.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Цель:</a:t>
            </a:r>
            <a:endParaRPr lang="ru-RU" dirty="0"/>
          </a:p>
        </p:txBody>
      </p:sp>
      <p:sp>
        <p:nvSpPr>
          <p:cNvPr id="15362" name="Содержимое 2"/>
          <p:cNvSpPr>
            <a:spLocks noGrp="1"/>
          </p:cNvSpPr>
          <p:nvPr>
            <p:ph sz="quarter" idx="1"/>
          </p:nvPr>
        </p:nvSpPr>
        <p:spPr>
          <a:xfrm>
            <a:off x="457200" y="1600200"/>
            <a:ext cx="7467600" cy="4873625"/>
          </a:xfrm>
        </p:spPr>
        <p:txBody>
          <a:bodyPr/>
          <a:lstStyle/>
          <a:p>
            <a:pPr>
              <a:buFont typeface="Arial" charset="0"/>
              <a:buChar char="•"/>
            </a:pPr>
            <a:r>
              <a:rPr lang="ru-RU" smtClean="0"/>
              <a:t> Приобщить детей к регулярным целенаправленным занятиям гимнастикой.</a:t>
            </a:r>
          </a:p>
          <a:p>
            <a:pPr>
              <a:buFont typeface="Wingdings" pitchFamily="2" charset="2"/>
              <a:buNone/>
            </a:pPr>
            <a:endParaRPr lang="ru-RU" smtClean="0"/>
          </a:p>
          <a:p>
            <a:pPr>
              <a:buFont typeface="Arial" charset="0"/>
              <a:buChar char="•"/>
            </a:pPr>
            <a:r>
              <a:rPr lang="ru-RU" smtClean="0"/>
              <a:t>Оказание общеукрепляющего воздействия на организм, посредством полосы препятствий.</a:t>
            </a:r>
          </a:p>
          <a:p>
            <a:pPr>
              <a:buFont typeface="Arial" charset="0"/>
              <a:buChar char="•"/>
            </a:pPr>
            <a:endParaRPr lang="ru-RU" smtClean="0"/>
          </a:p>
          <a:p>
            <a:pPr>
              <a:buFont typeface="Arial" charset="0"/>
              <a:buChar char="•"/>
            </a:pPr>
            <a:endParaRPr lang="ru-RU" smtClean="0"/>
          </a:p>
          <a:p>
            <a:pPr>
              <a:buFont typeface="Arial" charset="0"/>
              <a:buChar char="•"/>
            </a:pPr>
            <a:endParaRPr lang="ru-R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Задачи:</a:t>
            </a:r>
            <a:endParaRPr lang="ru-RU" dirty="0"/>
          </a:p>
        </p:txBody>
      </p:sp>
      <p:sp>
        <p:nvSpPr>
          <p:cNvPr id="16386" name="Содержимое 2"/>
          <p:cNvSpPr>
            <a:spLocks noGrp="1"/>
          </p:cNvSpPr>
          <p:nvPr>
            <p:ph sz="quarter" idx="1"/>
          </p:nvPr>
        </p:nvSpPr>
        <p:spPr>
          <a:xfrm>
            <a:off x="457200" y="1600200"/>
            <a:ext cx="7467600" cy="4873625"/>
          </a:xfrm>
        </p:spPr>
        <p:txBody>
          <a:bodyPr/>
          <a:lstStyle/>
          <a:p>
            <a:r>
              <a:rPr lang="ru-RU" smtClean="0"/>
              <a:t>Образовательные: освоение основных двигательных умений и навыков в лазании и перелазании.</a:t>
            </a:r>
          </a:p>
          <a:p>
            <a:r>
              <a:rPr lang="ru-RU" smtClean="0"/>
              <a:t>Оздоровительные: формирование правильной осанки, укрепление силы рук, грудных мышц, мышц спины, голеностопа.</a:t>
            </a:r>
          </a:p>
          <a:p>
            <a:r>
              <a:rPr lang="ru-RU" smtClean="0"/>
              <a:t>Воспитательные: воспитывать дисциплинированность, чувство коллективизма, формировать эстетическое наслаждение от выполненной работы.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Требования к учащимся:</a:t>
            </a:r>
            <a:endParaRPr lang="ru-RU" dirty="0"/>
          </a:p>
        </p:txBody>
      </p:sp>
      <p:sp>
        <p:nvSpPr>
          <p:cNvPr id="17410" name="Содержимое 2"/>
          <p:cNvSpPr>
            <a:spLocks noGrp="1"/>
          </p:cNvSpPr>
          <p:nvPr>
            <p:ph sz="quarter" idx="1"/>
          </p:nvPr>
        </p:nvSpPr>
        <p:spPr>
          <a:xfrm>
            <a:off x="457200" y="1600200"/>
            <a:ext cx="7467600" cy="4873625"/>
          </a:xfrm>
        </p:spPr>
        <p:txBody>
          <a:bodyPr/>
          <a:lstStyle/>
          <a:p>
            <a:r>
              <a:rPr lang="ru-RU" smtClean="0"/>
              <a:t>Уметь выполнять и показывать упражнения на осанку.</a:t>
            </a:r>
          </a:p>
          <a:p>
            <a:r>
              <a:rPr lang="ru-RU" smtClean="0"/>
              <a:t>Уметь согласовывать свои действия с действиями товарищей.</a:t>
            </a:r>
          </a:p>
          <a:p>
            <a:r>
              <a:rPr lang="ru-RU" smtClean="0"/>
              <a:t>Соблюдать технику безопасности и дисциплину на уроке.</a:t>
            </a:r>
          </a:p>
          <a:p>
            <a:endParaRPr lang="ru-R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Инвентарь и оборудование:</a:t>
            </a:r>
            <a:endParaRPr lang="ru-RU" dirty="0"/>
          </a:p>
        </p:txBody>
      </p:sp>
      <p:sp>
        <p:nvSpPr>
          <p:cNvPr id="18434" name="Содержимое 2"/>
          <p:cNvSpPr>
            <a:spLocks noGrp="1"/>
          </p:cNvSpPr>
          <p:nvPr>
            <p:ph sz="quarter" idx="1"/>
          </p:nvPr>
        </p:nvSpPr>
        <p:spPr>
          <a:xfrm>
            <a:off x="457200" y="1600200"/>
            <a:ext cx="7467600" cy="4873625"/>
          </a:xfrm>
        </p:spPr>
        <p:txBody>
          <a:bodyPr/>
          <a:lstStyle/>
          <a:p>
            <a:r>
              <a:rPr lang="ru-RU" smtClean="0"/>
              <a:t>Гимнастические снаряды:</a:t>
            </a:r>
          </a:p>
          <a:p>
            <a:r>
              <a:rPr lang="ru-RU" smtClean="0"/>
              <a:t> палки,</a:t>
            </a:r>
          </a:p>
          <a:p>
            <a:r>
              <a:rPr lang="ru-RU" smtClean="0"/>
              <a:t> маты,</a:t>
            </a:r>
          </a:p>
          <a:p>
            <a:r>
              <a:rPr lang="ru-RU" smtClean="0"/>
              <a:t> скамейки,</a:t>
            </a:r>
          </a:p>
          <a:p>
            <a:r>
              <a:rPr lang="ru-RU" smtClean="0"/>
              <a:t> бревно, </a:t>
            </a:r>
          </a:p>
          <a:p>
            <a:r>
              <a:rPr lang="ru-RU" smtClean="0"/>
              <a:t>обручи;</a:t>
            </a:r>
          </a:p>
          <a:p>
            <a:r>
              <a:rPr lang="ru-RU" smtClean="0"/>
              <a:t> барьеры,</a:t>
            </a:r>
          </a:p>
          <a:p>
            <a:r>
              <a:rPr lang="ru-RU" smtClean="0"/>
              <a:t> мячи баскетбольные, </a:t>
            </a:r>
          </a:p>
          <a:p>
            <a:r>
              <a:rPr lang="ru-RU" smtClean="0"/>
              <a:t>массажные коврики, </a:t>
            </a:r>
          </a:p>
          <a:p>
            <a:r>
              <a:rPr lang="ru-RU" smtClean="0"/>
              <a:t>шведские стенки.</a:t>
            </a:r>
          </a:p>
          <a:p>
            <a:endParaRPr lang="ru-RU" smtClean="0"/>
          </a:p>
          <a:p>
            <a:endParaRPr lang="ru-RU" smtClean="0"/>
          </a:p>
          <a:p>
            <a:endParaRPr lang="ru-RU" smtClean="0"/>
          </a:p>
          <a:p>
            <a:endParaRPr 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Подготовительная часть (15мин.)</a:t>
            </a:r>
            <a:endParaRPr lang="ru-RU" dirty="0"/>
          </a:p>
        </p:txBody>
      </p:sp>
      <p:sp>
        <p:nvSpPr>
          <p:cNvPr id="19458" name="Содержимое 2"/>
          <p:cNvSpPr>
            <a:spLocks noGrp="1"/>
          </p:cNvSpPr>
          <p:nvPr>
            <p:ph sz="quarter" idx="1"/>
          </p:nvPr>
        </p:nvSpPr>
        <p:spPr/>
        <p:txBody>
          <a:bodyPr/>
          <a:lstStyle/>
          <a:p>
            <a:r>
              <a:rPr lang="ru-RU" smtClean="0"/>
              <a:t>построение</a:t>
            </a:r>
          </a:p>
          <a:p>
            <a:r>
              <a:rPr lang="ru-RU" smtClean="0"/>
              <a:t>приветствие</a:t>
            </a:r>
          </a:p>
          <a:p>
            <a:r>
              <a:rPr lang="ru-RU" smtClean="0"/>
              <a:t>сообщение задач урока</a:t>
            </a:r>
          </a:p>
          <a:p>
            <a:r>
              <a:rPr lang="ru-RU" smtClean="0"/>
              <a:t> проверить внешний вид учащихся</a:t>
            </a:r>
          </a:p>
          <a:p>
            <a:r>
              <a:rPr lang="ru-RU" smtClean="0"/>
              <a:t>повороты на месте</a:t>
            </a:r>
          </a:p>
          <a:p>
            <a:endParaRPr lang="ru-RU" smtClean="0"/>
          </a:p>
        </p:txBody>
      </p:sp>
      <p:pic>
        <p:nvPicPr>
          <p:cNvPr id="19459" name="Picture 2" descr="C:\Users\Пользователь\Documents\урок гимнастики\DSCN2144.JPG"/>
          <p:cNvPicPr>
            <a:picLocks noGrp="1" noChangeAspect="1" noChangeArrowheads="1"/>
          </p:cNvPicPr>
          <p:nvPr>
            <p:ph sz="quarter" idx="2"/>
          </p:nvPr>
        </p:nvPicPr>
        <p:blipFill>
          <a:blip r:embed="rId2"/>
          <a:srcRect/>
          <a:stretch>
            <a:fillRect/>
          </a:stretch>
        </p:blipFill>
        <p:spPr>
          <a:xfrm>
            <a:off x="4643438" y="2492375"/>
            <a:ext cx="3470275" cy="27432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Подготовительная часть </a:t>
            </a:r>
            <a:endParaRPr lang="ru-RU" dirty="0"/>
          </a:p>
        </p:txBody>
      </p:sp>
      <p:pic>
        <p:nvPicPr>
          <p:cNvPr id="20482" name="Picture 4" descr="C:\Users\Пользователь\Documents\урок гимнастики\DSCN2155.JPG"/>
          <p:cNvPicPr>
            <a:picLocks noGrp="1" noChangeAspect="1" noChangeArrowheads="1"/>
          </p:cNvPicPr>
          <p:nvPr>
            <p:ph sz="quarter" idx="2"/>
          </p:nvPr>
        </p:nvPicPr>
        <p:blipFill>
          <a:blip r:embed="rId2"/>
          <a:srcRect/>
          <a:stretch>
            <a:fillRect/>
          </a:stretch>
        </p:blipFill>
        <p:spPr>
          <a:xfrm>
            <a:off x="457200" y="2933700"/>
            <a:ext cx="3657600" cy="2743200"/>
          </a:xfrm>
        </p:spPr>
      </p:pic>
      <p:pic>
        <p:nvPicPr>
          <p:cNvPr id="20483" name="Picture 5" descr="C:\Users\Пользователь\Documents\урок гимнастики\DSCN2156.JPG"/>
          <p:cNvPicPr>
            <a:picLocks noGrp="1" noChangeAspect="1" noChangeArrowheads="1"/>
          </p:cNvPicPr>
          <p:nvPr>
            <p:ph sz="quarter" idx="4"/>
          </p:nvPr>
        </p:nvPicPr>
        <p:blipFill>
          <a:blip r:embed="rId3"/>
          <a:srcRect/>
          <a:stretch>
            <a:fillRect/>
          </a:stretch>
        </p:blipFill>
        <p:spPr>
          <a:xfrm>
            <a:off x="4371975" y="2924175"/>
            <a:ext cx="3513138" cy="2752725"/>
          </a:xfrm>
        </p:spPr>
      </p:pic>
      <p:sp>
        <p:nvSpPr>
          <p:cNvPr id="20484" name="Текст 2"/>
          <p:cNvSpPr>
            <a:spLocks noGrp="1"/>
          </p:cNvSpPr>
          <p:nvPr>
            <p:ph type="body" sz="quarter" idx="1"/>
          </p:nvPr>
        </p:nvSpPr>
        <p:spPr>
          <a:xfrm>
            <a:off x="457200" y="1570038"/>
            <a:ext cx="3657600" cy="1066800"/>
          </a:xfrm>
        </p:spPr>
        <p:txBody>
          <a:bodyPr/>
          <a:lstStyle/>
          <a:p>
            <a:r>
              <a:rPr lang="ru-RU" smtClean="0"/>
              <a:t> </a:t>
            </a:r>
            <a:r>
              <a:rPr lang="ru-RU" sz="1600" smtClean="0"/>
              <a:t>Ходьба: на носках, на пятках, перекатом с пятки на носок.</a:t>
            </a:r>
          </a:p>
        </p:txBody>
      </p:sp>
      <p:sp>
        <p:nvSpPr>
          <p:cNvPr id="20485" name="Текст 4"/>
          <p:cNvSpPr>
            <a:spLocks noGrp="1"/>
          </p:cNvSpPr>
          <p:nvPr>
            <p:ph type="body" sz="quarter" idx="3"/>
          </p:nvPr>
        </p:nvSpPr>
        <p:spPr>
          <a:xfrm>
            <a:off x="4343400" y="1570038"/>
            <a:ext cx="3657600" cy="1066800"/>
          </a:xfrm>
        </p:spPr>
        <p:txBody>
          <a:bodyPr/>
          <a:lstStyle/>
          <a:p>
            <a:r>
              <a:rPr lang="ru-RU" smtClean="0"/>
              <a:t> </a:t>
            </a:r>
            <a:r>
              <a:rPr lang="ru-RU" sz="1600" smtClean="0"/>
              <a:t>Бег: равномерный, приставными шагами правым и левым боком.</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563563"/>
          </a:xfrm>
        </p:spPr>
        <p:txBody>
          <a:bodyPr/>
          <a:lstStyle/>
          <a:p>
            <a:pPr fontAlgn="auto">
              <a:spcAft>
                <a:spcPts val="0"/>
              </a:spcAft>
              <a:defRPr/>
            </a:pPr>
            <a:r>
              <a:rPr lang="ru-RU" dirty="0" smtClean="0"/>
              <a:t>Подготовительная часть</a:t>
            </a:r>
            <a:endParaRPr lang="ru-RU" dirty="0"/>
          </a:p>
        </p:txBody>
      </p:sp>
      <p:pic>
        <p:nvPicPr>
          <p:cNvPr id="21506" name="Picture 2" descr="C:\Users\Пользователь\Documents\урок гимнастики\DSCN2214.JPG"/>
          <p:cNvPicPr>
            <a:picLocks noGrp="1" noChangeAspect="1" noChangeArrowheads="1"/>
          </p:cNvPicPr>
          <p:nvPr>
            <p:ph sz="quarter" idx="2"/>
          </p:nvPr>
        </p:nvPicPr>
        <p:blipFill>
          <a:blip r:embed="rId2"/>
          <a:srcRect/>
          <a:stretch>
            <a:fillRect/>
          </a:stretch>
        </p:blipFill>
        <p:spPr>
          <a:xfrm>
            <a:off x="611188" y="1557338"/>
            <a:ext cx="3384550" cy="2538412"/>
          </a:xfrm>
        </p:spPr>
      </p:pic>
      <p:pic>
        <p:nvPicPr>
          <p:cNvPr id="21507" name="Picture 3" descr="C:\Users\Пользователь\Documents\урок гимнастики\DSCN2217.JPG"/>
          <p:cNvPicPr>
            <a:picLocks noGrp="1" noChangeAspect="1" noChangeArrowheads="1"/>
          </p:cNvPicPr>
          <p:nvPr>
            <p:ph sz="quarter" idx="4"/>
          </p:nvPr>
        </p:nvPicPr>
        <p:blipFill>
          <a:blip r:embed="rId3"/>
          <a:srcRect/>
          <a:stretch>
            <a:fillRect/>
          </a:stretch>
        </p:blipFill>
        <p:spPr>
          <a:xfrm>
            <a:off x="4932363" y="1557338"/>
            <a:ext cx="3311525" cy="2484437"/>
          </a:xfrm>
        </p:spPr>
      </p:pic>
      <p:sp>
        <p:nvSpPr>
          <p:cNvPr id="21508" name="Текст 2"/>
          <p:cNvSpPr>
            <a:spLocks noGrp="1"/>
          </p:cNvSpPr>
          <p:nvPr>
            <p:ph type="body" sz="quarter" idx="1"/>
          </p:nvPr>
        </p:nvSpPr>
        <p:spPr>
          <a:xfrm>
            <a:off x="468313" y="981075"/>
            <a:ext cx="4040187" cy="431800"/>
          </a:xfrm>
        </p:spPr>
        <p:txBody>
          <a:bodyPr/>
          <a:lstStyle/>
          <a:p>
            <a:r>
              <a:rPr lang="ru-RU" sz="1600" smtClean="0"/>
              <a:t>Комплекс ОРУ  с</a:t>
            </a:r>
          </a:p>
        </p:txBody>
      </p:sp>
      <p:sp>
        <p:nvSpPr>
          <p:cNvPr id="21509" name="Текст 4"/>
          <p:cNvSpPr>
            <a:spLocks noGrp="1"/>
          </p:cNvSpPr>
          <p:nvPr>
            <p:ph type="body" sz="quarter" idx="3"/>
          </p:nvPr>
        </p:nvSpPr>
        <p:spPr>
          <a:xfrm>
            <a:off x="4645025" y="981075"/>
            <a:ext cx="4041775" cy="431800"/>
          </a:xfrm>
        </p:spPr>
        <p:txBody>
          <a:bodyPr/>
          <a:lstStyle/>
          <a:p>
            <a:r>
              <a:rPr lang="ru-RU" sz="1600" smtClean="0"/>
              <a:t>гимнастическими палками</a:t>
            </a:r>
          </a:p>
        </p:txBody>
      </p:sp>
      <p:pic>
        <p:nvPicPr>
          <p:cNvPr id="21510" name="Picture 2" descr="C:\Users\Пользователь\Documents\урок гимнастики\DSCN2219.JPG"/>
          <p:cNvPicPr>
            <a:picLocks noChangeAspect="1" noChangeArrowheads="1"/>
          </p:cNvPicPr>
          <p:nvPr/>
        </p:nvPicPr>
        <p:blipFill>
          <a:blip r:embed="rId4"/>
          <a:srcRect/>
          <a:stretch>
            <a:fillRect/>
          </a:stretch>
        </p:blipFill>
        <p:spPr bwMode="auto">
          <a:xfrm>
            <a:off x="3059113" y="4292600"/>
            <a:ext cx="3097212"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242</TotalTime>
  <Words>397</Words>
  <Application>Microsoft Office PowerPoint</Application>
  <PresentationFormat>On-screen Show (4:3)</PresentationFormat>
  <Paragraphs>72</Paragraphs>
  <Slides>17</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7</vt:i4>
      </vt:variant>
      <vt:variant>
        <vt:lpstr>Заголовки слайдов</vt:lpstr>
      </vt:variant>
      <vt:variant>
        <vt:i4>17</vt:i4>
      </vt:variant>
    </vt:vector>
  </HeadingPairs>
  <TitlesOfParts>
    <vt:vector size="29" baseType="lpstr">
      <vt:lpstr>Century Schoolbook</vt:lpstr>
      <vt:lpstr>Arial</vt:lpstr>
      <vt:lpstr>Wingdings</vt:lpstr>
      <vt:lpstr>Wingdings 2</vt:lpstr>
      <vt:lpstr>Calibri</vt:lpstr>
      <vt:lpstr>Эркер</vt:lpstr>
      <vt:lpstr>Эркер</vt:lpstr>
      <vt:lpstr>Эркер</vt:lpstr>
      <vt:lpstr>Эркер</vt:lpstr>
      <vt:lpstr>Эркер</vt:lpstr>
      <vt:lpstr>Эркер</vt:lpstr>
      <vt:lpstr>Эркер</vt:lpstr>
      <vt:lpstr>МУНИЦИПАЛЬНОЕ ОБРАЗОВАТЕЛЬНОЕ УЧРЕЖДЕНИЕ   «СРЕДНЯЯ ОБЩЕОБРАЗОВАТЕЛЬНАЯ ШКОЛА №288 С УГЛУБЛЕННЫМ ИЗУЧЕНИЕМ ОТДЕЛЬНЫХ ПРЕДМЕТОВ ИМЕНИ ГЕРОЯ СОВЕТСКОГО СОЮЗА   Л.Г.ОСИПЕНКО »</vt:lpstr>
      <vt:lpstr>ВВЕДЕНИЕ</vt:lpstr>
      <vt:lpstr>ЦЕЛЬ:</vt:lpstr>
      <vt:lpstr>ЗАДАЧИ:</vt:lpstr>
      <vt:lpstr>ТРЕБОВАНИЯ К УЧАЩИМСЯ:</vt:lpstr>
      <vt:lpstr>ИНВЕНТАРЬ И ОБОРУДОВАНИЕ:</vt:lpstr>
      <vt:lpstr>ПОДГОТОВИТЕЛЬНАЯ ЧАСТЬ (15МИН.)</vt:lpstr>
      <vt:lpstr>ПОДГОТОВИТЕЛЬНАЯ ЧАСТЬ </vt:lpstr>
      <vt:lpstr>ПОДГОТОВИТЕЛЬНАЯ ЧАСТЬ</vt:lpstr>
      <vt:lpstr>ПОДГОТОВИТЕЛЬНАЯ ЧАСТЬ</vt:lpstr>
      <vt:lpstr>ОСНОВНАЯ ЧАСТЬ (20МИН.):  ПОЛОСА ПРЕПЯТСТВИЙ</vt:lpstr>
      <vt:lpstr>ОСНОВНАЯ ЧАСТЬ: ПОЛОСА ПРЕПЯТСТВИЙ</vt:lpstr>
      <vt:lpstr>ОСНОВНАЯ ЧАСТЬ: ПОЛОСА ПРЕПЯТСТВИЙ</vt:lpstr>
      <vt:lpstr>ОСНОВНАЯ ЧАСТЬ: ПОЛОСА ПРЕПЯТСТВИЙ</vt:lpstr>
      <vt:lpstr>ЗАКЛЮЧИТЕЛЬНАЯ ЧАСТЬ   ( 5МИН.)</vt:lpstr>
      <vt:lpstr>3 УПРАЖНЕНИЯ НА ОСАНКУ ДЛЯ ДОМАШНЕГО ЗАДАНИЯ </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гимнастики во 2 классе</dc:title>
  <dc:creator>Пользователь</dc:creator>
  <cp:lastModifiedBy>nastya.cherepneva</cp:lastModifiedBy>
  <cp:revision>29</cp:revision>
  <dcterms:created xsi:type="dcterms:W3CDTF">2012-11-01T06:33:03Z</dcterms:created>
  <dcterms:modified xsi:type="dcterms:W3CDTF">2012-11-30T11:06:48Z</dcterms:modified>
</cp:coreProperties>
</file>