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70" r:id="rId12"/>
    <p:sldId id="261" r:id="rId13"/>
    <p:sldId id="262" r:id="rId14"/>
    <p:sldId id="263" r:id="rId15"/>
    <p:sldId id="273" r:id="rId16"/>
    <p:sldId id="274" r:id="rId17"/>
    <p:sldId id="275" r:id="rId18"/>
    <p:sldId id="276" r:id="rId19"/>
    <p:sldId id="277" r:id="rId20"/>
    <p:sldId id="278" r:id="rId21"/>
    <p:sldId id="282" r:id="rId22"/>
    <p:sldId id="283" r:id="rId23"/>
    <p:sldId id="284" r:id="rId24"/>
    <p:sldId id="285" r:id="rId25"/>
    <p:sldId id="279" r:id="rId26"/>
    <p:sldId id="281" r:id="rId27"/>
    <p:sldId id="272" r:id="rId28"/>
    <p:sldId id="286" r:id="rId29"/>
    <p:sldId id="294" r:id="rId30"/>
    <p:sldId id="295" r:id="rId31"/>
    <p:sldId id="264" r:id="rId32"/>
    <p:sldId id="265" r:id="rId33"/>
    <p:sldId id="266" r:id="rId34"/>
    <p:sldId id="271" r:id="rId35"/>
    <p:sldId id="267" r:id="rId36"/>
    <p:sldId id="268" r:id="rId37"/>
    <p:sldId id="280" r:id="rId38"/>
    <p:sldId id="26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E41F27-478E-4EE6-AEDD-A5B495EAF2A2}" type="datetimeFigureOut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7CA115-BF85-46F5-A3E8-48D3BADBA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9FFB-4C0A-4074-9824-62C235F782A6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88DD-4BD5-4291-8E31-2DF1ADE14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0F44-EB58-4388-A33C-E271C65942DF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7DC1C-405C-4794-9A5B-272B56173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7E18-1BA3-4FB5-BC06-DBA66E5180F8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0925-8154-462D-B7A3-F665B6DEB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CFA9-98DE-42D7-934F-B547184B872C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7C60-013E-4F48-A643-1933326FE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3016-0459-436D-9420-9DBD7FCDA4EB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5E6D-F5DA-458D-9312-C1FDF678C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5546-968E-4E15-AF9E-10C88C63E6F7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E79B-3213-48D5-88F5-174C670F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E80B-8B28-4FA8-89C0-A4BFF73F4C5E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F11F-37BE-47BF-9966-56E20CE3C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3A08-9C9D-4605-BFE5-2315460B40DD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4E821-9D3B-4DEB-AF2C-27AE3A67C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3DA4-9269-4FAB-9703-DA10750E2EBC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E168-5435-48C5-9834-0BC790432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1A904-C16E-4DF4-B49B-85653A32C372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2588-8F6F-4230-A95C-28163377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BE55-DD28-45B5-95CB-8FAAA65D3C6E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0B0F-EE62-4EC3-A4F2-9C5438E7D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8D28C5-0FF0-4A92-A713-4F76D37BE310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C5BC96-8002-4C0B-B859-54E130AD6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19" y="692697"/>
            <a:ext cx="4634855" cy="349195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1"/>
                </a:solidFill>
                <a:latin typeface="Arial Black" pitchFamily="34" charset="0"/>
              </a:rPr>
              <a:t>Меры стоимости.</a:t>
            </a:r>
            <a:br>
              <a:rPr lang="ru-RU" sz="48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chemeClr val="accent1"/>
                </a:solidFill>
                <a:latin typeface="Arial Black" pitchFamily="34" charset="0"/>
              </a:rPr>
              <a:t>Бюджет семьи.</a:t>
            </a:r>
            <a:endParaRPr lang="ru-RU" sz="4800" b="1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14875"/>
            <a:ext cx="7219131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Школа – интернат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вида № 16 г. Шахты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Учитель: Тарасова  Светлана  Сергеевна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75" y="3929063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sz="8000" dirty="0" smtClean="0">
                <a:latin typeface="Arial Black" pitchFamily="34" charset="0"/>
              </a:rPr>
              <a:t>280к.= …р…к.</a:t>
            </a:r>
            <a:br>
              <a:rPr lang="ru-RU" sz="8000" dirty="0" smtClean="0">
                <a:latin typeface="Arial Black" pitchFamily="34" charset="0"/>
              </a:rPr>
            </a:br>
            <a:endParaRPr lang="ru-RU" sz="80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Рисунок 5" descr="32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17032"/>
            <a:ext cx="22322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Записать с помощью десятичных дробей.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1р. 92к. =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80р.10к.=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69р. 3к. =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50к.       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1, 92р.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80,10р.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69,03р.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0,50р.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B5546-968E-4E15-AF9E-10C88C63E6F7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FE79B-3213-48D5-88F5-174C670F64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8" name="Picture 7" descr="MM90029696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9" y="4941168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Разделите доходы и расходы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Зарплата – 9800р,    пенсия – 5600р, питание – 8200р, квартплата – 3670р, стипендия – 500р,    пособие- 297р, транспорт – 457р,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мед.нужды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1620р,  премия – 600р,          одежда – 2850р, сигареты – 280р.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Бюджет семьи на месяц.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18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479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  <a:cs typeface="Times New Roman" pitchFamily="18" charset="0"/>
                        </a:rPr>
                        <a:t>Доход</a:t>
                      </a:r>
                      <a:endParaRPr lang="ru-RU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  <a:cs typeface="Times New Roman" pitchFamily="18" charset="0"/>
                        </a:rPr>
                        <a:t>Рублей</a:t>
                      </a:r>
                      <a:endParaRPr lang="ru-RU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  <a:cs typeface="Times New Roman" pitchFamily="18" charset="0"/>
                        </a:rPr>
                        <a:t>Расход</a:t>
                      </a:r>
                      <a:endParaRPr lang="ru-RU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  <a:cs typeface="Times New Roman" pitchFamily="18" charset="0"/>
                        </a:rPr>
                        <a:t>Рублей</a:t>
                      </a:r>
                      <a:endParaRPr lang="ru-RU" sz="28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Зарплата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9800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Питание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8200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Пенсия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5600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Квартплата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3670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Стипендия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500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Транспорт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457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Пособие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297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Мед. нужды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1620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Премия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600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Одежда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2850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Сигареты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280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6479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Итого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16797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Итого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17077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  <a:latin typeface="Arial Black" pitchFamily="34" charset="0"/>
              </a:rPr>
              <a:t>Гимнастика для глаз.</a:t>
            </a:r>
            <a:endParaRPr lang="ru-RU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96975"/>
            <a:ext cx="1954560" cy="1295921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43768" y="1268760"/>
            <a:ext cx="1316664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5072074"/>
            <a:ext cx="1428760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7500958" y="5286388"/>
            <a:ext cx="1500198" cy="1428760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7875 0.745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L -0.75608 0.69305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75608 -0.693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8033 -0.74537 " pathEditMode="relative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14414" y="3000372"/>
            <a:ext cx="57150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-2.5E-6 0.09791 0.07466 0.1787 0.1658 0.1787 C 0.27292 0.1787 0.31181 0.08935 0.32813 0.03564 L 0.34497 -0.03565 C 0.36181 -0.08936 0.40295 -0.17824 0.52413 -0.17824 C 0.60191 -0.17824 0.69028 -0.09792 0.69028 3.33333E-6 C 0.69028 0.09791 0.60191 0.1787 0.52413 0.1787 C 0.40295 0.1787 0.36181 0.08935 0.34497 0.03564 L 0.32813 -0.03565 C 0.31181 -0.08936 0.27292 -0.17824 0.1658 -0.17824 C 0.07466 -0.17824 -2.5E-6 -0.09792 -2.5E-6 3.33333E-6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11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dirty="0" smtClean="0">
                <a:latin typeface="Arial Black" pitchFamily="34" charset="0"/>
              </a:rPr>
              <a:t>преля.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Фамилия имя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        </a:t>
            </a:r>
            <a:r>
              <a:rPr lang="ru-RU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8А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ED092-13FD-4BAF-B24A-CED9EDF806CA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500174"/>
            <a:ext cx="8429652" cy="3643338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1340768"/>
            <a:ext cx="8429652" cy="4320480"/>
          </a:xfrm>
          <a:prstGeom prst="ellips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143900" y="214290"/>
            <a:ext cx="500066" cy="48577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C -0.41632 -0.02385 -0.83264 -0.04769 -0.83698 3.33333E-6 C -0.84132 0.04768 -0.0283 0.22199 -0.02569 0.28611 C -0.02309 0.35023 -0.8283 0.34097 -0.82083 0.38495 C -0.81337 0.42893 0.00816 0.49421 0.01945 0.55046 C 0.03073 0.60671 -0.6243 0.69398 -0.75312 0.72268 " pathEditMode="relative" ptsTypes="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14884"/>
            <a:ext cx="1830629" cy="1149401"/>
          </a:xfrm>
          <a:prstGeom prst="rect">
            <a:avLst/>
          </a:prstGeom>
          <a:noFill/>
        </p:spPr>
      </p:pic>
      <p:sp>
        <p:nvSpPr>
          <p:cNvPr id="9" name="Параллелограмм 8"/>
          <p:cNvSpPr/>
          <p:nvPr/>
        </p:nvSpPr>
        <p:spPr>
          <a:xfrm>
            <a:off x="214282" y="5000636"/>
            <a:ext cx="3500462" cy="1128714"/>
          </a:xfrm>
          <a:prstGeom prst="parallelogram">
            <a:avLst>
              <a:gd name="adj" fmla="val 1174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500166" y="2143116"/>
            <a:ext cx="2214578" cy="28986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4282" y="3214686"/>
            <a:ext cx="2214578" cy="28986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214282" y="2143116"/>
            <a:ext cx="3500462" cy="1128714"/>
          </a:xfrm>
          <a:prstGeom prst="parallelogram">
            <a:avLst>
              <a:gd name="adj" fmla="val 117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66146 -0.031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Решаем примеры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самостоятельно.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 </a:t>
            </a:r>
            <a:r>
              <a:rPr lang="ru-RU" sz="5400" dirty="0" smtClean="0"/>
              <a:t>  </a:t>
            </a:r>
          </a:p>
          <a:p>
            <a:pPr algn="ctr">
              <a:buNone/>
            </a:pPr>
            <a:r>
              <a:rPr lang="en-US" sz="5400" dirty="0" smtClean="0">
                <a:latin typeface="Arial Black" pitchFamily="34" charset="0"/>
              </a:rPr>
              <a:t>I  </a:t>
            </a:r>
            <a:r>
              <a:rPr lang="ru-RU" sz="5400" dirty="0" smtClean="0">
                <a:latin typeface="Arial Black" pitchFamily="34" charset="0"/>
              </a:rPr>
              <a:t>гр.</a:t>
            </a:r>
            <a:r>
              <a:rPr lang="en-US" sz="5400" dirty="0" smtClean="0">
                <a:latin typeface="Arial Black" pitchFamily="34" charset="0"/>
              </a:rPr>
              <a:t>   </a:t>
            </a:r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en-US" sz="5400" dirty="0" smtClean="0">
                <a:latin typeface="Arial Black" pitchFamily="34" charset="0"/>
              </a:rPr>
              <a:t> II </a:t>
            </a:r>
            <a:r>
              <a:rPr lang="ru-RU" sz="5400" dirty="0" smtClean="0">
                <a:latin typeface="Arial Black" pitchFamily="34" charset="0"/>
              </a:rPr>
              <a:t>гр.</a:t>
            </a:r>
            <a:r>
              <a:rPr lang="en-US" sz="5400" dirty="0" smtClean="0">
                <a:latin typeface="Arial Black" pitchFamily="34" charset="0"/>
              </a:rPr>
              <a:t>  </a:t>
            </a:r>
            <a:r>
              <a:rPr lang="ru-RU" sz="5400" dirty="0" smtClean="0">
                <a:latin typeface="Arial Black" pitchFamily="34" charset="0"/>
              </a:rPr>
              <a:t>  </a:t>
            </a:r>
            <a:r>
              <a:rPr lang="en-US" sz="5400" dirty="0" smtClean="0">
                <a:latin typeface="Arial Black" pitchFamily="34" charset="0"/>
              </a:rPr>
              <a:t> III</a:t>
            </a:r>
            <a:r>
              <a:rPr lang="ru-RU" sz="5400" dirty="0" smtClean="0">
                <a:latin typeface="Arial Black" pitchFamily="34" charset="0"/>
              </a:rPr>
              <a:t> гр.</a:t>
            </a:r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Проверяем.</a:t>
            </a:r>
            <a:endParaRPr lang="ru-RU" sz="7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I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гр.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236р. 75к.               125р. 00к.           314р. 87к.          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+ 458р. 47к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   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108р. 56к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+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127р. 42к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695р. 22к.                 16р. 44к.            442р. 29к.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612р. 15к.</a:t>
            </a:r>
          </a:p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-300р. 55к.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311р. 60к.     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II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гр.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364р. 76к.              413р. 64к.           685р. 78к.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117р. 38к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       +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509р. 35к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    -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295р. 49к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        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247р. 38к.              922р. 99к.           390р. 29к.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743р.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568р. 15к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1311р.15к.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Запомни и нарисуй.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2060848"/>
          <a:ext cx="8136904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sz="15000" dirty="0" smtClean="0"/>
                        <a:t>=</a:t>
                      </a:r>
                      <a:endParaRPr lang="ru-RU" sz="1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0" dirty="0" smtClean="0">
                          <a:latin typeface="Arial"/>
                          <a:cs typeface="Arial"/>
                        </a:rPr>
                        <a:t>☼</a:t>
                      </a:r>
                      <a:endParaRPr lang="ru-RU" sz="1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0" dirty="0" smtClean="0">
                          <a:latin typeface="Arial"/>
                          <a:cs typeface="Arial"/>
                        </a:rPr>
                        <a:t> ↑</a:t>
                      </a:r>
                      <a:endParaRPr lang="ru-RU" sz="1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0" dirty="0" smtClean="0">
                          <a:latin typeface="Arial"/>
                          <a:cs typeface="Arial"/>
                        </a:rPr>
                        <a:t>☺</a:t>
                      </a:r>
                      <a:endParaRPr lang="ru-RU" sz="1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III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гр.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75р. 24к.             358р. 85к.             502р. 67к.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24р. 65к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   -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126р. 30к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+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217р. 22к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  99р. 89к.             232р. 55к.             719р. 89к. 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Вычеркните лишнее слово.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зарплата   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2)  квартплата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3)  пенсия  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CFA9-98DE-42D7-934F-B547184B872C}" type="datetime1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7C60-013E-4F48-A643-1933326FE22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Вычеркните лишнее слово.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 вклад</a:t>
            </a:r>
          </a:p>
          <a:p>
            <a:pPr marL="742950" indent="-742950">
              <a:buNone/>
            </a:pPr>
            <a:endParaRPr 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2)   сбережения</a:t>
            </a:r>
          </a:p>
          <a:p>
            <a:pPr marL="742950" indent="-742950">
              <a:buNone/>
            </a:pPr>
            <a:endParaRPr 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3)   заём</a:t>
            </a:r>
            <a:endParaRPr lang="ru-RU" sz="4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Вычеркните лишнее слово.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 аренда</a:t>
            </a:r>
          </a:p>
          <a:p>
            <a:pPr marL="457200" indent="-457200">
              <a:buNone/>
            </a:pPr>
            <a:endParaRPr lang="ru-RU" sz="4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2)   премия</a:t>
            </a:r>
          </a:p>
          <a:p>
            <a:pPr marL="457200" indent="-457200">
              <a:buNone/>
            </a:pPr>
            <a:endParaRPr lang="ru-RU" sz="4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3)   стипендия</a:t>
            </a:r>
            <a:endParaRPr lang="ru-RU" sz="4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Соедини стрелкой.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268760"/>
            <a:ext cx="4038600" cy="485740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Премия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Стипендия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Пенсия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Пособие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Зарплата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067944" y="1196752"/>
            <a:ext cx="4618856" cy="49294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Выплачивается  студентам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Получают инвалиды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Плата за труд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Получают мамы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маленьких детей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Дополнительная плата  за хорошую работу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752" y="1484784"/>
            <a:ext cx="180020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987824" y="1700808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339752" y="2348880"/>
            <a:ext cx="172819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555776" y="3789040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771800" y="3068960"/>
            <a:ext cx="129614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Домашнее задание.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1 гр. – с. 185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№538 ( 2 - 4з.)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2 гр. – с. 184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№537 (3 - 4з.)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3 гр. - с. 184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№537 (2з.)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B5546-968E-4E15-AF9E-10C88C63E6F7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FE79B-3213-48D5-88F5-174C670F64A2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pic>
        <p:nvPicPr>
          <p:cNvPr id="8" name="Picture 5" descr="MH9004404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687" y="1556793"/>
            <a:ext cx="3700785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Продолжите предложения.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сегодняшнего урока…</a:t>
            </a:r>
          </a:p>
          <a:p>
            <a:pPr>
              <a:buNone/>
            </a:pPr>
            <a:endParaRPr 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 мы…</a:t>
            </a:r>
          </a:p>
          <a:p>
            <a:pPr>
              <a:buNone/>
            </a:pPr>
            <a:endParaRPr 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я научился…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pic>
        <p:nvPicPr>
          <p:cNvPr id="8" name="Picture 5" descr="MM90020540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25144"/>
            <a:ext cx="1953195" cy="186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Как вести себя на перемене?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CCFA9-98DE-42D7-934F-B547184B872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C7C60-013E-4F48-A643-1933326FE228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pic>
        <p:nvPicPr>
          <p:cNvPr id="8" name="Рисунок 8" descr="Рисунок1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56792"/>
            <a:ext cx="24482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5" descr="Рисунок1йФ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20888"/>
            <a:ext cx="237626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B3DA4-9269-4FAB-9703-DA10750E2EBC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0E168-5435-48C5-9834-0BC7904329D1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92696"/>
            <a:ext cx="6552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  <a:latin typeface="Arial Black" pitchFamily="34" charset="0"/>
              </a:rPr>
              <a:t>Молодцы!</a:t>
            </a:r>
          </a:p>
          <a:p>
            <a:pPr algn="ctr"/>
            <a:r>
              <a:rPr lang="ru-RU" sz="8800" dirty="0" smtClean="0">
                <a:latin typeface="Arial Black" pitchFamily="34" charset="0"/>
              </a:rPr>
              <a:t>Урок </a:t>
            </a:r>
          </a:p>
          <a:p>
            <a:pPr algn="ctr"/>
            <a:r>
              <a:rPr lang="ru-RU" sz="8800" dirty="0" smtClean="0">
                <a:latin typeface="Arial Black" pitchFamily="34" charset="0"/>
              </a:rPr>
              <a:t>окончен.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Считаем устно.</a:t>
            </a:r>
            <a:endParaRPr lang="ru-RU" sz="7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sz="10000" dirty="0" smtClean="0">
                <a:latin typeface="Arial Black" pitchFamily="34" charset="0"/>
              </a:rPr>
              <a:t>1р. = . . . к.</a:t>
            </a:r>
            <a:br>
              <a:rPr lang="ru-RU" sz="10000" dirty="0" smtClean="0">
                <a:latin typeface="Arial Black" pitchFamily="34" charset="0"/>
              </a:rPr>
            </a:br>
            <a:endParaRPr lang="ru-RU" sz="100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Рисунок 5" descr="па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31683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sz="7200" dirty="0" smtClean="0">
                <a:latin typeface="Arial Black" pitchFamily="34" charset="0"/>
              </a:rPr>
              <a:t>5р. 60к. = ... к.</a:t>
            </a:r>
            <a:br>
              <a:rPr lang="ru-RU" sz="7200" dirty="0" smtClean="0">
                <a:latin typeface="Arial Black" pitchFamily="34" charset="0"/>
              </a:rPr>
            </a:b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Рисунок 5" descr="Рису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80928"/>
            <a:ext cx="30243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sz="7200" dirty="0" smtClean="0">
                <a:latin typeface="Arial Black" pitchFamily="34" charset="0"/>
              </a:rPr>
              <a:t>12р. 45к. = ... к.</a:t>
            </a:r>
            <a:br>
              <a:rPr lang="ru-RU" sz="7200" dirty="0" smtClean="0">
                <a:latin typeface="Arial Black" pitchFamily="34" charset="0"/>
              </a:rPr>
            </a:b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Рисунок 5" descr="Рисунок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17032"/>
            <a:ext cx="2520280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sz="7200" dirty="0" smtClean="0">
                <a:latin typeface="Arial Black" pitchFamily="34" charset="0"/>
              </a:rPr>
              <a:t>712к. = …р… к.</a:t>
            </a:r>
            <a:br>
              <a:rPr lang="ru-RU" sz="7200" dirty="0" smtClean="0">
                <a:latin typeface="Arial Black" pitchFamily="34" charset="0"/>
              </a:rPr>
            </a:b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 descr="Рисунок1цыцв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0667">
            <a:off x="2321832" y="3987991"/>
            <a:ext cx="3000493" cy="260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sz="8000" dirty="0" smtClean="0">
                <a:latin typeface="Arial Black" pitchFamily="34" charset="0"/>
              </a:rPr>
              <a:t>903к.= …р…к.</a:t>
            </a:r>
            <a:br>
              <a:rPr lang="ru-RU" sz="8000" dirty="0" smtClean="0">
                <a:latin typeface="Arial Black" pitchFamily="34" charset="0"/>
              </a:rPr>
            </a:br>
            <a:endParaRPr lang="ru-RU" sz="8000" dirty="0">
              <a:latin typeface="Arial Black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3A08-9C9D-4605-BFE5-2315460B40DD}" type="datetime1">
              <a:rPr lang="ru-RU" smtClean="0"/>
              <a:pPr>
                <a:defRPr/>
              </a:pPr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E821-9D3B-4DEB-AF2C-27AE3A67C3B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 descr="Рисунок1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2376264" cy="24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288</TotalTime>
  <Words>626</Words>
  <Application>Microsoft Office PowerPoint</Application>
  <PresentationFormat>Экран (4:3)</PresentationFormat>
  <Paragraphs>244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математика - 14!</vt:lpstr>
      <vt:lpstr>Меры стоимости. Бюджет семьи.</vt:lpstr>
      <vt:lpstr>11 апреля.</vt:lpstr>
      <vt:lpstr>Запомни и нарисуй.</vt:lpstr>
      <vt:lpstr>Считаем устно.</vt:lpstr>
      <vt:lpstr>1р. = . . . к. </vt:lpstr>
      <vt:lpstr>5р. 60к. = ... к. </vt:lpstr>
      <vt:lpstr>12р. 45к. = ... к. </vt:lpstr>
      <vt:lpstr>712к. = …р… к. </vt:lpstr>
      <vt:lpstr>903к.= …р…к. </vt:lpstr>
      <vt:lpstr>280к.= …р…к. </vt:lpstr>
      <vt:lpstr>Записать с помощью десятичных дробей.</vt:lpstr>
      <vt:lpstr>Разделите доходы и расходы.</vt:lpstr>
      <vt:lpstr>Бюджет семьи на месяц.</vt:lpstr>
      <vt:lpstr>Гимнастика для глаз.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Решаем примеры самостоятельно.</vt:lpstr>
      <vt:lpstr>Проверяем.</vt:lpstr>
      <vt:lpstr>II гр.   364р. 76к.              413р. 64к.           685р. 78к.  -117р. 38к.         +  509р. 35к.      -   295р. 49к.             247р. 38к.              922р. 99к.           390р. 29к.  743р.       + 568р. 15к.        1311р.15к.</vt:lpstr>
      <vt:lpstr>III гр.    75р. 24к.             358р. 85к.             502р. 67к.            +24р. 65к.            -126р. 30к.         +  217р. 22к.               99р. 89к.             232р. 55к.             719р. 89к.    </vt:lpstr>
      <vt:lpstr>Вычеркните лишнее слово.</vt:lpstr>
      <vt:lpstr>Вычеркните лишнее слово.</vt:lpstr>
      <vt:lpstr>Вычеркните лишнее слово.</vt:lpstr>
      <vt:lpstr>Слайд 34</vt:lpstr>
      <vt:lpstr>Домашнее задание.</vt:lpstr>
      <vt:lpstr>Продолжите предложения.</vt:lpstr>
      <vt:lpstr>Как вести себя на перемене?</vt:lpstr>
      <vt:lpstr>Слайд 38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стоимости. Бюджет семьи.</dc:title>
  <dc:creator>2</dc:creator>
  <dc:description>http://aida.ucoz.ru</dc:description>
  <cp:lastModifiedBy>2</cp:lastModifiedBy>
  <cp:revision>38</cp:revision>
  <dcterms:created xsi:type="dcterms:W3CDTF">2012-03-31T04:34:19Z</dcterms:created>
  <dcterms:modified xsi:type="dcterms:W3CDTF">2012-04-11T02:42:43Z</dcterms:modified>
</cp:coreProperties>
</file>