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70" r:id="rId12"/>
    <p:sldId id="265" r:id="rId13"/>
    <p:sldId id="268" r:id="rId14"/>
    <p:sldId id="266" r:id="rId15"/>
    <p:sldId id="267" r:id="rId16"/>
    <p:sldId id="272" r:id="rId17"/>
  </p:sldIdLst>
  <p:sldSz cx="18002250" cy="14401800"/>
  <p:notesSz cx="6858000" cy="9144000"/>
  <p:defaultTextStyle>
    <a:defPPr>
      <a:defRPr lang="en-US"/>
    </a:defPPr>
    <a:lvl1pPr algn="l" defTabSz="1851025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925513" indent="-468313" algn="l" defTabSz="1851025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1851025" indent="-936625" algn="l" defTabSz="1851025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2776538" indent="-1404938" algn="l" defTabSz="1851025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3702050" indent="-1873250" algn="l" defTabSz="1851025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20" y="-444"/>
      </p:cViewPr>
      <p:guideLst>
        <p:guide orient="horz" pos="4536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69" y="4473893"/>
            <a:ext cx="15301913" cy="30870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8" y="8161020"/>
            <a:ext cx="12601575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C217-A40F-4A74-930B-F1C2C11F205B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F5D9F-CA73-40D8-8C61-6CEA63107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203C3-EB8F-4CDF-AB0F-09C479C42FBF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D7C3-EDBF-4AC9-AA27-6C686D10C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1631" y="576741"/>
            <a:ext cx="4050506" cy="1228820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576741"/>
            <a:ext cx="11851481" cy="12288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6FC4-EF7E-4E19-8B59-D89C93F76146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1D18-D4CE-4694-BEF2-D54198B94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C9807-6C1B-4FF0-8494-4696B0811D16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21C90-C191-4ADC-90D4-A77E2760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3" y="9254491"/>
            <a:ext cx="15301913" cy="2860358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6104098"/>
            <a:ext cx="15301913" cy="3150393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2583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516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774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70332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62915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5549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8081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40664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1D13-F45D-4BEC-983D-E159B372C369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ADCB7-0657-40C8-A655-A1E04CE75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2" y="3360421"/>
            <a:ext cx="7950994" cy="9504522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144" y="3360421"/>
            <a:ext cx="7950994" cy="9504522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534A-52D3-4904-B425-461350CA09FC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8D427-4B65-4E71-8AC3-6BF282725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223737"/>
            <a:ext cx="7954120" cy="1343500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30" indent="0">
              <a:buNone/>
              <a:defRPr sz="4100" b="1"/>
            </a:lvl2pPr>
            <a:lvl3pPr marL="1851660" indent="0">
              <a:buNone/>
              <a:defRPr sz="3600" b="1"/>
            </a:lvl3pPr>
            <a:lvl4pPr marL="2777490" indent="0">
              <a:buNone/>
              <a:defRPr sz="3200" b="1"/>
            </a:lvl4pPr>
            <a:lvl5pPr marL="3703320" indent="0">
              <a:buNone/>
              <a:defRPr sz="3200" b="1"/>
            </a:lvl5pPr>
            <a:lvl6pPr marL="4629150" indent="0">
              <a:buNone/>
              <a:defRPr sz="3200" b="1"/>
            </a:lvl6pPr>
            <a:lvl7pPr marL="5554980" indent="0">
              <a:buNone/>
              <a:defRPr sz="3200" b="1"/>
            </a:lvl7pPr>
            <a:lvl8pPr marL="6480810" indent="0">
              <a:buNone/>
              <a:defRPr sz="3200" b="1"/>
            </a:lvl8pPr>
            <a:lvl9pPr marL="740664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4567237"/>
            <a:ext cx="7954120" cy="8297705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894" y="3223737"/>
            <a:ext cx="7957245" cy="1343500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30" indent="0">
              <a:buNone/>
              <a:defRPr sz="4100" b="1"/>
            </a:lvl2pPr>
            <a:lvl3pPr marL="1851660" indent="0">
              <a:buNone/>
              <a:defRPr sz="3600" b="1"/>
            </a:lvl3pPr>
            <a:lvl4pPr marL="2777490" indent="0">
              <a:buNone/>
              <a:defRPr sz="3200" b="1"/>
            </a:lvl4pPr>
            <a:lvl5pPr marL="3703320" indent="0">
              <a:buNone/>
              <a:defRPr sz="3200" b="1"/>
            </a:lvl5pPr>
            <a:lvl6pPr marL="4629150" indent="0">
              <a:buNone/>
              <a:defRPr sz="3200" b="1"/>
            </a:lvl6pPr>
            <a:lvl7pPr marL="5554980" indent="0">
              <a:buNone/>
              <a:defRPr sz="3200" b="1"/>
            </a:lvl7pPr>
            <a:lvl8pPr marL="6480810" indent="0">
              <a:buNone/>
              <a:defRPr sz="3200" b="1"/>
            </a:lvl8pPr>
            <a:lvl9pPr marL="740664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894" y="4567237"/>
            <a:ext cx="7957245" cy="8297705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F287-458B-4E96-A458-76D79B0FEF3A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686D-8607-4DEC-B946-9F610F4A2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0695-8DD9-4B2F-8782-E9048026B08D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B5191-6ADD-471C-807A-97B0D0072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F48CC-4F53-42FE-818D-841AA4D7E114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C9895-19E1-44E4-B0B0-9545A8AA4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4" y="573405"/>
            <a:ext cx="5922616" cy="2440305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380" y="573406"/>
            <a:ext cx="10063758" cy="12291537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9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4" y="3013711"/>
            <a:ext cx="5922616" cy="9851232"/>
          </a:xfrm>
        </p:spPr>
        <p:txBody>
          <a:bodyPr/>
          <a:lstStyle>
            <a:lvl1pPr marL="0" indent="0">
              <a:buNone/>
              <a:defRPr sz="2800"/>
            </a:lvl1pPr>
            <a:lvl2pPr marL="925830" indent="0">
              <a:buNone/>
              <a:defRPr sz="2400"/>
            </a:lvl2pPr>
            <a:lvl3pPr marL="1851660" indent="0">
              <a:buNone/>
              <a:defRPr sz="2000"/>
            </a:lvl3pPr>
            <a:lvl4pPr marL="2777490" indent="0">
              <a:buNone/>
              <a:defRPr sz="1800"/>
            </a:lvl4pPr>
            <a:lvl5pPr marL="3703320" indent="0">
              <a:buNone/>
              <a:defRPr sz="1800"/>
            </a:lvl5pPr>
            <a:lvl6pPr marL="4629150" indent="0">
              <a:buNone/>
              <a:defRPr sz="1800"/>
            </a:lvl6pPr>
            <a:lvl7pPr marL="5554980" indent="0">
              <a:buNone/>
              <a:defRPr sz="1800"/>
            </a:lvl7pPr>
            <a:lvl8pPr marL="6480810" indent="0">
              <a:buNone/>
              <a:defRPr sz="1800"/>
            </a:lvl8pPr>
            <a:lvl9pPr marL="740664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4254D-2A9E-4748-82C4-E2982BF55044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8CDC-D5F4-4511-8D2B-BA93458D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567" y="10081260"/>
            <a:ext cx="10801350" cy="1190150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567" y="1286828"/>
            <a:ext cx="10801350" cy="8641080"/>
          </a:xfrm>
        </p:spPr>
        <p:txBody>
          <a:bodyPr rtlCol="0">
            <a:normAutofit/>
          </a:bodyPr>
          <a:lstStyle>
            <a:lvl1pPr marL="0" indent="0">
              <a:buNone/>
              <a:defRPr sz="6500"/>
            </a:lvl1pPr>
            <a:lvl2pPr marL="925830" indent="0">
              <a:buNone/>
              <a:defRPr sz="5700"/>
            </a:lvl2pPr>
            <a:lvl3pPr marL="1851660" indent="0">
              <a:buNone/>
              <a:defRPr sz="4900"/>
            </a:lvl3pPr>
            <a:lvl4pPr marL="2777490" indent="0">
              <a:buNone/>
              <a:defRPr sz="4100"/>
            </a:lvl4pPr>
            <a:lvl5pPr marL="3703320" indent="0">
              <a:buNone/>
              <a:defRPr sz="4100"/>
            </a:lvl5pPr>
            <a:lvl6pPr marL="4629150" indent="0">
              <a:buNone/>
              <a:defRPr sz="4100"/>
            </a:lvl6pPr>
            <a:lvl7pPr marL="5554980" indent="0">
              <a:buNone/>
              <a:defRPr sz="4100"/>
            </a:lvl7pPr>
            <a:lvl8pPr marL="6480810" indent="0">
              <a:buNone/>
              <a:defRPr sz="4100"/>
            </a:lvl8pPr>
            <a:lvl9pPr marL="7406640" indent="0">
              <a:buNone/>
              <a:defRPr sz="4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567" y="11271410"/>
            <a:ext cx="10801350" cy="1690210"/>
          </a:xfrm>
        </p:spPr>
        <p:txBody>
          <a:bodyPr/>
          <a:lstStyle>
            <a:lvl1pPr marL="0" indent="0">
              <a:buNone/>
              <a:defRPr sz="2800"/>
            </a:lvl1pPr>
            <a:lvl2pPr marL="925830" indent="0">
              <a:buNone/>
              <a:defRPr sz="2400"/>
            </a:lvl2pPr>
            <a:lvl3pPr marL="1851660" indent="0">
              <a:buNone/>
              <a:defRPr sz="2000"/>
            </a:lvl3pPr>
            <a:lvl4pPr marL="2777490" indent="0">
              <a:buNone/>
              <a:defRPr sz="1800"/>
            </a:lvl4pPr>
            <a:lvl5pPr marL="3703320" indent="0">
              <a:buNone/>
              <a:defRPr sz="1800"/>
            </a:lvl5pPr>
            <a:lvl6pPr marL="4629150" indent="0">
              <a:buNone/>
              <a:defRPr sz="1800"/>
            </a:lvl6pPr>
            <a:lvl7pPr marL="5554980" indent="0">
              <a:buNone/>
              <a:defRPr sz="1800"/>
            </a:lvl7pPr>
            <a:lvl8pPr marL="6480810" indent="0">
              <a:buNone/>
              <a:defRPr sz="1800"/>
            </a:lvl8pPr>
            <a:lvl9pPr marL="740664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F813B-1901-407C-8F41-87AA8CB0F300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C685E-5E14-4D55-A725-5A3262FAF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576263"/>
            <a:ext cx="162020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3360738"/>
            <a:ext cx="16202025" cy="950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113" y="13347700"/>
            <a:ext cx="4200525" cy="76676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 defTabSz="1851660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93E666-2B53-4B6B-8A1A-6E25DB29785B}" type="datetimeFigureOut">
              <a:rPr lang="en-US"/>
              <a:pPr>
                <a:defRPr/>
              </a:pPr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51563" y="13347700"/>
            <a:ext cx="5700712" cy="76676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 defTabSz="1851660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01613" y="13347700"/>
            <a:ext cx="4200525" cy="76676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 defTabSz="1851660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97B143-3F6B-493A-9539-8E653554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851025" rtl="0" eaLnBrk="0" fontAlgn="base" hangingPunct="0">
        <a:spcBef>
          <a:spcPct val="0"/>
        </a:spcBef>
        <a:spcAft>
          <a:spcPct val="0"/>
        </a:spcAft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51025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2pPr>
      <a:lvl3pPr algn="ctr" defTabSz="1851025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3pPr>
      <a:lvl4pPr algn="ctr" defTabSz="1851025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4pPr>
      <a:lvl5pPr algn="ctr" defTabSz="1851025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5pPr>
      <a:lvl6pPr marL="457200" algn="ctr" defTabSz="1851025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6pPr>
      <a:lvl7pPr marL="914400" algn="ctr" defTabSz="1851025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7pPr>
      <a:lvl8pPr marL="1371600" algn="ctr" defTabSz="1851025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8pPr>
      <a:lvl9pPr marL="1828800" algn="ctr" defTabSz="1851025" rtl="0" eaLnBrk="0" fontAlgn="base" hangingPunct="0">
        <a:spcBef>
          <a:spcPct val="0"/>
        </a:spcBef>
        <a:spcAft>
          <a:spcPct val="0"/>
        </a:spcAft>
        <a:defRPr sz="8900">
          <a:solidFill>
            <a:schemeClr val="tx1"/>
          </a:solidFill>
          <a:latin typeface="Calibri" pitchFamily="34" charset="0"/>
        </a:defRPr>
      </a:lvl9pPr>
    </p:titleStyle>
    <p:bodyStyle>
      <a:lvl1pPr marL="693738" indent="-693738" algn="l" defTabSz="18510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503363" indent="-577850" algn="l" defTabSz="18510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314575" indent="-461963" algn="l" defTabSz="18510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088" indent="-461963" algn="l" defTabSz="18510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65600" indent="-461963" algn="l" defTabSz="18510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092065" indent="-462915" algn="l" defTabSz="1851660" rtl="0" latinLnBrk="0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017895" indent="-462915" algn="l" defTabSz="1851660" rtl="0" latinLnBrk="0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6943725" indent="-462915" algn="l" defTabSz="1851660" rtl="0" latinLnBrk="0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869555" indent="-462915" algn="l" defTabSz="1851660" rtl="0" latinLnBrk="0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5166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7749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2915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55498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81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406640" algn="l" defTabSz="1851660" rtl="0" latinLnBrk="0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school-collection.edu.ru/catalog/res/0000074d-1000-4ddd-a738-0700475d430a/view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-collection.edu.ru/catalog/res/0000074c-1000-4ddd-8cd4-0200475d430a/view/" TargetMode="External"/><Relationship Id="rId4" Type="http://schemas.openxmlformats.org/officeDocument/2006/relationships/hyperlink" Target="http://school-collection.edu.ru/catalog/res/0000074b-1000-4ddd-c9ec-5a00475d4309/view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search.page?phrase=%D0%9A%D0%BE%D0%BD%D1%82%D1%80%D0%BE%D0%BB%D1%8C.+%D0%A1%D1%82%D1%80%D0%BE%D0%B5%D0%BD%D0%B8%D0%B5+%D1%81%D0%B5%D0%BC%D1%8F%D0%BD+%D0%B4%D0%B2%D1%83%D0%B4%D0%BE%D0%BB%D1%8C%D0%BD%D1%8B%D1%85+%D1%80%D0%B0%D1%81%D1%82%D0%B5%D0%BD%D0%B8%D0%B9+(%D0%B4%D0%B5%D1%82%D0%B0%D0%BB%D0%B8%D0%B7%D0%B8%D1%80%D0%BE%D0%B2%D0%B0%D0%BD%D0%BD%D0%BE%D0%B5+%D0%BF%D1%80%D0%B5%D0%B4%D1%81%D1%82%D0%B0%D0%B2%D0%BB%D0%B5%D0%BD%D0%B8%D0%B5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bae32e00-0a01-022a-01a8-05d2fee63707/view/" TargetMode="External"/><Relationship Id="rId2" Type="http://schemas.openxmlformats.org/officeDocument/2006/relationships/hyperlink" Target="http://school-collection.edu.ru/catalog/res/bae32cb0-0a01-022a-01a2-fd1bf863abbb/vie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school-collection.edu.ru/catalog/res/0000074a-1000-4ddd-2660-1900475d4309/view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e94eddd9-c4d7-9ef8-e0e0-058190422a20/view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4000500"/>
            <a:ext cx="16202025" cy="2400300"/>
          </a:xfrm>
        </p:spPr>
        <p:txBody>
          <a:bodyPr rtlCol="0">
            <a:normAutofit fontScale="90000"/>
          </a:bodyPr>
          <a:lstStyle/>
          <a:p>
            <a:pPr defTabSz="185166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Органы цветкового растения.</a:t>
            </a:r>
            <a:br>
              <a:rPr lang="ru-RU" dirty="0" smtClean="0"/>
            </a:br>
            <a:r>
              <a:rPr lang="ru-RU" dirty="0" smtClean="0"/>
              <a:t> Семя и его строение.</a:t>
            </a:r>
            <a:endParaRPr lang="ru-RU" dirty="0"/>
          </a:p>
        </p:txBody>
      </p:sp>
      <p:pic>
        <p:nvPicPr>
          <p:cNvPr id="13314" name="Picture 2" descr="C:\Documents and Settings\Администратор\Рабочий стол\сканер-06.09.2008\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52200" y="6880225"/>
            <a:ext cx="3514725" cy="5184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3315" name="Picture 2" descr="C:\Documents and Settings\Администратор\Рабочий стол\сканер-06.09.2008\img137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6880225"/>
            <a:ext cx="3768725" cy="53070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576263"/>
            <a:ext cx="16502062" cy="4384675"/>
          </a:xfrm>
        </p:spPr>
        <p:txBody>
          <a:bodyPr rtlCol="0">
            <a:normAutofit fontScale="90000"/>
          </a:bodyPr>
          <a:lstStyle/>
          <a:p>
            <a:pPr defTabSz="185166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Растения двудольные и однодольные. Особенности строения семени однодольного растения</a:t>
            </a: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900113" y="5280025"/>
            <a:ext cx="16202025" cy="7585075"/>
          </a:xfrm>
        </p:spPr>
        <p:txBody>
          <a:bodyPr/>
          <a:lstStyle/>
          <a:p>
            <a:pPr eaLnBrk="1" hangingPunct="1"/>
            <a:r>
              <a:rPr lang="ru-RU" smtClean="0"/>
              <a:t>Самостоятельная работа с  рис 27 </a:t>
            </a:r>
            <a:r>
              <a:rPr lang="en-US" smtClean="0"/>
              <a:t>§</a:t>
            </a:r>
            <a:r>
              <a:rPr lang="ru-RU" smtClean="0"/>
              <a:t>10 и рабочей тетрадью №4 </a:t>
            </a:r>
            <a:r>
              <a:rPr lang="en-US" smtClean="0"/>
              <a:t>§</a:t>
            </a:r>
            <a:r>
              <a:rPr lang="ru-RU" smtClean="0"/>
              <a:t>10- зарисовать в тетрадь схему</a:t>
            </a:r>
          </a:p>
        </p:txBody>
      </p:sp>
      <p:pic>
        <p:nvPicPr>
          <p:cNvPr id="22531" name="Picture 2" descr="C:\Documents and Settings\Администратор\Рабочий стол\сканер-06.09.2008\img138-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52238" y="8801100"/>
            <a:ext cx="5249862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Зерновка пшеницы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263" y="8801100"/>
            <a:ext cx="2344737" cy="48434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22533" name="Line 9"/>
          <p:cNvSpPr>
            <a:spLocks noChangeShapeType="1"/>
          </p:cNvSpPr>
          <p:nvPr/>
        </p:nvSpPr>
        <p:spPr bwMode="auto">
          <a:xfrm flipV="1">
            <a:off x="2551113" y="12641263"/>
            <a:ext cx="3617912" cy="187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lIns="185166" tIns="92583" rIns="185166" bIns="92583"/>
          <a:lstStyle/>
          <a:p>
            <a:endParaRPr lang="ru-RU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100263" y="13311188"/>
            <a:ext cx="8851900" cy="969962"/>
            <a:chOff x="1701" y="3466"/>
            <a:chExt cx="2881" cy="412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3130" y="3466"/>
              <a:ext cx="1452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700" b="1">
                  <a:latin typeface="Calibri" pitchFamily="34" charset="0"/>
                </a:rPr>
                <a:t>рубчик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1701" y="3475"/>
              <a:ext cx="1339" cy="1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5" name="Прямоугольник 9"/>
          <p:cNvSpPr>
            <a:spLocks noChangeArrowheads="1"/>
          </p:cNvSpPr>
          <p:nvPr/>
        </p:nvSpPr>
        <p:spPr bwMode="auto">
          <a:xfrm>
            <a:off x="6151563" y="12001500"/>
            <a:ext cx="344963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5166" tIns="92583" rIns="185166" bIns="9258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700" b="1">
                <a:latin typeface="Calibri" pitchFamily="34" charset="0"/>
              </a:rPr>
              <a:t>семявход</a:t>
            </a:r>
            <a:endParaRPr lang="ru-RU" sz="41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Строение зерновки пшеницы</a:t>
            </a:r>
          </a:p>
        </p:txBody>
      </p:sp>
      <p:pic>
        <p:nvPicPr>
          <p:cNvPr id="4" name="Picture 3" descr="Зерновка пшеницы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1413" y="2312988"/>
            <a:ext cx="5310187" cy="10968037"/>
          </a:xfrm>
        </p:spPr>
      </p:pic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038600" y="5049838"/>
            <a:ext cx="10350500" cy="971550"/>
            <a:chOff x="2154" y="2092"/>
            <a:chExt cx="3312" cy="291"/>
          </a:xfrm>
        </p:grpSpPr>
        <p:sp>
          <p:nvSpPr>
            <p:cNvPr id="23568" name="Text Box 17"/>
            <p:cNvSpPr txBox="1">
              <a:spLocks noChangeArrowheads="1"/>
            </p:cNvSpPr>
            <p:nvPr/>
          </p:nvSpPr>
          <p:spPr bwMode="auto">
            <a:xfrm>
              <a:off x="4014" y="2092"/>
              <a:ext cx="14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700" b="1">
                  <a:latin typeface="Calibri" pitchFamily="34" charset="0"/>
                </a:rPr>
                <a:t>эндосперм</a:t>
              </a:r>
            </a:p>
          </p:txBody>
        </p:sp>
        <p:sp>
          <p:nvSpPr>
            <p:cNvPr id="23569" name="Line 18"/>
            <p:cNvSpPr>
              <a:spLocks noChangeShapeType="1"/>
            </p:cNvSpPr>
            <p:nvPr/>
          </p:nvSpPr>
          <p:spPr bwMode="auto">
            <a:xfrm flipV="1">
              <a:off x="2154" y="2251"/>
              <a:ext cx="1860" cy="9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5172075" y="6900863"/>
            <a:ext cx="9004300" cy="2266950"/>
            <a:chOff x="1655" y="2070"/>
            <a:chExt cx="2881" cy="680"/>
          </a:xfrm>
        </p:grpSpPr>
        <p:sp>
          <p:nvSpPr>
            <p:cNvPr id="23566" name="Line 11"/>
            <p:cNvSpPr>
              <a:spLocks noChangeShapeType="1"/>
            </p:cNvSpPr>
            <p:nvPr/>
          </p:nvSpPr>
          <p:spPr bwMode="auto">
            <a:xfrm flipV="1">
              <a:off x="1655" y="2341"/>
              <a:ext cx="1452" cy="40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Text Box 12"/>
            <p:cNvSpPr txBox="1">
              <a:spLocks noChangeArrowheads="1"/>
            </p:cNvSpPr>
            <p:nvPr/>
          </p:nvSpPr>
          <p:spPr bwMode="auto">
            <a:xfrm>
              <a:off x="3084" y="2070"/>
              <a:ext cx="14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700" b="1">
                  <a:latin typeface="Calibri" pitchFamily="34" charset="0"/>
                </a:rPr>
                <a:t>семядоли</a:t>
              </a:r>
            </a:p>
          </p:txBody>
        </p: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5172075" y="8813800"/>
            <a:ext cx="9004300" cy="1714500"/>
            <a:chOff x="1655" y="2644"/>
            <a:chExt cx="2881" cy="514"/>
          </a:xfrm>
        </p:grpSpPr>
        <p:sp>
          <p:nvSpPr>
            <p:cNvPr id="23564" name="Text Box 5"/>
            <p:cNvSpPr txBox="1">
              <a:spLocks noChangeArrowheads="1"/>
            </p:cNvSpPr>
            <p:nvPr/>
          </p:nvSpPr>
          <p:spPr bwMode="auto">
            <a:xfrm>
              <a:off x="3084" y="2644"/>
              <a:ext cx="14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700" b="1">
                  <a:latin typeface="Calibri" pitchFamily="34" charset="0"/>
                </a:rPr>
                <a:t>почка</a:t>
              </a:r>
            </a:p>
          </p:txBody>
        </p:sp>
        <p:sp>
          <p:nvSpPr>
            <p:cNvPr id="23565" name="Line 6"/>
            <p:cNvSpPr>
              <a:spLocks noChangeShapeType="1"/>
            </p:cNvSpPr>
            <p:nvPr/>
          </p:nvSpPr>
          <p:spPr bwMode="auto">
            <a:xfrm flipV="1">
              <a:off x="1655" y="2841"/>
              <a:ext cx="1452" cy="31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3900488" y="10880725"/>
            <a:ext cx="9853612" cy="971550"/>
            <a:chOff x="1383" y="3128"/>
            <a:chExt cx="3153" cy="291"/>
          </a:xfrm>
        </p:grpSpPr>
        <p:sp>
          <p:nvSpPr>
            <p:cNvPr id="23562" name="Text Box 8"/>
            <p:cNvSpPr txBox="1">
              <a:spLocks noChangeArrowheads="1"/>
            </p:cNvSpPr>
            <p:nvPr/>
          </p:nvSpPr>
          <p:spPr bwMode="auto">
            <a:xfrm>
              <a:off x="3084" y="3128"/>
              <a:ext cx="14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700" b="1">
                  <a:latin typeface="Calibri" pitchFamily="34" charset="0"/>
                </a:rPr>
                <a:t>стебель</a:t>
              </a:r>
            </a:p>
          </p:txBody>
        </p:sp>
        <p:sp>
          <p:nvSpPr>
            <p:cNvPr id="23563" name="Line 9"/>
            <p:cNvSpPr>
              <a:spLocks noChangeShapeType="1"/>
            </p:cNvSpPr>
            <p:nvPr/>
          </p:nvSpPr>
          <p:spPr bwMode="auto">
            <a:xfrm flipV="1">
              <a:off x="1383" y="3294"/>
              <a:ext cx="167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3000375" y="12322175"/>
            <a:ext cx="10494963" cy="1630363"/>
            <a:chOff x="1202" y="3385"/>
            <a:chExt cx="3334" cy="561"/>
          </a:xfrm>
        </p:grpSpPr>
        <p:sp>
          <p:nvSpPr>
            <p:cNvPr id="23560" name="Text Box 14"/>
            <p:cNvSpPr txBox="1">
              <a:spLocks noChangeArrowheads="1"/>
            </p:cNvSpPr>
            <p:nvPr/>
          </p:nvSpPr>
          <p:spPr bwMode="auto">
            <a:xfrm>
              <a:off x="3084" y="3612"/>
              <a:ext cx="145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700" b="1">
                  <a:latin typeface="Calibri" pitchFamily="34" charset="0"/>
                </a:rPr>
                <a:t>корень</a:t>
              </a:r>
            </a:p>
          </p:txBody>
        </p:sp>
        <p:sp>
          <p:nvSpPr>
            <p:cNvPr id="23561" name="Line 15"/>
            <p:cNvSpPr>
              <a:spLocks noChangeShapeType="1"/>
            </p:cNvSpPr>
            <p:nvPr/>
          </p:nvSpPr>
          <p:spPr bwMode="auto">
            <a:xfrm>
              <a:off x="1202" y="3385"/>
              <a:ext cx="1860" cy="31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900113" y="576263"/>
            <a:ext cx="16202025" cy="1824037"/>
          </a:xfrm>
        </p:spPr>
        <p:txBody>
          <a:bodyPr/>
          <a:lstStyle/>
          <a:p>
            <a:pPr algn="l" eaLnBrk="1" hangingPunct="1"/>
            <a:r>
              <a:rPr lang="ru-RU" smtClean="0"/>
              <a:t>Строение </a:t>
            </a:r>
            <a:r>
              <a:rPr lang="ru-RU" b="1" u="sng" smtClean="0"/>
              <a:t>плода</a:t>
            </a:r>
            <a:r>
              <a:rPr lang="ru-RU" smtClean="0"/>
              <a:t> пшеницы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900113" y="2400300"/>
            <a:ext cx="16502062" cy="1152207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00263" y="4960938"/>
            <a:ext cx="13350875" cy="31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349375" y="6400800"/>
            <a:ext cx="3900488" cy="32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Семенная кожура, сросшаяся с околоплодником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00788" y="6240463"/>
            <a:ext cx="3900487" cy="33607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эндосперм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450763" y="6080125"/>
            <a:ext cx="4051300" cy="3200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зародыш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151188" y="11041063"/>
            <a:ext cx="12901612" cy="31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>
            <a:off x="6900863" y="2400300"/>
            <a:ext cx="690562" cy="223996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100263" y="4960938"/>
            <a:ext cx="600075" cy="127952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250238" y="4960938"/>
            <a:ext cx="450850" cy="127952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14552613" y="4960938"/>
            <a:ext cx="539750" cy="111918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3801725" y="9280525"/>
            <a:ext cx="600075" cy="176053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3149600" y="11041063"/>
            <a:ext cx="300038" cy="960437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451600" y="11041063"/>
            <a:ext cx="388938" cy="960437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15752763" y="11041063"/>
            <a:ext cx="300037" cy="960437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350963" y="12001500"/>
            <a:ext cx="3749675" cy="1279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зародышевый корешок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400675" y="12001500"/>
            <a:ext cx="3449638" cy="1279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зародышевый стебелёк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9450388" y="12001500"/>
            <a:ext cx="3302000" cy="1279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зародышевая </a:t>
            </a:r>
            <a:r>
              <a:rPr lang="ru-RU" dirty="0" err="1"/>
              <a:t>почечка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3050838" y="12001500"/>
            <a:ext cx="4351337" cy="1279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 семядоля</a:t>
            </a:r>
            <a:endParaRPr lang="ru-RU" dirty="0"/>
          </a:p>
        </p:txBody>
      </p:sp>
      <p:sp>
        <p:nvSpPr>
          <p:cNvPr id="40" name="Стрелка вниз 39"/>
          <p:cNvSpPr/>
          <p:nvPr/>
        </p:nvSpPr>
        <p:spPr>
          <a:xfrm>
            <a:off x="10952163" y="11041063"/>
            <a:ext cx="300037" cy="960437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597" name="Picture 4" descr="D:\МОИ ДОКУМЕНТЫ\!!! СКАНЕР\!!! СКАНЕР\сканер- семя прорастание семян\семя и прорастание семян\img195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2400300"/>
            <a:ext cx="4951413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2" descr="C:\Documents and Settings\Администратор\Рабочий стол\сканер-06.09.2008\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01800" y="320675"/>
            <a:ext cx="293528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34" grpId="0" animBg="1"/>
      <p:bldP spid="35" grpId="0" animBg="1"/>
      <p:bldP spid="37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576263"/>
            <a:ext cx="16351250" cy="3744912"/>
          </a:xfrm>
        </p:spPr>
        <p:txBody>
          <a:bodyPr rtlCol="0">
            <a:normAutofit fontScale="90000"/>
          </a:bodyPr>
          <a:lstStyle/>
          <a:p>
            <a:pPr defTabSz="1851660" eaLnBrk="1" fontAlgn="auto" hangingPunct="1">
              <a:spcAft>
                <a:spcPts val="0"/>
              </a:spcAft>
              <a:defRPr/>
            </a:pPr>
            <a:r>
              <a:rPr lang="ru-RU" sz="8100" dirty="0" smtClean="0"/>
              <a:t>Разнообразие зародышей. Эндосперм как запасающая ткань семени. Семядоли.</a:t>
            </a:r>
            <a:endParaRPr lang="ru-RU" sz="8100" dirty="0"/>
          </a:p>
        </p:txBody>
      </p:sp>
      <p:pic>
        <p:nvPicPr>
          <p:cNvPr id="25602" name="Picture 3" descr="C:\Documents and Settings\Администратор\Рабочий стол\сканер-06.09.2008\img138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49638" y="8961438"/>
            <a:ext cx="11714162" cy="4640262"/>
          </a:xfrm>
        </p:spPr>
      </p:pic>
      <p:pic>
        <p:nvPicPr>
          <p:cNvPr id="25603" name="Picture 2" descr="C:\Documents and Settings\Администратор\Рабочий стол\сканер-06.09.2008\img1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449638" y="4432300"/>
            <a:ext cx="11552237" cy="4043363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325" y="13068300"/>
          <a:ext cx="4876800" cy="881063"/>
        </p:xfrm>
        <a:graphic>
          <a:graphicData uri="http://schemas.openxmlformats.org/drawingml/2006/table">
            <a:tbl>
              <a:tblPr/>
              <a:tblGrid>
                <a:gridCol w="808038"/>
                <a:gridCol w="4068762"/>
              </a:tblGrid>
              <a:tr h="881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Роль эндосперма в развитии зародыша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Запасание питательных веществ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00113" y="3360738"/>
            <a:ext cx="7950200" cy="9504362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694373" indent="-694373" defTabSz="18516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У двудольных растений</a:t>
            </a:r>
          </a:p>
          <a:p>
            <a:pPr marL="925830" indent="-925830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900" dirty="0" smtClean="0"/>
              <a:t>фасоль, тыква, стрелолист –в семядолях</a:t>
            </a:r>
          </a:p>
          <a:p>
            <a:pPr marL="925830" indent="-925830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900" dirty="0" smtClean="0"/>
              <a:t>Яблоня, миндаль, томат- в семядолях и эндосперме</a:t>
            </a:r>
          </a:p>
          <a:p>
            <a:pPr marL="925830" indent="-925830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900" dirty="0" smtClean="0"/>
              <a:t>Ясень, мак –в эндосперме</a:t>
            </a:r>
            <a:endParaRPr lang="ru-RU" sz="49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51938" y="3360738"/>
            <a:ext cx="8250237" cy="9504362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694373" indent="-694373" defTabSz="18516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У однодольных растений</a:t>
            </a:r>
          </a:p>
          <a:p>
            <a:pPr marL="925830" indent="-925830" defTabSz="18516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900" dirty="0" smtClean="0"/>
              <a:t>1.Частуха –в  семядоле вокруг зародыша</a:t>
            </a:r>
          </a:p>
          <a:p>
            <a:pPr marL="925830" indent="-925830" defTabSz="18516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900" dirty="0" smtClean="0"/>
              <a:t>2. Пшеница –в  эндосперме</a:t>
            </a:r>
          </a:p>
          <a:p>
            <a:pPr marL="925830" indent="-925830" defTabSz="185166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900" dirty="0" smtClean="0"/>
              <a:t>3.лук, ландыш, герань –в эндосперме, прилегающем к зародышу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576263"/>
            <a:ext cx="17252950" cy="2144712"/>
          </a:xfrm>
        </p:spPr>
        <p:txBody>
          <a:bodyPr rtlCol="0">
            <a:normAutofit fontScale="90000"/>
          </a:bodyPr>
          <a:lstStyle/>
          <a:p>
            <a:pPr defTabSz="1851660" eaLnBrk="1" fontAlgn="auto" hangingPunct="1">
              <a:spcAft>
                <a:spcPts val="0"/>
              </a:spcAft>
              <a:defRPr/>
            </a:pPr>
            <a:r>
              <a:rPr lang="ru-RU" sz="8100" dirty="0" smtClean="0"/>
              <a:t>Проросток как  совокупность главного корня и главного побега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900113" y="3040063"/>
            <a:ext cx="16202025" cy="10721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Сравнение прорастания семян двудольных и однодольных растений. Рисунок 28 и 29 к </a:t>
            </a:r>
            <a:r>
              <a:rPr lang="en-US" smtClean="0"/>
              <a:t>§10</a:t>
            </a:r>
            <a:r>
              <a:rPr lang="ru-RU" smtClean="0"/>
              <a:t>                 </a:t>
            </a:r>
            <a:r>
              <a:rPr lang="ru-RU" u="sng" smtClean="0"/>
              <a:t>  Д/ з: </a:t>
            </a:r>
            <a:r>
              <a:rPr lang="en-US" u="sng" smtClean="0"/>
              <a:t>§10</a:t>
            </a:r>
            <a:r>
              <a:rPr lang="ru-RU" u="sng" smtClean="0"/>
              <a:t>;</a:t>
            </a:r>
            <a:r>
              <a:rPr lang="en-US" u="sng" smtClean="0"/>
              <a:t> </a:t>
            </a:r>
            <a:r>
              <a:rPr lang="ru-RU" u="sng" smtClean="0"/>
              <a:t>Раб. тетрадь-</a:t>
            </a:r>
            <a:r>
              <a:rPr lang="en-US" u="sng" smtClean="0"/>
              <a:t>§</a:t>
            </a:r>
            <a:r>
              <a:rPr lang="ru-RU" u="sng" smtClean="0"/>
              <a:t>10</a:t>
            </a:r>
            <a:r>
              <a:rPr lang="en-US" u="sng" smtClean="0"/>
              <a:t> </a:t>
            </a:r>
            <a:endParaRPr lang="ru-RU" u="sng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u="sng" smtClean="0"/>
              <a:t>Выводы</a:t>
            </a:r>
            <a:r>
              <a:rPr lang="ru-RU" smtClean="0"/>
              <a:t>:</a:t>
            </a:r>
          </a:p>
        </p:txBody>
      </p:sp>
      <p:pic>
        <p:nvPicPr>
          <p:cNvPr id="27651" name="Picture 4" descr="C:\Documents and Settings\Администратор\Рабочий стол\сканер-06.09.2008\img13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6880225"/>
            <a:ext cx="13182600" cy="5921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Picture 5" descr="рост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880225"/>
            <a:ext cx="3079750" cy="569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57725" y="12992100"/>
          <a:ext cx="9420225" cy="1041400"/>
        </p:xfrm>
        <a:graphic>
          <a:graphicData uri="http://schemas.openxmlformats.org/drawingml/2006/table">
            <a:tbl>
              <a:tblPr/>
              <a:tblGrid>
                <a:gridCol w="1562100"/>
                <a:gridCol w="785812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Условия прорастания семян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Этапы прорастания семени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закрепление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8</a:t>
            </a:r>
            <a:endParaRPr lang="ru-RU" smtClean="0"/>
          </a:p>
          <a:p>
            <a:pPr eaLnBrk="1" hangingPunct="1"/>
            <a:r>
              <a:rPr lang="ru-RU" u="sng" smtClean="0">
                <a:hlinkClick r:id="rId2"/>
              </a:rPr>
              <a:t>Контроль. Строение семян двудольных растений (детализированное представление)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576263"/>
            <a:ext cx="16202025" cy="1344612"/>
          </a:xfrm>
        </p:spPr>
        <p:txBody>
          <a:bodyPr rtlCol="0">
            <a:normAutofit fontScale="90000"/>
          </a:bodyPr>
          <a:lstStyle/>
          <a:p>
            <a:pPr defTabSz="185166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I.</a:t>
            </a:r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900113" y="2560638"/>
            <a:ext cx="16202025" cy="103044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1.Растительные ткани , их строение и функции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2. Растение  как целостный организм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3.Рабочая тетрадь №3 - </a:t>
            </a:r>
            <a:r>
              <a:rPr lang="en-US" smtClean="0"/>
              <a:t>§9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Какие утверждения верны?-с.37-38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( учебник):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4810125" y="10080625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/>
            <a:r>
              <a:rPr lang="ru-RU" sz="2000">
                <a:ea typeface="Times New Roman" pitchFamily="18" charset="0"/>
                <a:cs typeface="Arial" charset="0"/>
                <a:hlinkClick r:id="rId2"/>
              </a:rPr>
              <a:t>Вопрос 1 по теме "</a:t>
            </a:r>
            <a:r>
              <a:rPr lang="ru-RU" sz="2000">
                <a:solidFill>
                  <a:srgbClr val="FF9900"/>
                </a:solidFill>
                <a:ea typeface="Times New Roman" pitchFamily="18" charset="0"/>
                <a:cs typeface="Arial" charset="0"/>
                <a:hlinkClick r:id="rId2"/>
              </a:rPr>
              <a:t>Жизнедеятельность</a:t>
            </a:r>
            <a:r>
              <a:rPr lang="ru-RU" sz="2000">
                <a:ea typeface="Times New Roman" pitchFamily="18" charset="0"/>
                <a:cs typeface="Arial" charset="0"/>
                <a:hlinkClick r:id="rId2"/>
              </a:rPr>
              <a:t> </a:t>
            </a:r>
            <a:r>
              <a:rPr lang="ru-RU" sz="2000">
                <a:solidFill>
                  <a:srgbClr val="FF9900"/>
                </a:solidFill>
                <a:ea typeface="Times New Roman" pitchFamily="18" charset="0"/>
                <a:cs typeface="Arial" charset="0"/>
                <a:hlinkClick r:id="rId2"/>
              </a:rPr>
              <a:t>клетки</a:t>
            </a:r>
            <a:r>
              <a:rPr lang="ru-RU" sz="2000">
                <a:ea typeface="Times New Roman" pitchFamily="18" charset="0"/>
                <a:cs typeface="Arial" charset="0"/>
                <a:hlinkClick r:id="rId2"/>
              </a:rPr>
              <a:t>"</a:t>
            </a:r>
            <a:endParaRPr lang="ru-RU" sz="1600">
              <a:ea typeface="Times New Roman" pitchFamily="18" charset="0"/>
              <a:cs typeface="Arial" charset="0"/>
            </a:endParaRPr>
          </a:p>
          <a:p>
            <a:pPr defTabSz="914400" eaLnBrk="0" hangingPunct="0"/>
            <a:r>
              <a:rPr lang="ru-RU" sz="2000">
                <a:ea typeface="Times New Roman" pitchFamily="18" charset="0"/>
                <a:cs typeface="Arial" charset="0"/>
                <a:hlinkClick r:id="rId3"/>
              </a:rPr>
              <a:t>Вопрос 2 по теме "</a:t>
            </a:r>
            <a:r>
              <a:rPr lang="ru-RU" sz="2000">
                <a:solidFill>
                  <a:srgbClr val="FF9900"/>
                </a:solidFill>
                <a:ea typeface="Times New Roman" pitchFamily="18" charset="0"/>
                <a:cs typeface="Arial" charset="0"/>
                <a:hlinkClick r:id="rId3"/>
              </a:rPr>
              <a:t>Жизнедеятельность</a:t>
            </a:r>
            <a:r>
              <a:rPr lang="ru-RU" sz="2000">
                <a:ea typeface="Times New Roman" pitchFamily="18" charset="0"/>
                <a:cs typeface="Arial" charset="0"/>
                <a:hlinkClick r:id="rId3"/>
              </a:rPr>
              <a:t> </a:t>
            </a:r>
            <a:r>
              <a:rPr lang="ru-RU" sz="2000">
                <a:solidFill>
                  <a:srgbClr val="FF9900"/>
                </a:solidFill>
                <a:ea typeface="Times New Roman" pitchFamily="18" charset="0"/>
                <a:cs typeface="Arial" charset="0"/>
                <a:hlinkClick r:id="rId3"/>
              </a:rPr>
              <a:t>клетки</a:t>
            </a:r>
            <a:r>
              <a:rPr lang="ru-RU" sz="2000">
                <a:ea typeface="Times New Roman" pitchFamily="18" charset="0"/>
                <a:cs typeface="Arial" charset="0"/>
                <a:hlinkClick r:id="rId3"/>
              </a:rPr>
              <a:t>"</a:t>
            </a:r>
            <a:r>
              <a:rPr lang="ru-RU" sz="1600">
                <a:ea typeface="Times New Roman" pitchFamily="18" charset="0"/>
                <a:cs typeface="Arial" charset="0"/>
              </a:rPr>
              <a:t> </a:t>
            </a:r>
            <a:endParaRPr lang="ru-RU" sz="28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00038" y="576263"/>
            <a:ext cx="17402175" cy="1503362"/>
          </a:xfrm>
        </p:spPr>
        <p:txBody>
          <a:bodyPr/>
          <a:lstStyle/>
          <a:p>
            <a:pPr eaLnBrk="1" hangingPunct="1"/>
            <a:r>
              <a:rPr lang="ru-RU" sz="6500" smtClean="0"/>
              <a:t>Какие утверждения верны с 37-38- учебника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263" y="2239963"/>
            <a:ext cx="17103725" cy="11682412"/>
          </a:xfrm>
          <a:ln>
            <a:solidFill>
              <a:schemeClr val="tx2"/>
            </a:solidFill>
          </a:ln>
        </p:spPr>
        <p:txBody>
          <a:bodyPr rtlCol="0">
            <a:normAutofit fontScale="55000" lnSpcReduction="20000"/>
          </a:bodyPr>
          <a:lstStyle/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Все растения состоят из клеток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Цитоплазма – внутренняя среда клетки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Все клетки растений имеют ядро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Органоиды – это зелёные пластиды клетки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Клеточный сок – содержимое живой клетки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Движение цитоплазмы обеспечивает жизнедеятельность клетки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У разных растений в клетках – разный набор органоидов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Хлорофилл находится в хлоропластах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Образовательная ткань – это хлорофилл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Клетки размножаются делением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Проводящая ткань – это сосуды, по которым вещества передвигаются только в одном направлении- от корней к листьям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Механическая ткань обеспечивает рост растения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Проводящая ткань образует в растении непрерывную сеть сосудов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Образовательная ткань имеется только у молодых растений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Главный признак жизни клетки – обмен веществ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Микропрепарат – это внутреннее строение клетки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Микроскоп – прибор для изучения растений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Лупа и микроскоп – увеличительные приборы</a:t>
            </a:r>
          </a:p>
          <a:p>
            <a:pPr marL="1041559" indent="-1041559" defTabSz="185166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Вакуоль в клетках всегда занимает центральное место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1500188" y="2560638"/>
            <a:ext cx="15301912" cy="3086100"/>
          </a:xfrm>
        </p:spPr>
        <p:txBody>
          <a:bodyPr/>
          <a:lstStyle/>
          <a:p>
            <a:pPr eaLnBrk="1" hangingPunct="1"/>
            <a:r>
              <a:rPr lang="ru-RU" smtClean="0"/>
              <a:t>Семя и его строение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0338" y="5761038"/>
            <a:ext cx="12601575" cy="36798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Проблема:</a:t>
            </a:r>
          </a:p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«Семя – зачаточное растение»</a:t>
            </a:r>
          </a:p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Почему ???</a:t>
            </a:r>
          </a:p>
        </p:txBody>
      </p:sp>
      <p:pic>
        <p:nvPicPr>
          <p:cNvPr id="4" name="Picture 2" descr="C:\Documents and Settings\Администратор\Рабочий стол\сканер-06.09.2008\img137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0300" y="8480425"/>
            <a:ext cx="3768725" cy="53070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Picture 2" descr="C:\Documents and Settings\Администратор\Рабочий стол\сканер-06.09.2008\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01613" y="8480425"/>
            <a:ext cx="3516312" cy="5184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defTabSz="1851660" eaLnBrk="1" fontAlgn="auto" hangingPunct="1">
              <a:spcAft>
                <a:spcPts val="0"/>
              </a:spcAft>
              <a:defRPr/>
            </a:pPr>
            <a:r>
              <a:rPr lang="ru-RU" dirty="0" smtClean="0"/>
              <a:t>1.Семя и его значение в жизни растения. Многообразие семян.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1.Какое значение имеет семя в жизни растения?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( расселение и размножение   )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2. Что позволяет ему выполнять такое значение?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(строение семени)</a:t>
            </a:r>
          </a:p>
        </p:txBody>
      </p:sp>
      <p:pic>
        <p:nvPicPr>
          <p:cNvPr id="4" name="Picture 3" descr="семен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6325" y="11239500"/>
            <a:ext cx="3751263" cy="2400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Picture 4" descr="семена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50838" y="8640763"/>
            <a:ext cx="4351337" cy="2400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Picture 6" descr="семена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0325" y="11544300"/>
            <a:ext cx="3900488" cy="23066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7" name="Picture 5" descr="семена 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752388" y="11680825"/>
            <a:ext cx="4672012" cy="21510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1851660" eaLnBrk="1" fontAlgn="auto" hangingPunct="1">
              <a:spcAft>
                <a:spcPts val="0"/>
              </a:spcAft>
              <a:defRPr/>
            </a:pPr>
            <a:r>
              <a:rPr lang="ru-RU" dirty="0" smtClean="0"/>
              <a:t>2.Внешнее строение семени. Части семени и их функции.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51938" y="3200400"/>
            <a:ext cx="7950200" cy="9504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1.Семенная кожура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2. Рубчик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3. микропиле</a:t>
            </a:r>
          </a:p>
        </p:txBody>
      </p:sp>
      <p:pic>
        <p:nvPicPr>
          <p:cNvPr id="18435" name="Picture 2" descr="C:\Documents and Settings\Администратор\Рабочий стол\сканер-06.09.2008\img137-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00225" y="3840163"/>
            <a:ext cx="5700713" cy="8027987"/>
          </a:xfr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151563" y="9280525"/>
            <a:ext cx="1500187" cy="1441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3" descr="фасоль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0388" y="7680325"/>
            <a:ext cx="3316287" cy="618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6"/>
          <p:cNvSpPr>
            <a:spLocks noChangeArrowheads="1"/>
          </p:cNvSpPr>
          <p:nvPr/>
        </p:nvSpPr>
        <p:spPr bwMode="auto">
          <a:xfrm>
            <a:off x="3362325" y="12763500"/>
            <a:ext cx="5619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>
                <a:latin typeface="Calibri" pitchFamily="34" charset="0"/>
                <a:hlinkClick r:id="rId4"/>
              </a:rPr>
              <a:t>3.Семя цветковых растений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900113" y="576263"/>
            <a:ext cx="16351250" cy="2784475"/>
          </a:xfrm>
        </p:spPr>
        <p:txBody>
          <a:bodyPr/>
          <a:lstStyle/>
          <a:p>
            <a:pPr eaLnBrk="1" hangingPunct="1"/>
            <a:r>
              <a:rPr lang="ru-RU" sz="8100" smtClean="0"/>
              <a:t>3. Внутреннее строение семени фасоли. Части семени и их функции. </a:t>
            </a:r>
          </a:p>
        </p:txBody>
      </p:sp>
      <p:sp>
        <p:nvSpPr>
          <p:cNvPr id="19458" name="Содержимое 13"/>
          <p:cNvSpPr>
            <a:spLocks noGrp="1"/>
          </p:cNvSpPr>
          <p:nvPr>
            <p:ph sz="half" idx="2"/>
          </p:nvPr>
        </p:nvSpPr>
        <p:spPr>
          <a:xfrm>
            <a:off x="12001500" y="3840163"/>
            <a:ext cx="5551488" cy="88011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I</a:t>
            </a:r>
            <a:r>
              <a:rPr lang="ru-RU" smtClean="0"/>
              <a:t>.1.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II</a:t>
            </a:r>
            <a:r>
              <a:rPr lang="ru-RU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1.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2.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3.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4.</a:t>
            </a:r>
          </a:p>
        </p:txBody>
      </p:sp>
      <p:pic>
        <p:nvPicPr>
          <p:cNvPr id="19459" name="Picture 4" descr="C:\Documents and Settings\Администратор\Рабочий стол\сканер-06.09.2008\img138-1-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0075" y="3840163"/>
            <a:ext cx="7529513" cy="4692650"/>
          </a:xfrm>
        </p:spPr>
      </p:pic>
      <p:pic>
        <p:nvPicPr>
          <p:cNvPr id="5" name="Picture 3" descr="фасоль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01688" y="4960938"/>
            <a:ext cx="3538537" cy="656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7" name="Picture 3" descr="фасоль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850" y="8801100"/>
            <a:ext cx="6059488" cy="5129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576263"/>
            <a:ext cx="16202025" cy="863600"/>
          </a:xfrm>
        </p:spPr>
        <p:txBody>
          <a:bodyPr rtlCol="0">
            <a:normAutofit fontScale="90000"/>
          </a:bodyPr>
          <a:lstStyle/>
          <a:p>
            <a:pPr defTabSz="185166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263" y="1760538"/>
            <a:ext cx="17103725" cy="12320587"/>
          </a:xfrm>
        </p:spPr>
        <p:txBody>
          <a:bodyPr rtlCol="0">
            <a:normAutofit fontScale="62500" lnSpcReduction="20000"/>
          </a:bodyPr>
          <a:lstStyle/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1. Запасные вещества в созревшем семени могут содержаться: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а) в эндосперме;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б) в семядолях зародыша;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в) </a:t>
            </a:r>
            <a:r>
              <a:rPr lang="ru-RU" dirty="0" err="1" smtClean="0"/>
              <a:t>в</a:t>
            </a:r>
            <a:r>
              <a:rPr lang="ru-RU" dirty="0" smtClean="0"/>
              <a:t> эндосперме и зародыше;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г) все варианты верны.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2. Для семян растений класса однодольных, в отличие от семян растений класса двудольных, характерно наличие: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а) зародыша с двумя семядолями;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б) зародыша с одной семядолей;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в) эндосперма;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г) сочной кожуры. 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3. Созревшие семена, не имеющие эндосперма, свойственны: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а) луку репчатому;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б) фасоли обыкновенной;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в) перцу сладкому;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г) все семена имеют эндосперм.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4. Семядоли, выполняющие защитную, запасающую и фотосинтезирующую функции, характерны: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а) для гороха посевного;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б) для дуба </a:t>
            </a:r>
            <a:r>
              <a:rPr lang="ru-RU" dirty="0" err="1" smtClean="0"/>
              <a:t>черешчатого</a:t>
            </a:r>
            <a:r>
              <a:rPr lang="ru-RU" dirty="0" smtClean="0"/>
              <a:t>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в) для фасоли обыкновенной;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г) все варианты верны.</a:t>
            </a:r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369690" indent="-369690" defTabSz="185166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694373" indent="-694373" defTabSz="18516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8551863" y="9921875"/>
            <a:ext cx="9001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5166" tIns="92583" rIns="185166" bIns="92583">
            <a:spAutoFit/>
          </a:bodyPr>
          <a:lstStyle/>
          <a:p>
            <a:pPr marL="368300" indent="-368300">
              <a:lnSpc>
                <a:spcPct val="80000"/>
              </a:lnSpc>
              <a:spcBef>
                <a:spcPct val="2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20484" name="Прямоугольник 6"/>
          <p:cNvSpPr>
            <a:spLocks noChangeArrowheads="1"/>
          </p:cNvSpPr>
          <p:nvPr/>
        </p:nvSpPr>
        <p:spPr bwMode="auto">
          <a:xfrm>
            <a:off x="8101013" y="4000500"/>
            <a:ext cx="9001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5166" tIns="92583" rIns="185166" bIns="92583">
            <a:spAutoFit/>
          </a:bodyPr>
          <a:lstStyle/>
          <a:p>
            <a:pPr marL="368300" indent="-368300">
              <a:lnSpc>
                <a:spcPct val="80000"/>
              </a:lnSpc>
            </a:pP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576263"/>
            <a:ext cx="16202025" cy="1984375"/>
          </a:xfrm>
        </p:spPr>
        <p:txBody>
          <a:bodyPr rtlCol="0">
            <a:normAutofit fontScale="90000"/>
          </a:bodyPr>
          <a:lstStyle/>
          <a:p>
            <a:pPr defTabSz="185166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Схема1. Строение </a:t>
            </a:r>
            <a:r>
              <a:rPr lang="ru-RU" b="1" u="sng" dirty="0" smtClean="0"/>
              <a:t>семени</a:t>
            </a:r>
            <a:r>
              <a:rPr lang="ru-RU" dirty="0" smtClean="0"/>
              <a:t> фасоли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600075" y="2879725"/>
            <a:ext cx="16651288" cy="101457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001125" y="4321175"/>
            <a:ext cx="2849563" cy="6397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6600825" y="4321175"/>
            <a:ext cx="2400300" cy="6397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2501563" y="6961187"/>
            <a:ext cx="8001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00488" y="7361238"/>
            <a:ext cx="120015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1272838" y="8240713"/>
            <a:ext cx="17589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5023307" y="8239919"/>
            <a:ext cx="17589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50888" y="9280525"/>
            <a:ext cx="3449637" cy="1120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>
                <a:solidFill>
                  <a:srgbClr val="7030A0"/>
                </a:solidFill>
              </a:rPr>
              <a:t>2 семядоли</a:t>
            </a:r>
            <a:endParaRPr lang="ru-RU" sz="4900" b="1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3" y="9280525"/>
            <a:ext cx="4200525" cy="1441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>
                <a:solidFill>
                  <a:srgbClr val="7030A0"/>
                </a:solidFill>
              </a:rPr>
              <a:t>Зародышевый корешок</a:t>
            </a:r>
            <a:endParaRPr lang="ru-RU" sz="4900" b="1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50313" y="9280525"/>
            <a:ext cx="4200525" cy="1441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>
                <a:solidFill>
                  <a:srgbClr val="7030A0"/>
                </a:solidFill>
              </a:rPr>
              <a:t>Зародышевый стебелёк</a:t>
            </a:r>
            <a:endParaRPr lang="ru-RU" sz="49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352463" y="9280525"/>
            <a:ext cx="4349750" cy="1441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>
                <a:solidFill>
                  <a:srgbClr val="7030A0"/>
                </a:solidFill>
              </a:rPr>
              <a:t>Зародышевая </a:t>
            </a:r>
            <a:r>
              <a:rPr lang="ru-RU" sz="4900" b="1" dirty="0" err="1">
                <a:solidFill>
                  <a:srgbClr val="7030A0"/>
                </a:solidFill>
              </a:rPr>
              <a:t>почечка</a:t>
            </a:r>
            <a:endParaRPr lang="ru-RU" sz="4900" b="1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00675" y="2879725"/>
            <a:ext cx="7650163" cy="1281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/>
              <a:t>Строение семени фасоли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100263" y="5121275"/>
            <a:ext cx="6600825" cy="1279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/>
              <a:t>Семенная кожура</a:t>
            </a:r>
            <a:endParaRPr lang="ru-RU" sz="49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0950575" y="5121275"/>
            <a:ext cx="4500563" cy="1279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4900" b="1" dirty="0">
                <a:solidFill>
                  <a:srgbClr val="7030A0"/>
                </a:solidFill>
              </a:rPr>
              <a:t>зародыш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12752388" y="6400800"/>
            <a:ext cx="239712" cy="96043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2700338" y="7521575"/>
            <a:ext cx="390525" cy="175895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200900" y="7521575"/>
            <a:ext cx="390525" cy="175895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1852275" y="7521575"/>
            <a:ext cx="388938" cy="175895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5601950" y="7521575"/>
            <a:ext cx="390525" cy="175895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700338" y="7200900"/>
            <a:ext cx="13350875" cy="3206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166" tIns="92583" rIns="185166" bIns="92583" anchor="ctr"/>
          <a:lstStyle/>
          <a:p>
            <a:pPr algn="ctr" defTabSz="18516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26" name="Picture 2" descr="D:\МОИ ДОКУМЕНТЫ\!!! СКАНЕР\!!! СКАНЕР\сканер- семя прорастание семян\img138-1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8" y="11296650"/>
            <a:ext cx="554990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000125" y="12534900"/>
          <a:ext cx="4953000" cy="1371600"/>
        </p:xfrm>
        <a:graphic>
          <a:graphicData uri="http://schemas.openxmlformats.org/drawingml/2006/table">
            <a:tbl>
              <a:tblPr/>
              <a:tblGrid>
                <a:gridCol w="820738"/>
                <a:gridCol w="413226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Питательные вещества в семени </a:t>
                      </a: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фасоли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7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508</Words>
  <Application>Microsoft Office PowerPoint</Application>
  <PresentationFormat>Произвольный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Office Theme</vt:lpstr>
      <vt:lpstr>Органы цветкового растения.  Семя и его строение.</vt:lpstr>
      <vt:lpstr>I.опрос</vt:lpstr>
      <vt:lpstr>Какие утверждения верны с 37-38- учебника</vt:lpstr>
      <vt:lpstr>Семя и его строение</vt:lpstr>
      <vt:lpstr>1.Семя и его значение в жизни растения. Многообразие семян.</vt:lpstr>
      <vt:lpstr>2.Внешнее строение семени. Части семени и их функции.</vt:lpstr>
      <vt:lpstr>3. Внутреннее строение семени фасоли. Части семени и их функции. </vt:lpstr>
      <vt:lpstr>тест</vt:lpstr>
      <vt:lpstr>Схема1. Строение семени фасоли</vt:lpstr>
      <vt:lpstr>Растения двудольные и однодольные. Особенности строения семени однодольного растения</vt:lpstr>
      <vt:lpstr>Строение зерновки пшеницы</vt:lpstr>
      <vt:lpstr>Строение плода пшеницы</vt:lpstr>
      <vt:lpstr>Разнообразие зародышей. Эндосперм как запасающая ткань семени. Семядоли.</vt:lpstr>
      <vt:lpstr>Запасание питательных веществ</vt:lpstr>
      <vt:lpstr>Проросток как  совокупность главного корня и главного побега.</vt:lpstr>
      <vt:lpstr>закрепление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цветкового растения.  Семя и его строение</dc:title>
  <cp:lastModifiedBy>User</cp:lastModifiedBy>
  <cp:revision>55</cp:revision>
  <dcterms:modified xsi:type="dcterms:W3CDTF">2012-12-29T18:26:26Z</dcterms:modified>
</cp:coreProperties>
</file>