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sldIdLst>
    <p:sldId id="307" r:id="rId2"/>
    <p:sldId id="308" r:id="rId3"/>
    <p:sldId id="256" r:id="rId4"/>
    <p:sldId id="257" r:id="rId5"/>
    <p:sldId id="258" r:id="rId6"/>
    <p:sldId id="306" r:id="rId7"/>
    <p:sldId id="259" r:id="rId8"/>
    <p:sldId id="260" r:id="rId9"/>
    <p:sldId id="261" r:id="rId10"/>
    <p:sldId id="262" r:id="rId11"/>
    <p:sldId id="309" r:id="rId12"/>
    <p:sldId id="263" r:id="rId13"/>
    <p:sldId id="266" r:id="rId14"/>
    <p:sldId id="267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305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379" autoAdjust="0"/>
    <p:restoredTop sz="86401" autoAdjust="0"/>
  </p:normalViewPr>
  <p:slideViewPr>
    <p:cSldViewPr>
      <p:cViewPr varScale="1">
        <p:scale>
          <a:sx n="49" d="100"/>
          <a:sy n="49" d="100"/>
        </p:scale>
        <p:origin x="-9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5BDF9A-2C69-460C-B0CE-7B117BC76418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16A3A2-D967-478F-8B83-D61E96939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штифель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110DF3-B0CC-49F9-9034-FBF8A23CA6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паскаль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ECBCB9-F87D-455F-93A4-FCAC778539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пифагор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014F8-4A2C-4584-8074-3C5C5D1565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7B9C9E-D749-432F-8A1C-6BCBC07C9A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9D89C-AD1A-4BCB-82EE-BB4DF16B0F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DD0C3-799E-460F-B35D-834CDC7B2A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7396-46BA-46BF-BF36-C9DC5F4FADC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9F52-83F6-4A73-88DD-057D433F8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F0F8-E500-4B4E-BF8E-F9F5D62457DF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48C1-C7D0-48B6-BD94-A0A02BE0B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F220-7612-4B32-B320-6CDB353E1CCC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F02C-06CE-43AD-ADE2-51AF24A8E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E5EC-4A4F-420C-872B-A59EB044B80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4859-8678-4972-A054-004E2FB7B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99DC-6A83-4472-A64A-13796F963A8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1269-3C26-41D6-BF22-0C6C98367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561B-7D27-45BD-8517-3DC69787284D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9239-295E-442C-87B2-44BEE1428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8C6B-E639-4FEF-ACE7-3FE223199BFE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643D-B2FE-42F1-B91C-A590360C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4EA1-1AA6-4D8A-85A1-51A47728CCB2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0786-A4B4-44FB-AFFE-D07B44F1A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C6BB-5C07-4C71-A1DE-5E70D550BFF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B0D2-CC21-4758-B2FE-057E12292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1103-ECF1-4E3A-BE70-7007BDDCDAA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9D89-1B3B-4EB1-85D2-BC4545E14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CDF3-48A8-400E-B7A6-BE153DB07BB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953A-F5DE-4554-BB7B-AF8D6EB5D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AADE1-6716-44A1-9C75-090DE796A7E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A03E3-9A9D-42E5-B578-12C8CDB4F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715375" cy="6215062"/>
          </a:xfrm>
        </p:spPr>
        <p:txBody>
          <a:bodyPr rtlCol="0">
            <a:normAutofit fontScale="90000"/>
          </a:bodyPr>
          <a:lstStyle/>
          <a:p>
            <a:pPr indent="468000" fontAlgn="auto">
              <a:spcAft>
                <a:spcPts val="0"/>
              </a:spcAft>
              <a:defRPr/>
            </a:pPr>
            <a:r>
              <a:rPr lang="en-US" sz="5300" b="1" i="1" dirty="0" smtClean="0">
                <a:latin typeface="Georgia" pitchFamily="18" charset="0"/>
              </a:rPr>
              <a:t/>
            </a:r>
            <a:br>
              <a:rPr lang="en-US" sz="5300" b="1" i="1" dirty="0" smtClean="0">
                <a:latin typeface="Georgia" pitchFamily="18" charset="0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Georgia" pitchFamily="18" charset="0"/>
              </a:rPr>
              <a:t>Что </a:t>
            </a: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создадим</a:t>
            </a:r>
            <a:r>
              <a:rPr lang="ru-RU" sz="5300" b="1" i="1" dirty="0" smtClean="0">
                <a:solidFill>
                  <a:srgbClr val="FF0000"/>
                </a:solidFill>
                <a:latin typeface="Georgia" pitchFamily="18" charset="0"/>
              </a:rPr>
              <a:t> мы впредь, </a:t>
            </a:r>
            <a: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Georgia" pitchFamily="18" charset="0"/>
              </a:rPr>
              <a:t>на то власть Господня,</a:t>
            </a:r>
            <a: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Georgia" pitchFamily="18" charset="0"/>
              </a:rPr>
              <a:t>Но что мы </a:t>
            </a:r>
            <a:r>
              <a:rPr lang="ru-RU" sz="6700" b="1" i="1" dirty="0" smtClean="0">
                <a:solidFill>
                  <a:srgbClr val="FF0000"/>
                </a:solidFill>
                <a:latin typeface="Georgia" pitchFamily="18" charset="0"/>
              </a:rPr>
              <a:t>создали</a:t>
            </a:r>
            <a:r>
              <a:rPr lang="ru-RU" sz="5300" b="1" i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Georgia" pitchFamily="18" charset="0"/>
              </a:rPr>
              <a:t>то с нами по сегодня.</a:t>
            </a:r>
            <a: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en-US" sz="53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6000" b="1" i="1" dirty="0" smtClean="0">
                <a:latin typeface="Georgia" pitchFamily="18" charset="0"/>
              </a:rPr>
              <a:t/>
            </a:r>
            <a:br>
              <a:rPr lang="en-US" sz="6000" b="1" i="1" dirty="0" smtClean="0">
                <a:latin typeface="Georgia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AnastasiaScript" pitchFamily="2" charset="0"/>
              </a:rPr>
              <a:t>Николай Гумилев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ru-RU" sz="60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6429375"/>
            <a:ext cx="6400800" cy="714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r>
              <a:rPr lang="ru-RU" sz="4800" b="1" smtClean="0"/>
              <a:t>  Птолемей 1 Сотерн</a:t>
            </a:r>
            <a:endParaRPr lang="ru-RU" sz="4800" smtClean="0"/>
          </a:p>
        </p:txBody>
      </p:sp>
      <p:pic>
        <p:nvPicPr>
          <p:cNvPr id="27650" name="Содержимое 3" descr="&amp;Pcy;&amp;tcy;&amp;ocy;&amp;lcy;&amp;iecy;&amp;mcy;&amp;iecy;&amp;jcy; I &amp;Scy;&amp;ocy;&amp;tcy;&amp;iecy;&amp;r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857250"/>
            <a:ext cx="4786312" cy="54292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Евклид (</a:t>
            </a:r>
            <a:r>
              <a:rPr lang="en-US" b="1" smtClean="0"/>
              <a:t>III</a:t>
            </a:r>
            <a:r>
              <a:rPr lang="ru-RU" b="1" smtClean="0"/>
              <a:t> в.  до н.э.)</a:t>
            </a:r>
            <a:endParaRPr lang="ru-RU" smtClean="0"/>
          </a:p>
        </p:txBody>
      </p:sp>
      <p:pic>
        <p:nvPicPr>
          <p:cNvPr id="28674" name="Содержимое 3" descr="http://im8-tub-ru.yandex.net/i?id=241398093-08-72&amp;n=1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285875"/>
            <a:ext cx="6143625" cy="52863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357188"/>
            <a:ext cx="5000625" cy="642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/>
              <a:t>Пифагор</a:t>
            </a:r>
            <a:endParaRPr lang="ru-RU" sz="6000" b="1" dirty="0"/>
          </a:p>
        </p:txBody>
      </p:sp>
      <p:pic>
        <p:nvPicPr>
          <p:cNvPr id="29698" name="Содержимое 3" descr="http://im3-tub-ru.yandex.net/i?id=540405824-24-72&amp;n=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214438"/>
            <a:ext cx="5500688" cy="56435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ru-RU" b="1" smtClean="0"/>
              <a:t>Евклид (</a:t>
            </a:r>
            <a:r>
              <a:rPr lang="en-US" b="1" smtClean="0"/>
              <a:t>III</a:t>
            </a:r>
            <a:r>
              <a:rPr lang="ru-RU" b="1" smtClean="0"/>
              <a:t> в до н.э)</a:t>
            </a:r>
            <a:endParaRPr lang="ru-RU" smtClean="0"/>
          </a:p>
        </p:txBody>
      </p:sp>
      <p:pic>
        <p:nvPicPr>
          <p:cNvPr id="30722" name="Содержимое 3" descr="http://im8-tub-ru.yandex.net/i?id=241398093-08-72&amp;n=1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214438"/>
            <a:ext cx="4857750" cy="535781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428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4900" b="1" dirty="0" smtClean="0"/>
              <a:t>Фалес Милетский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 (</a:t>
            </a:r>
            <a:r>
              <a:rPr lang="ru-RU" sz="3600" b="1" dirty="0" err="1" smtClean="0">
                <a:solidFill>
                  <a:srgbClr val="FF0000"/>
                </a:solidFill>
              </a:rPr>
              <a:t>ок</a:t>
            </a:r>
            <a:r>
              <a:rPr lang="ru-RU" sz="3600" b="1" dirty="0" smtClean="0">
                <a:solidFill>
                  <a:srgbClr val="FF0000"/>
                </a:solidFill>
              </a:rPr>
              <a:t>. 625–547 до н.э.)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6" name="Содержимое 3" descr="http://im8-tub-ru.yandex.net/i?id=316166929-22-72&amp;n=1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357313"/>
            <a:ext cx="4572000" cy="550068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	Рене Декарт (1596-1650)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Содержимое 3" descr="http://im0-tub-ru.yandex.net/i?id=318218501-19-72&amp;n=1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071563"/>
            <a:ext cx="5357812" cy="54292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1014413"/>
          </a:xfrm>
        </p:spPr>
        <p:txBody>
          <a:bodyPr/>
          <a:lstStyle/>
          <a:p>
            <a:r>
              <a:rPr lang="ru-RU" b="1" smtClean="0"/>
              <a:t>Карл Гаусс</a:t>
            </a:r>
          </a:p>
        </p:txBody>
      </p:sp>
      <p:pic>
        <p:nvPicPr>
          <p:cNvPr id="33794" name="Содержимое 4" descr="13 гаусс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071563"/>
            <a:ext cx="5572125" cy="55721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871537"/>
          </a:xfrm>
        </p:spPr>
        <p:txBody>
          <a:bodyPr/>
          <a:lstStyle/>
          <a:p>
            <a:r>
              <a:rPr lang="ru-RU" b="1" smtClean="0"/>
              <a:t>Альберт Эйнштейн</a:t>
            </a:r>
          </a:p>
        </p:txBody>
      </p:sp>
      <p:pic>
        <p:nvPicPr>
          <p:cNvPr id="34818" name="Содержимое 3" descr="http://im5-tub-ru.yandex.net/i?id=295743738-61-72&amp;n=17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25" y="1071563"/>
            <a:ext cx="4786313" cy="550068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90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«Достойна только та жизнь, которая прожита ради </a:t>
            </a:r>
            <a:r>
              <a:rPr lang="en-US" sz="5300" b="1" dirty="0" smtClean="0">
                <a:solidFill>
                  <a:srgbClr val="FF0000"/>
                </a:solidFill>
              </a:rPr>
              <a:t>                       </a:t>
            </a:r>
            <a:r>
              <a:rPr lang="ru-RU" sz="5300" b="1" dirty="0" smtClean="0">
                <a:solidFill>
                  <a:srgbClr val="FF0000"/>
                </a:solidFill>
              </a:rPr>
              <a:t>других людей» 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866" name="Содержимое 4"/>
          <p:cNvSpPr>
            <a:spLocks noGrp="1"/>
          </p:cNvSpPr>
          <p:nvPr>
            <p:ph idx="1"/>
          </p:nvPr>
        </p:nvSpPr>
        <p:spPr>
          <a:xfrm>
            <a:off x="457200" y="4643438"/>
            <a:ext cx="8229600" cy="1071562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4000" b="1" smtClean="0"/>
              <a:t>Альберт Эйнштейн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4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37890" name="Содержимое 3" descr="&amp;Fcy;&amp;acy;&amp;jcy;&amp;lcy;:LineOnHyper.sv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571500"/>
            <a:ext cx="5357812" cy="57864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i="1" smtClean="0">
                <a:latin typeface="Georgia" pitchFamily="18" charset="0"/>
              </a:rPr>
              <a:t>Изобретать самому – </a:t>
            </a:r>
            <a:r>
              <a:rPr lang="en-US" sz="4000" b="1" i="1" smtClean="0">
                <a:latin typeface="Georgia" pitchFamily="18" charset="0"/>
              </a:rPr>
              <a:t>  </a:t>
            </a:r>
          </a:p>
          <a:p>
            <a:pPr>
              <a:buFont typeface="Arial" charset="0"/>
              <a:buNone/>
            </a:pPr>
            <a:r>
              <a:rPr lang="en-US" sz="4000" b="1" i="1" smtClean="0">
                <a:latin typeface="Georgia" pitchFamily="18" charset="0"/>
              </a:rPr>
              <a:t>                                      </a:t>
            </a:r>
            <a:r>
              <a:rPr lang="ru-RU" sz="4000" b="1" i="1" smtClean="0">
                <a:latin typeface="Georgia" pitchFamily="18" charset="0"/>
              </a:rPr>
              <a:t>прекрасно,</a:t>
            </a:r>
            <a:endParaRPr lang="en-US" sz="4000" b="1" i="1" smtClean="0">
              <a:latin typeface="Georgia" pitchFamily="18" charset="0"/>
            </a:endParaRPr>
          </a:p>
          <a:p>
            <a:pPr>
              <a:buFont typeface="Arial" charset="0"/>
              <a:buNone/>
            </a:pPr>
            <a:r>
              <a:rPr lang="ru-RU" sz="4000" b="1" i="1" smtClean="0">
                <a:latin typeface="Georgia" pitchFamily="18" charset="0"/>
              </a:rPr>
              <a:t>Но то, что другими </a:t>
            </a:r>
            <a:r>
              <a:rPr lang="en-US" sz="4000" b="1" i="1" smtClean="0">
                <a:latin typeface="Georgia" pitchFamily="18" charset="0"/>
              </a:rPr>
              <a:t>      </a:t>
            </a:r>
          </a:p>
          <a:p>
            <a:pPr>
              <a:buFont typeface="Arial" charset="0"/>
              <a:buNone/>
            </a:pPr>
            <a:r>
              <a:rPr lang="en-US" sz="4000" b="1" i="1" smtClean="0">
                <a:latin typeface="Georgia" pitchFamily="18" charset="0"/>
              </a:rPr>
              <a:t>                                           </a:t>
            </a:r>
            <a:r>
              <a:rPr lang="ru-RU" sz="4000" b="1" i="1" smtClean="0">
                <a:latin typeface="Georgia" pitchFamily="18" charset="0"/>
              </a:rPr>
              <a:t>найдено,</a:t>
            </a:r>
          </a:p>
          <a:p>
            <a:pPr>
              <a:buFont typeface="Arial" charset="0"/>
              <a:buNone/>
            </a:pPr>
            <a:r>
              <a:rPr lang="ru-RU" sz="4000" b="1" i="1" smtClean="0">
                <a:latin typeface="Georgia" pitchFamily="18" charset="0"/>
              </a:rPr>
              <a:t>Знать и ценить –</a:t>
            </a:r>
          </a:p>
          <a:p>
            <a:pPr>
              <a:buFont typeface="Arial" charset="0"/>
              <a:buNone/>
            </a:pPr>
            <a:r>
              <a:rPr lang="en-US" sz="4000" b="1" i="1" smtClean="0">
                <a:latin typeface="Georgia" pitchFamily="18" charset="0"/>
              </a:rPr>
              <a:t>                                   </a:t>
            </a:r>
            <a:r>
              <a:rPr lang="ru-RU" sz="4000" b="1" i="1" smtClean="0">
                <a:latin typeface="Georgia" pitchFamily="18" charset="0"/>
              </a:rPr>
              <a:t>меньше ли, </a:t>
            </a:r>
            <a:endParaRPr lang="en-US" sz="4000" b="1" i="1" smtClean="0">
              <a:latin typeface="Georgia" pitchFamily="18" charset="0"/>
            </a:endParaRPr>
          </a:p>
          <a:p>
            <a:pPr>
              <a:buFont typeface="Arial" charset="0"/>
              <a:buNone/>
            </a:pPr>
            <a:r>
              <a:rPr lang="en-US" sz="4000" b="1" i="1" smtClean="0">
                <a:latin typeface="Georgia" pitchFamily="18" charset="0"/>
              </a:rPr>
              <a:t>                 </a:t>
            </a:r>
            <a:r>
              <a:rPr lang="ru-RU" sz="4000" b="1" i="1" smtClean="0">
                <a:latin typeface="Georgia" pitchFamily="18" charset="0"/>
              </a:rPr>
              <a:t>чем создавать?</a:t>
            </a:r>
          </a:p>
          <a:p>
            <a:endParaRPr lang="ru-RU" sz="4000" b="1" i="1" smtClean="0"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   Наш мир не прямой, а из кривых.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Содержимое 3" descr="&amp;Ocy;&amp;bcy;&amp;ocy;&amp;icy; &amp;Gcy;&amp;acy;&amp;zcy;&amp;ocy;&amp;vcy;&amp;ocy;&amp;iecy; &amp;ocy;&amp;bcy;&amp;lcy;&amp;acy;&amp;kcy;&amp;ocy;. &amp;Kcy;&amp;ocy;&amp;scy;&amp;mcy;&amp;ocy;&amp;scy;, &amp;pcy;&amp;lcy;&amp;acy;&amp;ncy;&amp;iecy;&amp;tcy;&amp;ycy;, &amp;zcy;&amp;vcy;&amp;iecy;&amp;zcy;&amp;dcy;&amp;ycy;, &amp;acy;&amp;scy;&amp;tcy;&amp;iecy;&amp;rcy;&amp;ocy;&amp;icy;&amp;dcy;&amp;ycy;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071563"/>
            <a:ext cx="7929563" cy="51435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14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Чем ближе к светилу, сильней искривление!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Содержимое 3" descr="&amp;Ocy;&amp;bcy;&amp;ocy;&amp;icy; Last day. &amp;Kcy;&amp;ocy;&amp;scy;&amp;mcy;&amp;ocy;&amp;scy;, &amp;pcy;&amp;lcy;&amp;acy;&amp;ncy;&amp;iecy;&amp;tcy;&amp;acy;, &amp;lcy;&amp;ucy;&amp;ncy;&amp;acy;, &amp;acy;&amp;scy;&amp;tcy;&amp;rcy;&amp;ocy;&amp;ncy;&amp;ocy;&amp;mcy;&amp;icy;&amp;yacy;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7929563" cy="52149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Луч звёздный близ солнца прошел с искривлением!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img" descr="http://fonday.ru/viewImage/5935_4U07h793586VHF/1600x1200.jpg?o=/images/tmp/7/9/original/79354U07h86VHFgvWgAiVJ1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214438"/>
            <a:ext cx="8001000" cy="52149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Содержимое 3" descr="&amp;Ocy;&amp;bcy;&amp;ocy;&amp;icy; &amp;Gcy;&amp;acy;&amp;lcy;&amp;acy;&amp;kcy;&amp;tcy;&amp;icy;&amp;kcy;&amp;icy;. &amp;Pcy;&amp;lcy;&amp;acy;&amp;ncy;&amp;iecy;&amp;tcy;&amp;acy;, &amp;kcy;&amp;ocy;&amp;scy;&amp;mcy;&amp;ocy;&amp;scy;, &amp;zcy;&amp;vcy;&amp;iecy;&amp;zcy;&amp;dcy;&amp;ycy;, &amp;pcy;&amp;rcy;&amp;ocy;&amp;scy;&amp;tcy;&amp;rcy;&amp;acy;&amp;ncy;&amp;scy;&amp;tcy;&amp;vcy;&amp;ocy;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85750"/>
            <a:ext cx="8572500" cy="60721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571500" y="1357313"/>
            <a:ext cx="8229600" cy="357187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одном мгновеньи видеть вечность,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Огромный мир – в зерне песка,</a:t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единой горсти – бесконечность</a:t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небо – в чашечке песка.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6215063"/>
            <a:ext cx="8229600" cy="4286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3786187"/>
          </a:xfrm>
        </p:spPr>
        <p:txBody>
          <a:bodyPr>
            <a:normAutofit/>
          </a:bodyPr>
          <a:lstStyle/>
          <a:p>
            <a:r>
              <a:rPr lang="ru-RU" sz="4000" b="1" smtClean="0">
                <a:latin typeface="Arial" charset="0"/>
                <a:cs typeface="Times New Roman" pitchFamily="18" charset="0"/>
              </a:rPr>
              <a:t>Производство компании МФЭК</a:t>
            </a:r>
            <a:r>
              <a:rPr lang="ru-RU" sz="900" smtClean="0">
                <a:latin typeface="Arial" charset="0"/>
              </a:rPr>
              <a:t/>
            </a:r>
            <a:br>
              <a:rPr lang="ru-RU" sz="900" smtClean="0">
                <a:latin typeface="Arial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группа  «Горе от ума»</a:t>
            </a:r>
            <a:r>
              <a:rPr lang="ru-RU" sz="2200" smtClean="0">
                <a:latin typeface="Arial" charset="0"/>
              </a:rPr>
              <a:t/>
            </a:r>
            <a:br>
              <a:rPr lang="ru-RU" sz="2200" smtClean="0">
                <a:latin typeface="Arial" charset="0"/>
              </a:rPr>
            </a:br>
            <a:r>
              <a:rPr lang="ru-RU" sz="4000" b="1" smtClean="0"/>
              <a:t>представляют</a:t>
            </a:r>
            <a:br>
              <a:rPr lang="ru-RU" sz="4000" b="1" smtClean="0"/>
            </a:br>
            <a:r>
              <a:rPr lang="ru-RU" sz="4000" b="1" smtClean="0"/>
              <a:t>фильм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4800" b="1" smtClean="0">
                <a:solidFill>
                  <a:srgbClr val="FF0000"/>
                </a:solidFill>
              </a:rPr>
              <a:t>«История некоторых открытий»</a:t>
            </a:r>
            <a:br>
              <a:rPr lang="ru-RU" sz="4800" b="1" smtClean="0">
                <a:solidFill>
                  <a:srgbClr val="FF0000"/>
                </a:solidFill>
              </a:rPr>
            </a:br>
            <a:endParaRPr lang="ru-RU" sz="4800" b="1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358063"/>
            <a:ext cx="8229600" cy="714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ru-RU" sz="3200" b="1" smtClean="0"/>
              <a:t>В ролях:</a:t>
            </a:r>
            <a:br>
              <a:rPr lang="ru-RU" sz="3200" b="1" smtClean="0"/>
            </a:br>
            <a:r>
              <a:rPr lang="ru-RU" sz="3200" b="1" smtClean="0"/>
              <a:t>Архимед: Гаджимагомедов М.</a:t>
            </a:r>
            <a:br>
              <a:rPr lang="ru-RU" sz="3200" b="1" smtClean="0"/>
            </a:br>
            <a:r>
              <a:rPr lang="ru-RU" sz="3200" b="1" smtClean="0"/>
              <a:t>Архилок: Расулов М.</a:t>
            </a:r>
            <a:br>
              <a:rPr lang="ru-RU" sz="3200" b="1" smtClean="0"/>
            </a:br>
            <a:r>
              <a:rPr lang="ru-RU" sz="3200" b="1" smtClean="0"/>
              <a:t>Архелай: Агилов А.</a:t>
            </a:r>
            <a:br>
              <a:rPr lang="ru-RU" sz="3200" b="1" smtClean="0"/>
            </a:br>
            <a:r>
              <a:rPr lang="ru-RU" sz="3200" b="1" smtClean="0"/>
              <a:t>Евклид: Шахруханов Х.</a:t>
            </a:r>
            <a:br>
              <a:rPr lang="ru-RU" sz="3200" b="1" smtClean="0"/>
            </a:br>
            <a:r>
              <a:rPr lang="ru-RU" sz="3200" b="1" smtClean="0"/>
              <a:t>Царь: Гайдаргаджиев А.</a:t>
            </a:r>
            <a:br>
              <a:rPr lang="ru-RU" sz="3200" b="1" smtClean="0"/>
            </a:br>
            <a:r>
              <a:rPr lang="ru-RU" sz="3200" b="1" smtClean="0"/>
              <a:t>Ювелир: Гасанова М.</a:t>
            </a:r>
            <a:br>
              <a:rPr lang="ru-RU" sz="3200" b="1" smtClean="0"/>
            </a:br>
            <a:r>
              <a:rPr lang="ru-RU" sz="3200" b="1" smtClean="0"/>
              <a:t>Господин: Гаджимагомедов М.</a:t>
            </a:r>
            <a:br>
              <a:rPr lang="ru-RU" sz="3200" b="1" smtClean="0"/>
            </a:br>
            <a:r>
              <a:rPr lang="ru-RU" sz="3200" b="1" smtClean="0"/>
              <a:t>Дама: Газиева Д.</a:t>
            </a:r>
            <a:br>
              <a:rPr lang="ru-RU" sz="3200" b="1" smtClean="0"/>
            </a:br>
            <a:r>
              <a:rPr lang="ru-RU" sz="3200" b="1" smtClean="0"/>
              <a:t>Прохожий 1: Шошаева Н.</a:t>
            </a:r>
            <a:br>
              <a:rPr lang="ru-RU" sz="3200" b="1" smtClean="0"/>
            </a:br>
            <a:r>
              <a:rPr lang="ru-RU" sz="3200" b="1" smtClean="0"/>
              <a:t>Прохожий 2: Расулов М.</a:t>
            </a:r>
            <a:br>
              <a:rPr lang="ru-RU" sz="3200" b="1" smtClean="0"/>
            </a:br>
            <a:r>
              <a:rPr lang="ru-RU" sz="3200" b="1" smtClean="0"/>
              <a:t>Газетчик: Гасанова М.</a:t>
            </a:r>
            <a:br>
              <a:rPr lang="ru-RU" sz="3200" b="1" smtClean="0"/>
            </a:br>
            <a:r>
              <a:rPr lang="ru-RU" sz="3200" b="1" smtClean="0"/>
              <a:t>Слуга: Халинбеков 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14375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0005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FF0000"/>
                </a:solidFill>
              </a:rPr>
              <a:t>Знание – самое превосходное из  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                                         владений.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Все стремятся к нему, 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           само же оно не приходит.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215188"/>
            <a:ext cx="8229600" cy="5715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1857375"/>
            <a:ext cx="8229600" cy="2857500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Три пути ведут к знанию</a:t>
            </a:r>
            <a:r>
              <a:rPr lang="ru-RU" b="1" smtClean="0">
                <a:solidFill>
                  <a:srgbClr val="FF0000"/>
                </a:solidFill>
              </a:rPr>
              <a:t>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526213"/>
            <a:ext cx="8229600" cy="460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3500437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Три пути ведут к знанию</a:t>
            </a:r>
            <a:r>
              <a:rPr lang="ru-RU" b="1" smtClean="0">
                <a:solidFill>
                  <a:srgbClr val="FF0000"/>
                </a:solidFill>
              </a:rPr>
              <a:t>: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b="1" smtClean="0"/>
              <a:t>путь </a:t>
            </a:r>
            <a:r>
              <a:rPr lang="ru-RU" sz="5400" b="1" smtClean="0"/>
              <a:t>размышления</a:t>
            </a:r>
            <a:r>
              <a:rPr lang="ru-RU" b="1" smtClean="0"/>
              <a:t> – самый </a:t>
            </a:r>
            <a:r>
              <a:rPr lang="ru-RU" b="1" i="1" smtClean="0"/>
              <a:t>благородный</a:t>
            </a:r>
            <a:r>
              <a:rPr lang="ru-RU" b="1" smtClean="0"/>
              <a:t>,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500813"/>
            <a:ext cx="8229600" cy="1428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3100" b="1" dirty="0" smtClean="0"/>
              <a:t>Михаил Штифель (1487 – 1567)</a:t>
            </a:r>
            <a:r>
              <a:rPr lang="ru-RU" sz="3100" dirty="0" smtClean="0"/>
              <a:t> </a:t>
            </a:r>
            <a:r>
              <a:rPr lang="ru-RU" sz="3100" b="1" dirty="0" smtClean="0"/>
              <a:t>Первооткрыватель логарифмов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7" name="Рисунок 3" descr="&amp;SHcy;&amp;tcy;&amp;icy;&amp;fcy;&amp;iecy;&amp;lcy;&amp;softcy; &amp;Mcy;&amp;icy;&amp;khcy;&amp;acy;&amp;e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28750"/>
            <a:ext cx="7072313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786312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Три пути ведут к знанию</a:t>
            </a:r>
            <a:r>
              <a:rPr lang="ru-RU" b="1" smtClean="0">
                <a:solidFill>
                  <a:srgbClr val="FF0000"/>
                </a:solidFill>
              </a:rPr>
              <a:t>: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b="1" smtClean="0"/>
              <a:t>путь </a:t>
            </a:r>
            <a:r>
              <a:rPr lang="ru-RU" sz="5400" b="1" smtClean="0"/>
              <a:t>размышления</a:t>
            </a:r>
            <a:r>
              <a:rPr lang="ru-RU" b="1" smtClean="0"/>
              <a:t> – самый </a:t>
            </a:r>
            <a:r>
              <a:rPr lang="ru-RU" b="1" i="1" smtClean="0"/>
              <a:t>благородный</a:t>
            </a:r>
            <a:r>
              <a:rPr lang="ru-RU" b="1" smtClean="0"/>
              <a:t>, </a:t>
            </a:r>
            <a:br>
              <a:rPr lang="ru-RU" b="1" smtClean="0"/>
            </a:br>
            <a:r>
              <a:rPr lang="ru-RU" b="1" smtClean="0"/>
              <a:t>путь </a:t>
            </a:r>
            <a:r>
              <a:rPr lang="ru-RU" sz="5400" b="1" smtClean="0"/>
              <a:t>подражания</a:t>
            </a:r>
            <a:r>
              <a:rPr lang="ru-RU" b="1" smtClean="0"/>
              <a:t> – самый </a:t>
            </a:r>
            <a:r>
              <a:rPr lang="ru-RU" b="1" i="1" smtClean="0"/>
              <a:t>легкий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59765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Три пути ведут к знанию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/>
              <a:t>путь </a:t>
            </a:r>
            <a:r>
              <a:rPr lang="ru-RU" sz="5400" b="1" dirty="0" smtClean="0"/>
              <a:t>размышления</a:t>
            </a:r>
            <a:r>
              <a:rPr lang="ru-RU" b="1" dirty="0" smtClean="0"/>
              <a:t> – самый </a:t>
            </a:r>
            <a:r>
              <a:rPr lang="ru-RU" b="1" i="1" dirty="0" smtClean="0"/>
              <a:t>благородный</a:t>
            </a:r>
            <a:r>
              <a:rPr lang="ru-RU" b="1" dirty="0" smtClean="0"/>
              <a:t>, </a:t>
            </a:r>
            <a:br>
              <a:rPr lang="ru-RU" b="1" dirty="0" smtClean="0"/>
            </a:br>
            <a:r>
              <a:rPr lang="ru-RU" b="1" dirty="0" smtClean="0"/>
              <a:t>путь </a:t>
            </a:r>
            <a:r>
              <a:rPr lang="ru-RU" sz="5400" b="1" dirty="0" smtClean="0"/>
              <a:t>подражания</a:t>
            </a:r>
            <a:r>
              <a:rPr lang="ru-RU" b="1" dirty="0" smtClean="0"/>
              <a:t> – самый </a:t>
            </a:r>
            <a:r>
              <a:rPr lang="ru-RU" b="1" i="1" dirty="0" smtClean="0"/>
              <a:t>легкий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 путь </a:t>
            </a:r>
            <a:r>
              <a:rPr lang="ru-RU" sz="6000" b="1" dirty="0" smtClean="0"/>
              <a:t>опыта</a:t>
            </a:r>
            <a:r>
              <a:rPr lang="ru-RU" b="1" dirty="0" smtClean="0"/>
              <a:t> – это самый </a:t>
            </a:r>
            <a:r>
              <a:rPr lang="ru-RU" b="1" i="1" dirty="0" smtClean="0"/>
              <a:t>горький</a:t>
            </a:r>
            <a:r>
              <a:rPr lang="ru-RU" b="1" dirty="0" smtClean="0"/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57200" y="5643563"/>
            <a:ext cx="8229600" cy="928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                                          </a:t>
            </a:r>
            <a:r>
              <a:rPr lang="ru-RU" b="1" i="1" smtClean="0">
                <a:solidFill>
                  <a:srgbClr val="FF0000"/>
                </a:solidFill>
              </a:rPr>
              <a:t>Конфуций</a:t>
            </a:r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5"/>
          </a:xfrm>
        </p:spPr>
        <p:txBody>
          <a:bodyPr/>
          <a:lstStyle/>
          <a:p>
            <a:r>
              <a:rPr lang="ru-RU" sz="6600" b="1" i="1" smtClean="0">
                <a:solidFill>
                  <a:srgbClr val="FF0000"/>
                </a:solidFill>
              </a:rPr>
              <a:t>Этот вопрос еще ждет своего решения…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603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571500" y="1000125"/>
            <a:ext cx="8001000" cy="3643313"/>
          </a:xfrm>
        </p:spPr>
        <p:txBody>
          <a:bodyPr/>
          <a:lstStyle/>
          <a:p>
            <a:pPr algn="l"/>
            <a:r>
              <a:rPr lang="ru-RU" sz="5400" b="1" smtClean="0"/>
              <a:t>Что будет дальше –</a:t>
            </a: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>                        </a:t>
            </a:r>
            <a:r>
              <a:rPr lang="ru-RU" sz="5400" b="1" smtClean="0"/>
              <a:t>мы не знаем.</a:t>
            </a:r>
            <a:endParaRPr lang="ru-RU" sz="5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214313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pPr algn="l"/>
            <a:r>
              <a:rPr lang="ru-RU" b="1" smtClean="0"/>
              <a:t>  Что будет дальше –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 </a:t>
            </a:r>
            <a:r>
              <a:rPr lang="ru-RU" b="1" smtClean="0"/>
              <a:t>мы не знаем.</a:t>
            </a:r>
            <a:br>
              <a:rPr lang="ru-RU" b="1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</a:t>
            </a:r>
            <a:r>
              <a:rPr lang="ru-RU" b="1" smtClean="0"/>
              <a:t>Нам не дано предугадать.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11963"/>
            <a:ext cx="8229600" cy="460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143500"/>
          </a:xfrm>
        </p:spPr>
        <p:txBody>
          <a:bodyPr/>
          <a:lstStyle/>
          <a:p>
            <a:pPr algn="l"/>
            <a:r>
              <a:rPr lang="ru-RU" b="1" smtClean="0"/>
              <a:t>  Что будет дальше –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</a:t>
            </a:r>
            <a:r>
              <a:rPr lang="ru-RU" b="1" smtClean="0"/>
              <a:t>мы не знаем. </a:t>
            </a:r>
            <a:br>
              <a:rPr lang="ru-RU" b="1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</a:t>
            </a:r>
            <a:r>
              <a:rPr lang="ru-RU" b="1" smtClean="0"/>
              <a:t>Нам не дано предугадать.</a:t>
            </a:r>
            <a:br>
              <a:rPr lang="ru-RU" b="1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</a:t>
            </a:r>
            <a:r>
              <a:rPr lang="ru-RU" b="1" smtClean="0"/>
              <a:t>Как слово наше отзовётся, 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11963"/>
            <a:ext cx="8229600" cy="460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401050" cy="60721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/>
              <a:t>     Что будет дальше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</a:t>
            </a:r>
            <a:r>
              <a:rPr lang="ru-RU" b="1" dirty="0" smtClean="0"/>
              <a:t>мы не знаем. 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b="1" dirty="0" smtClean="0"/>
              <a:t>Нам не дано предугадать.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b="1" dirty="0" smtClean="0"/>
              <a:t>Как слово наше отзовётся,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Нам не дано предугадать…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119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20   вопрос зн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6929486" cy="614366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1143000"/>
            <a:ext cx="1928813" cy="274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4" name="Содержимое 3" descr="&amp;Bcy;&amp;lcy;&amp;iecy;&amp;zcy; &amp;Pcy;&amp;acy;&amp;scy;&amp;kcy;&amp;acy;&amp;lcy;&amp;softcy;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500063"/>
            <a:ext cx="6786563" cy="63579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/>
              <a:t>		   Пифагор </a:t>
            </a:r>
          </a:p>
        </p:txBody>
      </p:sp>
      <p:pic>
        <p:nvPicPr>
          <p:cNvPr id="20482" name="Picture 2" descr="C:\Documents and Settings\Administrator\Рабочий стол\портреты математиков\3 пифаго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357313"/>
            <a:ext cx="6215063" cy="52863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13" y="0"/>
            <a:ext cx="10715626" cy="6357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7000" dirty="0" smtClean="0"/>
              <a:t/>
            </a:r>
            <a:br>
              <a:rPr lang="ru-RU" sz="17000" dirty="0" smtClean="0"/>
            </a:br>
            <a:r>
              <a:rPr lang="ru-RU" sz="17000" dirty="0" smtClean="0"/>
              <a:t>220 </a:t>
            </a:r>
            <a:r>
              <a:rPr lang="ru-RU" sz="10000" dirty="0" smtClean="0"/>
              <a:t>и</a:t>
            </a:r>
            <a:r>
              <a:rPr lang="ru-RU" sz="17000" dirty="0" smtClean="0"/>
              <a:t> 284</a:t>
            </a:r>
            <a:r>
              <a:rPr lang="ru-RU" sz="5400" smtClean="0"/>
              <a:t/>
            </a:r>
            <a:br>
              <a:rPr lang="ru-RU" sz="5400" smtClean="0"/>
            </a:br>
            <a:r>
              <a:rPr lang="ru-RU" sz="10000" smtClean="0"/>
              <a:t>дружественные</a:t>
            </a:r>
            <a:r>
              <a:rPr lang="ru-RU" sz="12000" dirty="0" smtClean="0"/>
              <a:t/>
            </a:r>
            <a:br>
              <a:rPr lang="ru-RU" sz="12000" dirty="0" smtClean="0"/>
            </a:br>
            <a:endParaRPr lang="ru-RU" sz="1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643688"/>
            <a:ext cx="8229600" cy="714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428750"/>
          </a:xfrm>
        </p:spPr>
        <p:txBody>
          <a:bodyPr/>
          <a:lstStyle/>
          <a:p>
            <a:r>
              <a:rPr lang="en-US" sz="3200" b="1" smtClean="0"/>
              <a:t/>
            </a:r>
            <a:br>
              <a:rPr lang="en-US" sz="3200" b="1" smtClean="0"/>
            </a:br>
            <a:r>
              <a:rPr lang="ru-RU" b="1" smtClean="0"/>
              <a:t>Гиппократ Хиосский </a:t>
            </a:r>
            <a:r>
              <a:rPr lang="en-US" b="1" smtClean="0"/>
              <a:t/>
            </a:r>
            <a:br>
              <a:rPr lang="en-US" b="1" smtClean="0"/>
            </a:br>
            <a:r>
              <a:rPr lang="ru-RU" sz="3600" b="1" smtClean="0"/>
              <a:t>(2-я половина 5 века до н.э.)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200" smtClean="0"/>
          </a:p>
        </p:txBody>
      </p:sp>
      <p:pic>
        <p:nvPicPr>
          <p:cNvPr id="23554" name="Содержимое 3" descr="http://im6-tub-ru.yandex.net/i?id=481573702-41-72&amp;n=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14500"/>
            <a:ext cx="7500937" cy="51435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     </a:t>
            </a:r>
            <a:r>
              <a:rPr lang="ru-RU" sz="5300" b="1" dirty="0" err="1" smtClean="0"/>
              <a:t>Гиппократовы</a:t>
            </a:r>
            <a:r>
              <a:rPr lang="ru-RU" sz="5300" b="1" dirty="0" smtClean="0"/>
              <a:t> луночки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dirty="0"/>
          </a:p>
        </p:txBody>
      </p:sp>
      <p:pic>
        <p:nvPicPr>
          <p:cNvPr id="24578" name="Содержимое 3" descr="&amp;Fcy;&amp;acy;&amp;jcy;&amp;lcy;:Hipocrat arcs.sv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000125"/>
            <a:ext cx="6215063" cy="535781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58162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5602" name="Содержимое 3" descr="http://im4-tub-ru.yandex.net/i?id=130297960-58-72&amp;n=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428750"/>
            <a:ext cx="4929187" cy="4786313"/>
          </a:xfrm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714375" y="285750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Коркин Александр Николаевич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(1837-1908)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312</Words>
  <Application>Microsoft Office PowerPoint</Application>
  <PresentationFormat>Экран (4:3)</PresentationFormat>
  <Paragraphs>52</Paragraphs>
  <Slides>37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Calibri</vt:lpstr>
      <vt:lpstr>Arial</vt:lpstr>
      <vt:lpstr>Georgia</vt:lpstr>
      <vt:lpstr>AnastasiaScript</vt:lpstr>
      <vt:lpstr>Times New Roman</vt:lpstr>
      <vt:lpstr>Тема Office</vt:lpstr>
      <vt:lpstr> Что создадим мы впредь,  на то власть Господня,   Но что мы создали,  то с нами по сегодня.  Николай Гумилев </vt:lpstr>
      <vt:lpstr>Слайд 2</vt:lpstr>
      <vt:lpstr>  Михаил Штифель (1487 – 1567) Первооткрыватель логарифмов </vt:lpstr>
      <vt:lpstr>Слайд 4</vt:lpstr>
      <vt:lpstr>     Пифагор </vt:lpstr>
      <vt:lpstr> 220 и 284 дружественные </vt:lpstr>
      <vt:lpstr> Гиппократ Хиосский  (2-я половина 5 века до н.э.) </vt:lpstr>
      <vt:lpstr>       Гиппократовы луночки </vt:lpstr>
      <vt:lpstr>           </vt:lpstr>
      <vt:lpstr>  Птолемей 1 Сотерн</vt:lpstr>
      <vt:lpstr>Евклид (III в.  до н.э.)</vt:lpstr>
      <vt:lpstr>Пифагор</vt:lpstr>
      <vt:lpstr>Евклид (III в до н.э)</vt:lpstr>
      <vt:lpstr> Фалес Милетский  (ок. 625–547 до н.э.) </vt:lpstr>
      <vt:lpstr> Рене Декарт (1596-1650) </vt:lpstr>
      <vt:lpstr>Карл Гаусс</vt:lpstr>
      <vt:lpstr>Альберт Эйнштейн</vt:lpstr>
      <vt:lpstr>  «Достойна только та жизнь, которая прожита ради                        других людей»  </vt:lpstr>
      <vt:lpstr>  </vt:lpstr>
      <vt:lpstr>   Наш мир не прямой, а из кривых. </vt:lpstr>
      <vt:lpstr>Чем ближе к светилу, сильней искривление! </vt:lpstr>
      <vt:lpstr>Луч звёздный близ солнца прошел с искривлением! </vt:lpstr>
      <vt:lpstr>Слайд 23</vt:lpstr>
      <vt:lpstr>В одном мгновеньи видеть вечность, Огромный мир – в зерне песка, В единой горсти – бесконечность И небо – в чашечке песка.</vt:lpstr>
      <vt:lpstr>Производство компании МФЭК группа  «Горе от ума» представляют фильм  «История некоторых открытий» </vt:lpstr>
      <vt:lpstr>В ролях: Архимед: Гаджимагомедов М. Архилок: Расулов М. Архелай: Агилов А. Евклид: Шахруханов Х. Царь: Гайдаргаджиев А. Ювелир: Гасанова М. Господин: Гаджимагомедов М. Дама: Газиева Д. Прохожий 1: Шошаева Н. Прохожий 2: Расулов М. Газетчик: Гасанова М. Слуга: Халинбеков К.</vt:lpstr>
      <vt:lpstr>Знание – самое превосходное из                                               владений. Все стремятся к нему,               само же оно не приходит.</vt:lpstr>
      <vt:lpstr>Три пути ведут к знанию: </vt:lpstr>
      <vt:lpstr>Три пути ведут к знанию: путь размышления – самый благородный,</vt:lpstr>
      <vt:lpstr>Три пути ведут к знанию: путь размышления – самый благородный,  путь подражания – самый легкий </vt:lpstr>
      <vt:lpstr>   Три пути ведут к знанию: путь размышления – самый благородный,  путь подражания – самый легкий и путь опыта – это самый горький…                                                     </vt:lpstr>
      <vt:lpstr>Этот вопрос еще ждет своего решения… </vt:lpstr>
      <vt:lpstr>Что будет дальше –                         мы не знаем.</vt:lpstr>
      <vt:lpstr>  Что будет дальше –                                      мы не знаем.    Нам не дано предугадать.  </vt:lpstr>
      <vt:lpstr>  Что будет дальше –                                     мы не знаем.     Нам не дано предугадать.    Как слово наше отзовётся,  </vt:lpstr>
      <vt:lpstr>     Что будет дальше –                                            мы не знаем.        Нам не дано предугадать.       Как слово наше отзовётся,        Нам не дано предугадать…   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Михаил Штифель (1487 – 1567) Первооткрыватель логарифмов </dc:title>
  <cp:lastModifiedBy>User</cp:lastModifiedBy>
  <cp:revision>42</cp:revision>
  <dcterms:modified xsi:type="dcterms:W3CDTF">2012-12-23T12:17:17Z</dcterms:modified>
</cp:coreProperties>
</file>