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85" r:id="rId4"/>
    <p:sldId id="310" r:id="rId5"/>
    <p:sldId id="286" r:id="rId6"/>
    <p:sldId id="287" r:id="rId7"/>
    <p:sldId id="288" r:id="rId8"/>
    <p:sldId id="303" r:id="rId9"/>
    <p:sldId id="304" r:id="rId10"/>
    <p:sldId id="305" r:id="rId11"/>
    <p:sldId id="306" r:id="rId12"/>
    <p:sldId id="311" r:id="rId13"/>
    <p:sldId id="295" r:id="rId14"/>
    <p:sldId id="308" r:id="rId15"/>
    <p:sldId id="313" r:id="rId16"/>
    <p:sldId id="297" r:id="rId17"/>
    <p:sldId id="298" r:id="rId18"/>
    <p:sldId id="299" r:id="rId19"/>
    <p:sldId id="300" r:id="rId20"/>
    <p:sldId id="315" r:id="rId21"/>
    <p:sldId id="291" r:id="rId22"/>
    <p:sldId id="292" r:id="rId23"/>
    <p:sldId id="302" r:id="rId24"/>
    <p:sldId id="293" r:id="rId25"/>
    <p:sldId id="294" r:id="rId26"/>
    <p:sldId id="260" r:id="rId27"/>
    <p:sldId id="301" r:id="rId28"/>
    <p:sldId id="312" r:id="rId29"/>
    <p:sldId id="289" r:id="rId30"/>
    <p:sldId id="259" r:id="rId31"/>
    <p:sldId id="307" r:id="rId32"/>
    <p:sldId id="309" r:id="rId33"/>
    <p:sldId id="290" r:id="rId34"/>
    <p:sldId id="31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4706" autoAdjust="0"/>
  </p:normalViewPr>
  <p:slideViewPr>
    <p:cSldViewPr>
      <p:cViewPr>
        <p:scale>
          <a:sx n="75" d="100"/>
          <a:sy n="75" d="100"/>
        </p:scale>
        <p:origin x="-98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194C2-7282-4DAB-903E-4EF40C9A1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2F34-3FBA-4BE5-B394-D0FB704EA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5E9C-D1EE-4E2A-87B7-F3F008A79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A608-001E-4ECF-8B75-C36BAAB64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403B-A3D1-47BA-9E73-CAE6E9394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CD0B-8278-428C-8DA4-B48271C53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E8F5-46B2-4D76-B93D-FD450860A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59DA-8EF5-4471-BDC0-8400E6998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51A2-7B6B-4CC3-8DB9-DC3F745A1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1BC3-1EA3-4DE5-9626-85BCC8CE9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4F09-D5A6-43FD-9773-08040B91E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CB70-FD0B-4730-921E-56D638403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80A04-C215-4521-91F8-3C1BEED4E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96FC05-0640-4058-A81B-B6B809DDE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igondatex.ru/assets/images/catalog/textile/Geizer/Jenskie/45466l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hyperlink" Target="http://s001.radikal.ru/i195/1105/1e/7d7d836cf64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ysolie.org/UserFiles/Image/sal_bum/img14408_78416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hyperlink" Target="http://krasnoyarsk.real-com.net/goodspic/0/02/28020/thumbs_700/g_image_4e5769cb3fe6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eoveritas.com/blog/wp-content/uploads/2010/02/pocket-square.jp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yssst.ru/d/297581/d/p06871.jpg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://www.textile-nsk.ru/components/com_virtuemart/shop_image/product/_________________4e980696997cf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osovki.ru/pages/ekonom/woman/45452_b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rigondatex.ru/assets/images/catalog/textile/Geizer/Detskie/45014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omeopatya.ru/wp-content/uploads/2009/03/Gossypium.jpg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eldy.ru/UserFiles/news/5_4.jpg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tarologiay.ru/wp-content/uploads/2010/11/0_1ba94_659ffa18_xl.jpg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orld-dress.ru/wp-content/uploads/2012/06/opredelenie-nitey-osnovyi-i-utka-270x300.jpg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g-fotki.yandex.ru/get/4429/111297770.4/0_623ea_4c478d40_X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hyperlink" Target="http://img1.liveinternet.ru/images/attach/b/3/10/420/10420115_getprewiew2.jpg" TargetMode="Externa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img-fotki.yandex.ru/get/3800/landmasha.8/0_32e78_4e392488_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alstukitaly.ru/images/product/s/6639d12a4.pn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ivtextil-optom.ru/UserFiles/Image/img308_49281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g-fotki.yandex.ru/get/5802/158710563.4/0_7e558_eb996f29_XL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s41.radikal.ru/i094/1105/bc/997cb01951bf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ilkstyle.ru/pictures/047050692.JPG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i035.radikal.ru/1105/90/f763d1472f1d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hochu.ua/images/articles/22255_0.jpg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08/03/30/2279" TargetMode="External"/><Relationship Id="rId2" Type="http://schemas.openxmlformats.org/officeDocument/2006/relationships/hyperlink" Target="http://ladynews.com.ua/fashion/tendentsiya-vesny-platok-na-golove-83230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andkerchief.ru/?cat=3" TargetMode="External"/><Relationship Id="rId5" Type="http://schemas.openxmlformats.org/officeDocument/2006/relationships/hyperlink" Target="http://i-stupid.ru/rukodelie/kak-sshit-nosovoj-platok-svoimi-rukami.html" TargetMode="External"/><Relationship Id="rId4" Type="http://schemas.openxmlformats.org/officeDocument/2006/relationships/hyperlink" Target="http://verssavia.livejournal.com/155587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ibaikal.ru/fileadmin/Images/Unions/FolkMasters/Russian-Costume/russian-native-costume-0013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://pribaikal.ru/fileadmin/Images/Unions/FolkMasters/Russian-Costume/russian-native-costume-001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vyanskaya-kultura.ru/images/1321777907_platki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3.bp.blogspot.com/_Jluz__3V7A4/TBDXFUfXb2I/AAAAAAAAEU4/zcQ2QUmOUuk/s400/9.jp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tik-invest.ru/blog/wp-content/uploads/&#1089;&#1090;&#1072;&#1088;&#1080;&#1085;&#1085;&#1099;&#1081;-&#1082;&#1088;&#1091;&#1078;&#1077;&#1074;&#1085;&#1086;&#1081;-&#1085;&#1086;&#1089;&#1086;&#1074;&#1086;&#1081;-&#1087;&#1083;&#1072;&#1090;&#1086;&#1082;-11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hyperlink" Target="http://nevozmozhnogo.net/wp-content/uploads/2012/03/nosovoj-platok-3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ashiontime.ru/upload/iblock/8fc/8931_9718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082.radikal.ru/1004/3c/ae20386a426b.jpg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ashiontime.ru/upload/iblock/df1/9411_5538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hyperlink" Target="http://www.fashiontime.ru/upload/iblock/f45/1337_961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0.liveinternet.ru/images/attach/c/2/71/311/71311768_180pxFemme_disant_adieu_avec_un_mouchoir_Tissot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205038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003300"/>
                </a:solidFill>
                <a:latin typeface="Rockwell" pitchFamily="18" charset="0"/>
              </a:rPr>
              <a:t>Знакомство </a:t>
            </a:r>
            <a:br>
              <a:rPr lang="ru-RU" sz="7200" b="1" dirty="0" smtClean="0">
                <a:solidFill>
                  <a:srgbClr val="003300"/>
                </a:solidFill>
                <a:latin typeface="Rockwell" pitchFamily="18" charset="0"/>
              </a:rPr>
            </a:br>
            <a:r>
              <a:rPr lang="ru-RU" sz="7200" b="1" dirty="0" smtClean="0">
                <a:solidFill>
                  <a:srgbClr val="003300"/>
                </a:solidFill>
                <a:latin typeface="Rockwell" pitchFamily="18" charset="0"/>
              </a:rPr>
              <a:t>с изделием </a:t>
            </a:r>
            <a:br>
              <a:rPr lang="ru-RU" sz="7200" b="1" dirty="0" smtClean="0">
                <a:solidFill>
                  <a:srgbClr val="003300"/>
                </a:solidFill>
                <a:latin typeface="Rockwell" pitchFamily="18" charset="0"/>
              </a:rPr>
            </a:br>
            <a:r>
              <a:rPr lang="ru-RU" sz="7200" b="1" dirty="0" smtClean="0">
                <a:solidFill>
                  <a:srgbClr val="003300"/>
                </a:solidFill>
                <a:latin typeface="Rockwell" pitchFamily="18" charset="0"/>
              </a:rPr>
              <a:t>носовой платок</a:t>
            </a:r>
            <a:endParaRPr lang="ru-RU" sz="7200" dirty="0" smtClean="0">
              <a:solidFill>
                <a:srgbClr val="00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589588"/>
            <a:ext cx="6400800" cy="914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Учитель технологии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швейного дела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Козлова Р.Р.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>Специальная (коррекционная) общеобразовательная школа-интернат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</a:rPr>
              <a:t>VIII</a:t>
            </a:r>
            <a:r>
              <a:rPr lang="ru-RU" dirty="0" smtClean="0">
                <a:solidFill>
                  <a:srgbClr val="003300"/>
                </a:solidFill>
              </a:rPr>
              <a:t> вида г. </a:t>
            </a:r>
            <a:r>
              <a:rPr lang="ru-RU" dirty="0" err="1" smtClean="0">
                <a:solidFill>
                  <a:srgbClr val="003300"/>
                </a:solidFill>
              </a:rPr>
              <a:t>Малмыжа</a:t>
            </a:r>
            <a:r>
              <a:rPr lang="ru-RU" dirty="0" smtClean="0">
                <a:solidFill>
                  <a:srgbClr val="003300"/>
                </a:solidFill>
              </a:rPr>
              <a:t> Кировской области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Современные носовые платки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5123" name="Picture 3" descr="H:\резеда\Урок\45466l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04170"/>
            <a:ext cx="4632949" cy="4053830"/>
          </a:xfrm>
          <a:prstGeom prst="rect">
            <a:avLst/>
          </a:prstGeom>
          <a:noFill/>
        </p:spPr>
      </p:pic>
      <p:pic>
        <p:nvPicPr>
          <p:cNvPr id="6" name="Picture 2" descr="H:\резеда\Урок\7d7d836cf6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06084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Бумажные платочки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>
            <a:hlinkClick r:id="rId4"/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4014933" cy="31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Носовой платок – часть мужского костюма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44201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</a:rPr>
              <a:t>Анализ изделия носовой платок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9220" name="Picture 4" descr="H:\резеда\Урок\p068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56861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1981200"/>
          <a:ext cx="8229600" cy="312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288376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00"/>
                          </a:solidFill>
                        </a:rPr>
                        <a:t>женские</a:t>
                      </a:r>
                      <a:endParaRPr lang="ru-RU" sz="32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00"/>
                          </a:solidFill>
                        </a:rPr>
                        <a:t>мужские</a:t>
                      </a:r>
                      <a:endParaRPr lang="ru-RU" sz="32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00"/>
                          </a:solidFill>
                        </a:rPr>
                        <a:t>детские</a:t>
                      </a:r>
                      <a:endParaRPr lang="ru-RU" sz="32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2541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00"/>
                </a:solidFill>
              </a:rPr>
              <a:t>Носовые платки</a:t>
            </a:r>
            <a:endParaRPr lang="ru-RU" b="1" dirty="0" smtClean="0">
              <a:solidFill>
                <a:schemeClr val="bg2"/>
              </a:solidFill>
            </a:endParaRPr>
          </a:p>
        </p:txBody>
      </p:sp>
      <p:pic>
        <p:nvPicPr>
          <p:cNvPr id="8" name="Picture 59" descr="H:\резеда\Урок\_________________4e980696997c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288032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0" descr="H:\резеда\Урок\45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455" y="2564904"/>
            <a:ext cx="27110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5" y="2571744"/>
            <a:ext cx="261258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3716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Что у господина в кармане, то у мужика на рукаве (немецкая пословица).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3300"/>
                </a:solidFill>
              </a:rPr>
              <a:t>Для чего нужен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носовой платок?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57192"/>
            <a:ext cx="80645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3300"/>
                </a:solidFill>
                <a:latin typeface="+mn-lt"/>
              </a:rPr>
              <a:t>Носовой платок имеет квадратную форму.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3300"/>
                </a:solidFill>
              </a:rPr>
              <a:t>Какую форму имеет носовой платок?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8884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Носовой платок служит для гигиенических целей</a:t>
            </a:r>
            <a:endParaRPr lang="ru-RU" sz="3200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</a:rPr>
              <a:t>Какая ткань подойдет для пошива платочка?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827088" y="1989138"/>
            <a:ext cx="5005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3300"/>
                </a:solidFill>
              </a:rPr>
              <a:t>Хлопчатобумажная ткань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188" y="27082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4400" b="1" dirty="0" smtClean="0">
              <a:solidFill>
                <a:srgbClr val="003300"/>
              </a:solidFill>
            </a:endParaRPr>
          </a:p>
          <a:p>
            <a:pPr algn="ctr" eaLnBrk="0" hangingPunct="0">
              <a:defRPr/>
            </a:pPr>
            <a:r>
              <a:rPr lang="ru-RU" sz="4400" b="1" dirty="0" smtClean="0">
                <a:solidFill>
                  <a:srgbClr val="003300"/>
                </a:solidFill>
                <a:latin typeface="+mj-lt"/>
              </a:rPr>
              <a:t>Из </a:t>
            </a:r>
            <a:r>
              <a:rPr lang="ru-RU" sz="4400" b="1" dirty="0">
                <a:solidFill>
                  <a:srgbClr val="003300"/>
                </a:solidFill>
                <a:latin typeface="+mj-lt"/>
              </a:rPr>
              <a:t>какого растения </a:t>
            </a:r>
            <a:r>
              <a:rPr lang="ru-RU" sz="4400" b="1" dirty="0" err="1" smtClean="0">
                <a:solidFill>
                  <a:srgbClr val="003300"/>
                </a:solidFill>
                <a:latin typeface="+mj-lt"/>
              </a:rPr>
              <a:t>произ-водят</a:t>
            </a:r>
            <a:r>
              <a:rPr lang="ru-RU" sz="4400" b="1" dirty="0" smtClean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3300"/>
                </a:solidFill>
                <a:latin typeface="+mj-lt"/>
              </a:rPr>
              <a:t>хлопчатобумажные ткани?</a:t>
            </a:r>
            <a:endParaRPr lang="ru-RU" sz="4400" b="1" kern="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755650" y="4508500"/>
            <a:ext cx="24018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3300"/>
                </a:solidFill>
              </a:rPr>
              <a:t>Хлопчатник</a:t>
            </a:r>
          </a:p>
        </p:txBody>
      </p:sp>
      <p:pic>
        <p:nvPicPr>
          <p:cNvPr id="11271" name="Picture 2" descr="H:\резеда\Урок\tkani-iz-hlopka-i-l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25144"/>
            <a:ext cx="20764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5" grpId="0"/>
      <p:bldP spid="112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</a:rPr>
              <a:t>Свойства </a:t>
            </a:r>
            <a:r>
              <a:rPr lang="ru-RU" b="1" dirty="0" err="1" smtClean="0">
                <a:solidFill>
                  <a:srgbClr val="003300"/>
                </a:solidFill>
              </a:rPr>
              <a:t>хлопчато-бумажных</a:t>
            </a:r>
            <a:r>
              <a:rPr lang="ru-RU" b="1" dirty="0" smtClean="0">
                <a:solidFill>
                  <a:srgbClr val="003300"/>
                </a:solidFill>
              </a:rPr>
              <a:t> тканей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31913" y="1989138"/>
            <a:ext cx="67691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. Хорошо пропускают воздух.</a:t>
            </a:r>
          </a:p>
          <a:p>
            <a:pPr eaLnBrk="0" hangingPunct="0">
              <a:lnSpc>
                <a:spcPct val="150000"/>
              </a:lnSpc>
            </a:pP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2. Хорошо впитывают влагу.</a:t>
            </a:r>
            <a:endParaRPr lang="ru-RU" sz="3200" dirty="0" smtClean="0">
              <a:solidFill>
                <a:srgbClr val="00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ru-RU" sz="3200" dirty="0" smtClean="0">
                <a:solidFill>
                  <a:srgbClr val="003300"/>
                </a:solidFill>
                <a:cs typeface="Calibri" pitchFamily="34" charset="0"/>
              </a:rPr>
              <a:t>3. Быстро сохнут.</a:t>
            </a:r>
            <a:endParaRPr lang="ru-RU" sz="3200" dirty="0" smtClean="0">
              <a:solidFill>
                <a:srgbClr val="00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ru-RU" sz="3200" dirty="0" smtClean="0">
                <a:solidFill>
                  <a:srgbClr val="003300"/>
                </a:solidFill>
                <a:cs typeface="Calibri" pitchFamily="34" charset="0"/>
              </a:rPr>
              <a:t>4. Создают ощущение тепла.</a:t>
            </a:r>
            <a:endParaRPr lang="ru-RU" sz="3200" dirty="0" smtClean="0">
              <a:solidFill>
                <a:srgbClr val="0033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ru-RU" sz="3200" dirty="0" smtClean="0">
                <a:solidFill>
                  <a:srgbClr val="003300"/>
                </a:solidFill>
                <a:cs typeface="Calibri" pitchFamily="34" charset="0"/>
              </a:rPr>
              <a:t>5</a:t>
            </a:r>
            <a:r>
              <a:rPr lang="ru-RU" sz="3200" dirty="0">
                <a:solidFill>
                  <a:srgbClr val="003300"/>
                </a:solidFill>
                <a:cs typeface="Calibri" pitchFamily="34" charset="0"/>
              </a:rPr>
              <a:t>. Мнутся при носке.</a:t>
            </a:r>
            <a:endParaRPr lang="ru-RU" sz="3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Анализ изделия 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носовой платок</a:t>
            </a:r>
            <a:br>
              <a:rPr lang="ru-RU" b="1" dirty="0" smtClean="0">
                <a:solidFill>
                  <a:schemeClr val="bg2"/>
                </a:solidFill>
              </a:rPr>
            </a:br>
            <a:endParaRPr lang="ru-RU" b="1" dirty="0" smtClean="0">
              <a:solidFill>
                <a:schemeClr val="bg2"/>
              </a:solidFill>
            </a:endParaRPr>
          </a:p>
        </p:txBody>
      </p:sp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1003300" y="2128838"/>
            <a:ext cx="70246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Носовой платок:</a:t>
            </a:r>
          </a:p>
          <a:p>
            <a:pPr eaLnBrk="0" hangingPunct="0"/>
            <a:endParaRPr lang="ru-RU" sz="3200" dirty="0" smtClean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Имеет квадратную </a:t>
            </a: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форму</a:t>
            </a:r>
            <a:endParaRPr lang="ru-RU" sz="3200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Служит для гигиенических целей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Состоит из одной детали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Ткани </a:t>
            </a:r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для пошива – хлопчатобумажные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00"/>
                </a:solidFill>
              </a:rPr>
              <a:t>Платок головной</a:t>
            </a:r>
            <a:endParaRPr lang="ru-RU" dirty="0" smtClean="0">
              <a:solidFill>
                <a:srgbClr val="003300"/>
              </a:solidFill>
            </a:endParaRPr>
          </a:p>
        </p:txBody>
      </p:sp>
      <p:pic>
        <p:nvPicPr>
          <p:cNvPr id="3075" name="Picture 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05038"/>
            <a:ext cx="3200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3716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Физкультминутка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00240"/>
            <a:ext cx="2502727" cy="3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Из чего состоит ткань? </a:t>
            </a:r>
            <a:endParaRPr lang="ru-RU" b="1" dirty="0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19833" y="1643050"/>
            <a:ext cx="842416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dirty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Ткань состоит из нитей, переплетённых между собой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3644900"/>
            <a:ext cx="3824287" cy="2689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</a:rPr>
              <a:t>Какие есть в ткани нити?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64611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3300"/>
                </a:solidFill>
                <a:latin typeface="+mn-lt"/>
              </a:rPr>
              <a:t>(Долевые и поперечные нити или основы и нити утка)</a:t>
            </a:r>
          </a:p>
        </p:txBody>
      </p:sp>
      <p:pic>
        <p:nvPicPr>
          <p:cNvPr id="15364" name="Picture 2">
            <a:hlinkClick r:id="rId2"/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86116" y="2928934"/>
            <a:ext cx="2835275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Какая бывает ткань по окраске?</a:t>
            </a:r>
            <a:endParaRPr lang="ru-RU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1981200"/>
          <a:ext cx="8229600" cy="360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288376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00"/>
                          </a:solidFill>
                        </a:rPr>
                        <a:t>белая</a:t>
                      </a:r>
                      <a:endParaRPr lang="ru-RU" sz="32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00"/>
                          </a:solidFill>
                        </a:rPr>
                        <a:t>гладкоокра-шенная</a:t>
                      </a:r>
                      <a:endParaRPr lang="ru-RU" sz="32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00"/>
                          </a:solidFill>
                        </a:rPr>
                        <a:t>с рисунком</a:t>
                      </a:r>
                      <a:endParaRPr lang="ru-RU" sz="32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2541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068960"/>
            <a:ext cx="27341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</a:rPr>
              <a:t>Какие есть стороны у ткани? </a:t>
            </a:r>
            <a:endParaRPr lang="ru-RU" b="1" dirty="0">
              <a:solidFill>
                <a:srgbClr val="00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971550" y="1981200"/>
          <a:ext cx="7272808" cy="387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00"/>
                          </a:solidFill>
                        </a:rPr>
                        <a:t>лицевая сторона</a:t>
                      </a:r>
                      <a:endParaRPr lang="ru-RU" sz="32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3300"/>
                          </a:solidFill>
                        </a:rPr>
                        <a:t>изнаночная сторона</a:t>
                      </a:r>
                      <a:endParaRPr lang="ru-RU" sz="3200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2805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G:\DCIM\113_PANA\P113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3600400" cy="2736304"/>
          </a:xfrm>
          <a:prstGeom prst="rect">
            <a:avLst/>
          </a:prstGeom>
          <a:noFill/>
        </p:spPr>
      </p:pic>
      <p:pic>
        <p:nvPicPr>
          <p:cNvPr id="3075" name="Picture 3" descr="G:\DCIM\113_PANA\P113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52839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</a:rPr>
              <a:t>Что образуется при разрезании ткани? 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067944" y="1772816"/>
            <a:ext cx="1347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3300"/>
                </a:solidFill>
              </a:rPr>
              <a:t>Срезы</a:t>
            </a:r>
          </a:p>
        </p:txBody>
      </p:sp>
      <p:pic>
        <p:nvPicPr>
          <p:cNvPr id="1026" name="Picture 2" descr="G:\DCIM\113_PANA\P113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3024336" cy="2293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5400000">
            <a:off x="1408003" y="378468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</a:rPr>
              <a:t>долевые 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5786454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3300"/>
                </a:solidFill>
              </a:rPr>
              <a:t>поперечные 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843808" y="3645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1488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Способы обработки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 срезов</a:t>
            </a: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2357422" y="2000240"/>
            <a:ext cx="457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dirty="0">
                <a:solidFill>
                  <a:srgbClr val="003300"/>
                </a:solidFill>
              </a:rPr>
              <a:t>Бахрома</a:t>
            </a:r>
          </a:p>
          <a:p>
            <a:pPr>
              <a:buFont typeface="Arial" charset="0"/>
              <a:buChar char="•"/>
            </a:pPr>
            <a:r>
              <a:rPr lang="ru-RU" sz="3200" dirty="0">
                <a:solidFill>
                  <a:srgbClr val="003300"/>
                </a:solidFill>
              </a:rPr>
              <a:t>Петельный стежок</a:t>
            </a:r>
          </a:p>
          <a:p>
            <a:pPr>
              <a:buFont typeface="Arial" charset="0"/>
              <a:buChar char="•"/>
            </a:pPr>
            <a:r>
              <a:rPr lang="ru-RU" sz="3200" dirty="0">
                <a:solidFill>
                  <a:srgbClr val="003300"/>
                </a:solidFill>
              </a:rPr>
              <a:t>Косой стежок</a:t>
            </a:r>
          </a:p>
          <a:p>
            <a:pPr>
              <a:buFont typeface="Arial" charset="0"/>
              <a:buChar char="•"/>
            </a:pPr>
            <a:r>
              <a:rPr lang="ru-RU" sz="3200" dirty="0" smtClean="0">
                <a:solidFill>
                  <a:srgbClr val="003300"/>
                </a:solidFill>
              </a:rPr>
              <a:t>Шов </a:t>
            </a:r>
            <a:r>
              <a:rPr lang="ru-RU" sz="3200" dirty="0" err="1">
                <a:solidFill>
                  <a:srgbClr val="003300"/>
                </a:solidFill>
              </a:rPr>
              <a:t>вподгибку</a:t>
            </a:r>
            <a:r>
              <a:rPr lang="ru-RU" sz="3200" dirty="0">
                <a:solidFill>
                  <a:srgbClr val="003300"/>
                </a:solidFill>
              </a:rPr>
              <a:t> с закрытым </a:t>
            </a:r>
            <a:r>
              <a:rPr lang="ru-RU" sz="3200" dirty="0" smtClean="0">
                <a:solidFill>
                  <a:srgbClr val="003300"/>
                </a:solidFill>
              </a:rPr>
              <a:t>срезом</a:t>
            </a:r>
          </a:p>
          <a:p>
            <a:pPr>
              <a:buFont typeface="Arial" charset="0"/>
              <a:buChar char="•"/>
            </a:pPr>
            <a:r>
              <a:rPr lang="ru-RU" sz="3200" dirty="0" smtClean="0">
                <a:solidFill>
                  <a:srgbClr val="003300"/>
                </a:solidFill>
              </a:rPr>
              <a:t>Обвязывание</a:t>
            </a:r>
          </a:p>
          <a:p>
            <a:pPr>
              <a:buFont typeface="Arial" charset="0"/>
              <a:buChar char="•"/>
            </a:pPr>
            <a:endParaRPr lang="ru-RU" sz="3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Носовой платочек можно обвязать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H:\резеда\Урок\0_623ea_4c478d40_XL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2993563" cy="2304256"/>
          </a:xfrm>
          <a:prstGeom prst="rect">
            <a:avLst/>
          </a:prstGeom>
          <a:noFill/>
        </p:spPr>
      </p:pic>
      <p:pic>
        <p:nvPicPr>
          <p:cNvPr id="1027" name="Picture 3" descr="H:\резеда\Урок\73879225_4278666_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3457575" cy="3672408"/>
          </a:xfrm>
          <a:prstGeom prst="rect">
            <a:avLst/>
          </a:prstGeom>
          <a:noFill/>
        </p:spPr>
      </p:pic>
      <p:pic>
        <p:nvPicPr>
          <p:cNvPr id="2050" name="Picture 2">
            <a:hlinkClick r:id="rId5"/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293096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716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Крой носового платка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1357298"/>
            <a:ext cx="6047656" cy="516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остоит из одной детали;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меет квадратную форму;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Выкроен из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хлопчатобумажной ткани;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кань кроя с рисунком;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кроя есть долевые и поперечные срезы.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</a:rPr>
              <a:t>План пошива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носового платка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9459" name="Таблица 2"/>
          <p:cNvSpPr>
            <a:spLocks noGrp="1" noTextEdit="1"/>
          </p:cNvSpPr>
          <p:nvPr>
            <p:ph type="tbl" idx="1"/>
          </p:nvPr>
        </p:nvSpPr>
        <p:spPr>
          <a:xfrm>
            <a:off x="1116013" y="1989138"/>
            <a:ext cx="8229600" cy="4114800"/>
          </a:xfrm>
        </p:spPr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971550" y="1104137"/>
            <a:ext cx="73981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 typeface="Tahoma" pitchFamily="34" charset="0"/>
              <a:buAutoNum type="arabicPeriod"/>
              <a:defRPr/>
            </a:pPr>
            <a:endParaRPr lang="ru-RU" sz="3200" dirty="0" smtClean="0">
              <a:solidFill>
                <a:srgbClr val="0033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lnSpc>
                <a:spcPct val="150000"/>
              </a:lnSpc>
              <a:buFont typeface="Tahoma" pitchFamily="34" charset="0"/>
              <a:buAutoNum type="arabicPeriod"/>
              <a:defRPr/>
            </a:pPr>
            <a:r>
              <a:rPr lang="ru-RU" sz="3200" dirty="0" smtClean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Обработать </a:t>
            </a:r>
            <a:r>
              <a:rPr lang="ru-RU" sz="3200" dirty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срезы </a:t>
            </a:r>
            <a:r>
              <a:rPr lang="ru-RU" sz="3200" dirty="0" smtClean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платка.</a:t>
            </a:r>
            <a:endParaRPr lang="ru-RU" sz="3200" dirty="0">
              <a:solidFill>
                <a:srgbClr val="0033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514350" indent="-514350" eaLnBrk="0" hangingPunct="0">
              <a:lnSpc>
                <a:spcPct val="150000"/>
              </a:lnSpc>
              <a:defRPr/>
            </a:pPr>
            <a:r>
              <a:rPr lang="ru-RU" sz="3200" dirty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швом </a:t>
            </a:r>
            <a:r>
              <a:rPr lang="ru-RU" sz="3200" dirty="0" err="1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вподгибку</a:t>
            </a:r>
            <a:r>
              <a:rPr lang="ru-RU" sz="3200" dirty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 с закрытым </a:t>
            </a:r>
            <a:r>
              <a:rPr lang="ru-RU" sz="3200" dirty="0" smtClean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срезом </a:t>
            </a:r>
          </a:p>
          <a:p>
            <a:pPr marL="514350" indent="-514350" eaLnBrk="0" hangingPunct="0">
              <a:lnSpc>
                <a:spcPct val="150000"/>
              </a:lnSpc>
              <a:defRPr/>
            </a:pPr>
            <a:r>
              <a:rPr lang="ru-RU" sz="3200" dirty="0" smtClean="0">
                <a:solidFill>
                  <a:srgbClr val="003300"/>
                </a:solidFill>
                <a:latin typeface="+mn-lt"/>
                <a:ea typeface="Calibri" pitchFamily="34" charset="0"/>
                <a:cs typeface="Times New Roman" pitchFamily="18" charset="0"/>
              </a:rPr>
              <a:t>шириной.</a:t>
            </a:r>
            <a:endParaRPr lang="ru-RU" sz="3200" dirty="0">
              <a:solidFill>
                <a:srgbClr val="003300"/>
              </a:solidFill>
              <a:latin typeface="+mn-lt"/>
            </a:endParaRPr>
          </a:p>
          <a:p>
            <a:pPr marL="514350" indent="-514350" eaLnBrk="0" hangingPunct="0">
              <a:lnSpc>
                <a:spcPct val="150000"/>
              </a:lnSpc>
              <a:defRPr/>
            </a:pPr>
            <a:r>
              <a:rPr lang="ru-RU" sz="3200" dirty="0">
                <a:solidFill>
                  <a:srgbClr val="003300"/>
                </a:solidFill>
                <a:latin typeface="+mn-lt"/>
                <a:cs typeface="Calibri" pitchFamily="34" charset="0"/>
              </a:rPr>
              <a:t>2. Обработать уголки косым </a:t>
            </a:r>
            <a:r>
              <a:rPr lang="ru-RU" sz="3200" dirty="0" smtClean="0">
                <a:solidFill>
                  <a:srgbClr val="003300"/>
                </a:solidFill>
                <a:latin typeface="+mn-lt"/>
                <a:cs typeface="Calibri" pitchFamily="34" charset="0"/>
              </a:rPr>
              <a:t>стежком.</a:t>
            </a:r>
            <a:endParaRPr lang="ru-RU" sz="3200" dirty="0">
              <a:solidFill>
                <a:srgbClr val="003300"/>
              </a:solidFill>
              <a:latin typeface="+mn-lt"/>
            </a:endParaRPr>
          </a:p>
          <a:p>
            <a:pPr marL="514350" indent="-514350" eaLnBrk="0" hangingPunct="0">
              <a:lnSpc>
                <a:spcPct val="150000"/>
              </a:lnSpc>
              <a:defRPr/>
            </a:pPr>
            <a:r>
              <a:rPr lang="ru-RU" sz="3200" dirty="0">
                <a:solidFill>
                  <a:srgbClr val="003300"/>
                </a:solidFill>
                <a:latin typeface="+mn-lt"/>
                <a:cs typeface="Calibri" pitchFamily="34" charset="0"/>
              </a:rPr>
              <a:t>3. Отутюжить готовое </a:t>
            </a:r>
            <a:r>
              <a:rPr lang="ru-RU" sz="3200" dirty="0" smtClean="0">
                <a:solidFill>
                  <a:srgbClr val="003300"/>
                </a:solidFill>
                <a:latin typeface="+mn-lt"/>
                <a:cs typeface="Calibri" pitchFamily="34" charset="0"/>
              </a:rPr>
              <a:t>изделие.</a:t>
            </a:r>
            <a:endParaRPr lang="ru-RU" sz="3200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00"/>
                </a:solidFill>
              </a:rPr>
              <a:t>Какие бывают головные платки</a:t>
            </a:r>
          </a:p>
        </p:txBody>
      </p:sp>
      <p:pic>
        <p:nvPicPr>
          <p:cNvPr id="4099" name="Picture 2">
            <a:hlinkClick r:id="rId2"/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2000240"/>
            <a:ext cx="2400302" cy="2808288"/>
          </a:xfrm>
          <a:noFill/>
        </p:spPr>
      </p:pic>
      <p:pic>
        <p:nvPicPr>
          <p:cNvPr id="4101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000240"/>
            <a:ext cx="2438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35756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Носовой платок:</a:t>
            </a:r>
            <a:br>
              <a:rPr lang="ru-RU" b="1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endParaRPr lang="ru-RU" b="1" dirty="0" smtClean="0">
              <a:solidFill>
                <a:schemeClr val="bg2"/>
              </a:solidFill>
            </a:endParaRPr>
          </a:p>
        </p:txBody>
      </p:sp>
      <p:sp>
        <p:nvSpPr>
          <p:cNvPr id="20483" name="Прямоугольник 9"/>
          <p:cNvSpPr>
            <a:spLocks noChangeArrowheads="1"/>
          </p:cNvSpPr>
          <p:nvPr/>
        </p:nvSpPr>
        <p:spPr bwMode="auto">
          <a:xfrm>
            <a:off x="1115616" y="1124744"/>
            <a:ext cx="70246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ru-RU" sz="3200" dirty="0" smtClean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Служит для гигиенических </a:t>
            </a: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целей;</a:t>
            </a:r>
            <a:endParaRPr lang="ru-RU" sz="3200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Состоит из одной </a:t>
            </a: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детали;</a:t>
            </a:r>
            <a:endParaRPr lang="ru-RU" sz="3200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Деталь платка имеет квадратную </a:t>
            </a: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форму;</a:t>
            </a:r>
            <a:endParaRPr lang="ru-RU" sz="3200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3200" dirty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Ткани для пошива – </a:t>
            </a:r>
            <a:r>
              <a:rPr lang="ru-RU" sz="3200" dirty="0" smtClean="0">
                <a:solidFill>
                  <a:srgbClr val="003300"/>
                </a:solidFill>
                <a:ea typeface="Calibri" pitchFamily="34" charset="0"/>
                <a:cs typeface="Times New Roman" pitchFamily="18" charset="0"/>
              </a:rPr>
              <a:t>хлопчатобумажные. </a:t>
            </a:r>
            <a:endParaRPr lang="ru-RU" sz="3200" dirty="0">
              <a:solidFill>
                <a:srgbClr val="0033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Носовой платок можно украсить вышивкой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02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80"/>
            <a:ext cx="363109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езеда\Урок\997cb01951b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952328" cy="2214246"/>
          </a:xfrm>
          <a:prstGeom prst="rect">
            <a:avLst/>
          </a:prstGeom>
          <a:noFill/>
        </p:spPr>
      </p:pic>
      <p:pic>
        <p:nvPicPr>
          <p:cNvPr id="1027" name="Picture 3" descr="H:\резеда\Урок\f763d1472f1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636912"/>
            <a:ext cx="3096344" cy="2322258"/>
          </a:xfrm>
          <a:prstGeom prst="rect">
            <a:avLst/>
          </a:prstGeom>
          <a:noFill/>
        </p:spPr>
      </p:pic>
      <p:pic>
        <p:nvPicPr>
          <p:cNvPr id="1028" name="Picture 4">
            <a:hlinkClick r:id="rId6"/>
          </p:cNvPr>
          <p:cNvPicPr>
            <a:picLocks noGrp="1" noChangeAspect="1" noChangeArrowheads="1"/>
          </p:cNvPicPr>
          <p:nvPr>
            <p:ph type="tbl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3096344" cy="248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3495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00"/>
                </a:solidFill>
              </a:rPr>
              <a:t>Спасибо за внимание!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66"/>
            <a:ext cx="3810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585914"/>
          </a:xfrm>
        </p:spPr>
        <p:txBody>
          <a:bodyPr/>
          <a:lstStyle/>
          <a:p>
            <a:pPr lvl="0" algn="l"/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Технология. Швейное дело. 5 класс. Учебник для специальных (коррекционных) образовательных учреждений VIII вида Г. Б. </a:t>
            </a:r>
            <a:r>
              <a:rPr lang="ru-RU" sz="1400" dirty="0" err="1" smtClean="0">
                <a:solidFill>
                  <a:srgbClr val="003300"/>
                </a:solidFill>
                <a:latin typeface="+mn-lt"/>
              </a:rPr>
              <a:t>Картушина</a:t>
            </a: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, Г. Г. Мозговая. </a:t>
            </a:r>
            <a:br>
              <a:rPr lang="ru-RU" sz="1400" dirty="0" smtClean="0">
                <a:solidFill>
                  <a:srgbClr val="003300"/>
                </a:solidFill>
                <a:latin typeface="+mn-lt"/>
              </a:rPr>
            </a:b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Технология. Швейное дело. 5 класс. Разработки уроков. Для образовательных учреждений VII-VIII вида (Боброва Л.В.).</a:t>
            </a:r>
            <a:br>
              <a:rPr lang="ru-RU" sz="1400" dirty="0" smtClean="0">
                <a:solidFill>
                  <a:srgbClr val="003300"/>
                </a:solidFill>
                <a:latin typeface="+mn-lt"/>
              </a:rPr>
            </a:b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материалы сети </a:t>
            </a:r>
            <a:r>
              <a:rPr lang="en-US" sz="1400" dirty="0" smtClean="0">
                <a:solidFill>
                  <a:srgbClr val="003300"/>
                </a:solidFill>
                <a:latin typeface="+mn-lt"/>
              </a:rPr>
              <a:t>Internet</a:t>
            </a: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: </a:t>
            </a:r>
            <a:br>
              <a:rPr lang="ru-RU" sz="1400" dirty="0" smtClean="0">
                <a:solidFill>
                  <a:srgbClr val="003300"/>
                </a:solidFill>
                <a:latin typeface="+mn-lt"/>
              </a:rPr>
            </a:b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3.1. </a:t>
            </a:r>
            <a:r>
              <a:rPr lang="ru-RU" sz="1400" u="sng" dirty="0" smtClean="0">
                <a:solidFill>
                  <a:srgbClr val="003300"/>
                </a:solidFill>
                <a:latin typeface="+mn-lt"/>
                <a:hlinkClick r:id="rId2"/>
              </a:rPr>
              <a:t>http://ladynews.com.ua/fashion/tendentsiya-vesny-platok-na-golove-83230.html</a:t>
            </a: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;  </a:t>
            </a:r>
            <a:br>
              <a:rPr lang="ru-RU" sz="1400" dirty="0" smtClean="0">
                <a:solidFill>
                  <a:srgbClr val="003300"/>
                </a:solidFill>
                <a:latin typeface="+mn-lt"/>
              </a:rPr>
            </a:b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3.2. </a:t>
            </a:r>
            <a:r>
              <a:rPr lang="ru-RU" sz="1400" u="sng" dirty="0" smtClean="0">
                <a:solidFill>
                  <a:srgbClr val="003300"/>
                </a:solidFill>
                <a:latin typeface="+mn-lt"/>
                <a:hlinkClick r:id="rId3"/>
              </a:rPr>
              <a:t>http://www.stihi.ru/2008/03/30/2279</a:t>
            </a: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;	</a:t>
            </a:r>
            <a:br>
              <a:rPr lang="ru-RU" sz="1400" dirty="0" smtClean="0">
                <a:solidFill>
                  <a:srgbClr val="003300"/>
                </a:solidFill>
                <a:latin typeface="+mn-lt"/>
              </a:rPr>
            </a:b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3.3. </a:t>
            </a:r>
            <a:r>
              <a:rPr lang="ru-RU" sz="1400" u="sng" dirty="0" smtClean="0">
                <a:solidFill>
                  <a:srgbClr val="003300"/>
                </a:solidFill>
                <a:latin typeface="+mn-lt"/>
                <a:hlinkClick r:id="rId4"/>
              </a:rPr>
              <a:t>http://verssavia.livejournal.com/155587.html</a:t>
            </a: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; </a:t>
            </a:r>
            <a:br>
              <a:rPr lang="ru-RU" sz="1400" dirty="0" smtClean="0">
                <a:solidFill>
                  <a:srgbClr val="003300"/>
                </a:solidFill>
                <a:latin typeface="+mn-lt"/>
              </a:rPr>
            </a:b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3.4. </a:t>
            </a:r>
            <a:r>
              <a:rPr lang="ru-RU" sz="1400" u="sng" dirty="0" smtClean="0">
                <a:solidFill>
                  <a:srgbClr val="003300"/>
                </a:solidFill>
                <a:latin typeface="+mn-lt"/>
                <a:hlinkClick r:id="rId5"/>
              </a:rPr>
              <a:t>http://i-stupid.ru/rukodelie/kak-sshit-nosovoj-platok-svoimi-rukami.html</a:t>
            </a: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;</a:t>
            </a:r>
            <a:br>
              <a:rPr lang="ru-RU" sz="1400" dirty="0" smtClean="0">
                <a:solidFill>
                  <a:srgbClr val="003300"/>
                </a:solidFill>
                <a:latin typeface="+mn-lt"/>
              </a:rPr>
            </a:b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3.5. </a:t>
            </a:r>
            <a:r>
              <a:rPr lang="ru-RU" sz="1400" u="sng" dirty="0" smtClean="0">
                <a:solidFill>
                  <a:srgbClr val="003300"/>
                </a:solidFill>
                <a:latin typeface="+mn-lt"/>
                <a:hlinkClick r:id="rId6"/>
              </a:rPr>
              <a:t>http://handkerchief.ru/?cat=3</a:t>
            </a:r>
            <a:r>
              <a:rPr lang="ru-RU" sz="1400" dirty="0" smtClean="0">
                <a:solidFill>
                  <a:srgbClr val="003300"/>
                </a:solidFill>
                <a:latin typeface="+mn-lt"/>
              </a:rPr>
              <a:t>.</a:t>
            </a:r>
            <a:br>
              <a:rPr lang="ru-RU" sz="1400" dirty="0" smtClean="0">
                <a:solidFill>
                  <a:srgbClr val="003300"/>
                </a:solidFill>
                <a:latin typeface="+mn-lt"/>
              </a:rPr>
            </a:br>
            <a:endParaRPr lang="ru-RU" sz="1400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71600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Платок – элемент русского народного костюма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H:\резеда\Урок\5097c838634be9f53d2a5badf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042" y="2643183"/>
            <a:ext cx="4323502" cy="3571900"/>
          </a:xfrm>
          <a:prstGeom prst="rect">
            <a:avLst/>
          </a:prstGeom>
          <a:noFill/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000240"/>
            <a:ext cx="3571900" cy="355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00"/>
                </a:solidFill>
              </a:rPr>
              <a:t>Мода на все времена!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40" y="2071678"/>
            <a:ext cx="5691024" cy="3798902"/>
          </a:xfrm>
          <a:noFill/>
        </p:spPr>
      </p:pic>
      <p:pic>
        <p:nvPicPr>
          <p:cNvPr id="512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060575"/>
            <a:ext cx="24971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00"/>
                </a:solidFill>
              </a:rPr>
              <a:t>Платок носовой</a:t>
            </a:r>
          </a:p>
        </p:txBody>
      </p:sp>
      <p:pic>
        <p:nvPicPr>
          <p:cNvPr id="6148" name="Picture 2" descr="H:\резеда\Урок\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700213"/>
            <a:ext cx="431958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3300"/>
                </a:solidFill>
              </a:rPr>
              <a:t>Старинные носовые платки</a:t>
            </a:r>
          </a:p>
        </p:txBody>
      </p:sp>
      <p:pic>
        <p:nvPicPr>
          <p:cNvPr id="7171" name="Picture 2" descr="H:\резеда\Урок\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3048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H:\резеда\Урок\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3048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>
            <a:hlinkClick r:id="rId6"/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04048" y="1772816"/>
            <a:ext cx="2808312" cy="2592288"/>
          </a:xfrm>
          <a:noFill/>
        </p:spPr>
      </p:pic>
      <p:pic>
        <p:nvPicPr>
          <p:cNvPr id="7174" name="Picture 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365104"/>
            <a:ext cx="28082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Платок – символ романтической любви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3076" name="Picture 4" descr="H:\резеда\Урок\31383489_Portret_rabotuy_Velaskesa_165253g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2692800" cy="3950180"/>
          </a:xfrm>
          <a:prstGeom prst="rect">
            <a:avLst/>
          </a:prstGeom>
          <a:noFill/>
        </p:spPr>
      </p:pic>
      <p:pic>
        <p:nvPicPr>
          <p:cNvPr id="6" name="Picture 3" descr="H:\резеда\Урок\Diego_Velázquez_02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071678"/>
            <a:ext cx="288356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785926"/>
            <a:ext cx="4829180" cy="137160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3300"/>
                </a:solidFill>
                <a:latin typeface="+mn-lt"/>
              </a:rPr>
              <a:t>Платок должен был напоминать</a:t>
            </a:r>
            <a:br>
              <a:rPr lang="ru-RU" sz="3200" dirty="0" smtClean="0">
                <a:solidFill>
                  <a:srgbClr val="003300"/>
                </a:solidFill>
                <a:latin typeface="+mn-lt"/>
              </a:rPr>
            </a:br>
            <a:r>
              <a:rPr lang="ru-RU" sz="3200" dirty="0" smtClean="0">
                <a:solidFill>
                  <a:srgbClr val="003300"/>
                </a:solidFill>
                <a:latin typeface="+mn-lt"/>
              </a:rPr>
              <a:t>рыцарю о цели его участия в турнире — победе в</a:t>
            </a:r>
            <a:br>
              <a:rPr lang="ru-RU" sz="3200" dirty="0" smtClean="0">
                <a:solidFill>
                  <a:srgbClr val="003300"/>
                </a:solidFill>
                <a:latin typeface="+mn-lt"/>
              </a:rPr>
            </a:br>
            <a:r>
              <a:rPr lang="ru-RU" sz="3200" dirty="0" smtClean="0">
                <a:solidFill>
                  <a:srgbClr val="003300"/>
                </a:solidFill>
                <a:latin typeface="+mn-lt"/>
              </a:rPr>
              <a:t>честь возлюбленной</a:t>
            </a:r>
            <a:endParaRPr lang="ru-RU" sz="3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4098" name="Picture 2" descr="H:\резеда\Урок\71311768_180pxFemme_disant_adieu_avec_un_mouchoir_Tiss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2286000" cy="554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9">
      <a:dk1>
        <a:srgbClr val="003300"/>
      </a:dk1>
      <a:lt1>
        <a:srgbClr val="FFFFFF"/>
      </a:lt1>
      <a:dk2>
        <a:srgbClr val="4D6A2A"/>
      </a:dk2>
      <a:lt2>
        <a:srgbClr val="00FF00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00"/>
        </a:dk1>
        <a:lt1>
          <a:srgbClr val="FFFFFF"/>
        </a:lt1>
        <a:dk2>
          <a:srgbClr val="4D6A2A"/>
        </a:dk2>
        <a:lt2>
          <a:srgbClr val="00FF00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1014</TotalTime>
  <Words>360</Words>
  <Application>Microsoft Office PowerPoint</Application>
  <PresentationFormat>Экран (4:3)</PresentationFormat>
  <Paragraphs>90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Текстура</vt:lpstr>
      <vt:lpstr>Знакомство  с изделием  носовой платок</vt:lpstr>
      <vt:lpstr>Платок головной</vt:lpstr>
      <vt:lpstr>Какие бывают головные платки</vt:lpstr>
      <vt:lpstr>Платок – элемент русского народного костюма</vt:lpstr>
      <vt:lpstr>Мода на все времена!</vt:lpstr>
      <vt:lpstr>Платок носовой</vt:lpstr>
      <vt:lpstr>Старинные носовые платки</vt:lpstr>
      <vt:lpstr>Платок – символ романтической любви</vt:lpstr>
      <vt:lpstr>Платок должен был напоминать рыцарю о цели его участия в турнире — победе в честь возлюбленной</vt:lpstr>
      <vt:lpstr>Современные носовые платки</vt:lpstr>
      <vt:lpstr>Бумажные платочки</vt:lpstr>
      <vt:lpstr>Носовой платок – часть мужского костюма</vt:lpstr>
      <vt:lpstr>Анализ изделия носовой платок</vt:lpstr>
      <vt:lpstr>Носовые платки</vt:lpstr>
      <vt:lpstr>Что у господина в кармане, то у мужика на рукаве (немецкая пословица). </vt:lpstr>
      <vt:lpstr> Для чего нужен  носовой платок?  </vt:lpstr>
      <vt:lpstr>Какая ткань подойдет для пошива платочка?</vt:lpstr>
      <vt:lpstr>Свойства хлопчато-бумажных тканей</vt:lpstr>
      <vt:lpstr> Анализ изделия  носовой платок </vt:lpstr>
      <vt:lpstr>Физкультминутка</vt:lpstr>
      <vt:lpstr>Из чего состоит ткань? </vt:lpstr>
      <vt:lpstr>Какие есть в ткани нити?  </vt:lpstr>
      <vt:lpstr>Какая бывает ткань по окраске?</vt:lpstr>
      <vt:lpstr>Какие есть стороны у ткани? </vt:lpstr>
      <vt:lpstr>Что образуется при разрезании ткани? </vt:lpstr>
      <vt:lpstr> Способы обработки  срезов</vt:lpstr>
      <vt:lpstr>Носовой платочек можно обвязать</vt:lpstr>
      <vt:lpstr>Крой носового платка</vt:lpstr>
      <vt:lpstr>План пошива  носового платка</vt:lpstr>
      <vt:lpstr>  Носовой платок:  </vt:lpstr>
      <vt:lpstr>Носовой платок можно украсить вышивкой</vt:lpstr>
      <vt:lpstr>Слайд 32</vt:lpstr>
      <vt:lpstr>Спасибо за внимание!</vt:lpstr>
      <vt:lpstr>Технология. Швейное дело. 5 класс. Учебник для специальных (коррекционных) образовательных учреждений VIII вида Г. Б. Картушина, Г. Г. Мозговая.  Технология. Швейное дело. 5 класс. Разработки уроков. Для образовательных учреждений VII-VIII вида (Боброва Л.В.). материалы сети Internet:  3.1. http://ladynews.com.ua/fashion/tendentsiya-vesny-platok-na-golove-83230.html;   3.2. http://www.stihi.ru/2008/03/30/2279;  3.3. http://verssavia.livejournal.com/155587.html;  3.4. http://i-stupid.ru/rukodelie/kak-sshit-nosovoj-platok-svoimi-rukami.html; 3.5. http://handkerchief.ru/?cat=3.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Наталья</dc:creator>
  <cp:lastModifiedBy>Дмитрий</cp:lastModifiedBy>
  <cp:revision>163</cp:revision>
  <dcterms:created xsi:type="dcterms:W3CDTF">2007-12-08T12:00:53Z</dcterms:created>
  <dcterms:modified xsi:type="dcterms:W3CDTF">2012-10-27T17:33:24Z</dcterms:modified>
</cp:coreProperties>
</file>