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303" r:id="rId4"/>
    <p:sldId id="304" r:id="rId5"/>
    <p:sldId id="305" r:id="rId6"/>
    <p:sldId id="306" r:id="rId7"/>
    <p:sldId id="307" r:id="rId8"/>
    <p:sldId id="271" r:id="rId9"/>
    <p:sldId id="272" r:id="rId10"/>
    <p:sldId id="273" r:id="rId11"/>
    <p:sldId id="274" r:id="rId12"/>
    <p:sldId id="268" r:id="rId13"/>
    <p:sldId id="269" r:id="rId14"/>
    <p:sldId id="294" r:id="rId15"/>
    <p:sldId id="267" r:id="rId16"/>
    <p:sldId id="257" r:id="rId17"/>
    <p:sldId id="277" r:id="rId18"/>
    <p:sldId id="278" r:id="rId19"/>
    <p:sldId id="258" r:id="rId20"/>
    <p:sldId id="279" r:id="rId21"/>
    <p:sldId id="280" r:id="rId22"/>
    <p:sldId id="300" r:id="rId23"/>
    <p:sldId id="259" r:id="rId24"/>
    <p:sldId id="276" r:id="rId25"/>
    <p:sldId id="260" r:id="rId26"/>
    <p:sldId id="270" r:id="rId27"/>
    <p:sldId id="301" r:id="rId28"/>
    <p:sldId id="30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271" autoAdjust="0"/>
    <p:restoredTop sz="82090" autoAdjust="0"/>
  </p:normalViewPr>
  <p:slideViewPr>
    <p:cSldViewPr>
      <p:cViewPr>
        <p:scale>
          <a:sx n="75" d="100"/>
          <a:sy n="75" d="100"/>
        </p:scale>
        <p:origin x="-28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9131-3EF8-4B2A-B1B3-18A633C2DA63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64CA-FD2C-4157-AB44-DC701BF82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B41D-A8A6-44A0-A065-772E21844389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26A4-E921-4B79-953C-CDD136B4C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B85B-A30F-42C8-B33E-C50F46AD8C75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178B-AA9A-4248-8A19-B16732428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020D-4713-4704-B017-B946A0B51BC0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EFEF-3E0A-42A1-9EF0-7B74297FC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D785-12B2-4F28-AEAE-427FC5137C48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3176-8F21-4DCB-8D08-A49B051CD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8E68-EC73-4FC8-BBB6-E706122CD3F8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AA48-A5D9-431A-A9EE-F028C868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09BB-2048-499B-8C69-DEA1FB77EF59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0F08-5BA9-40FF-B6CA-FB4964EAD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1644-B89E-4CA1-9E96-0240B236613C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1B35-EA79-4BB0-B25B-7308FBE08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6BEA-D197-4A58-A09C-E8E5D0DAD509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B2C9-DD8F-4D1D-9841-FB47A5B73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5F0D-7372-408F-A100-EC68CCDC79AD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B2A2-3C8C-44F8-9703-9187C3A7C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2B9D-7D92-4A3B-9FD4-0A06E6CAA8FE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9E00-254B-4D38-99E4-A63ABA8F4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C0E6A81-25D5-4252-821C-11FBFD6D6578}" type="datetimeFigureOut">
              <a:rPr lang="ru-RU"/>
              <a:pPr>
                <a:defRPr/>
              </a:pPr>
              <a:t>26.10.2004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FEC055-317D-420C-8D8D-B247820BC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7" r:id="rId3"/>
    <p:sldLayoutId id="2147483692" r:id="rId4"/>
    <p:sldLayoutId id="2147483693" r:id="rId5"/>
    <p:sldLayoutId id="2147483694" r:id="rId6"/>
    <p:sldLayoutId id="2147483698" r:id="rId7"/>
    <p:sldLayoutId id="2147483699" r:id="rId8"/>
    <p:sldLayoutId id="2147483700" r:id="rId9"/>
    <p:sldLayoutId id="2147483695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.vuzllib.net/book_z101_page_84.html" TargetMode="External"/><Relationship Id="rId2" Type="http://schemas.openxmlformats.org/officeDocument/2006/relationships/hyperlink" Target="http://wiki.iteach.ru/images/b/bd/ProjectS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395288" y="0"/>
            <a:ext cx="8351837" cy="273685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Презентация открытого урока  : «Технология проектной деятельности. Итоговое занятие учебного проекта  по географии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«Территория и границы государств»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Профильная школа. 10 класс.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437063"/>
            <a:ext cx="7848600" cy="2112962"/>
          </a:xfrm>
        </p:spPr>
        <p:txBody>
          <a:bodyPr/>
          <a:lstStyle/>
          <a:p>
            <a:pPr eaLnBrk="1" hangingPunct="1"/>
            <a:r>
              <a:rPr lang="ru-RU" sz="2100" smtClean="0">
                <a:solidFill>
                  <a:schemeClr val="tx2"/>
                </a:solidFill>
              </a:rPr>
              <a:t>Учитель географии высшей квалификационной категории </a:t>
            </a:r>
            <a:br>
              <a:rPr lang="ru-RU" sz="2100" smtClean="0">
                <a:solidFill>
                  <a:schemeClr val="tx2"/>
                </a:solidFill>
              </a:rPr>
            </a:br>
            <a:r>
              <a:rPr lang="ru-RU" sz="2100" smtClean="0">
                <a:solidFill>
                  <a:schemeClr val="tx2"/>
                </a:solidFill>
              </a:rPr>
              <a:t>МАОУ г. Владимира  «СОШ №25»</a:t>
            </a:r>
            <a:br>
              <a:rPr lang="ru-RU" sz="2100" smtClean="0">
                <a:solidFill>
                  <a:schemeClr val="tx2"/>
                </a:solidFill>
              </a:rPr>
            </a:br>
            <a:r>
              <a:rPr lang="ru-RU" sz="2100" smtClean="0">
                <a:solidFill>
                  <a:schemeClr val="tx2"/>
                </a:solidFill>
              </a:rPr>
              <a:t>  Холодова Людмила  Васильевна.</a:t>
            </a:r>
            <a:br>
              <a:rPr lang="ru-RU" sz="2100" smtClean="0">
                <a:solidFill>
                  <a:schemeClr val="tx2"/>
                </a:solidFill>
              </a:rPr>
            </a:br>
            <a:r>
              <a:rPr lang="ru-RU" sz="2100" smtClean="0">
                <a:solidFill>
                  <a:schemeClr val="tx2"/>
                </a:solidFill>
              </a:rPr>
              <a:t/>
            </a:r>
            <a:br>
              <a:rPr lang="ru-RU" sz="2100" smtClean="0">
                <a:solidFill>
                  <a:schemeClr val="tx2"/>
                </a:solidFill>
              </a:rPr>
            </a:br>
            <a:r>
              <a:rPr lang="ru-RU" sz="2100" smtClean="0">
                <a:solidFill>
                  <a:schemeClr val="tx2"/>
                </a:solidFill>
              </a:rPr>
              <a:t>Владимир, 2012 г.</a:t>
            </a:r>
            <a:r>
              <a:rPr lang="ru-RU" sz="2100" smtClean="0"/>
              <a:t/>
            </a:r>
            <a:br>
              <a:rPr lang="ru-RU" sz="2100" smtClean="0"/>
            </a:br>
            <a:endParaRPr lang="ru-RU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Воспитывать уважение к целостности современных территорий и границами государств;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Формировать убежденность в необходимости выполнения Конституционной обязанности граждан России – защите Отечества.</a:t>
            </a:r>
          </a:p>
          <a:p>
            <a:pPr eaLnBrk="1" hangingPunct="1"/>
            <a:endParaRPr lang="ru-RU" smtClean="0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Воспитательные задачи:</a:t>
            </a:r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Закрепить знания о географическом положении стран;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Формировать умение анализа содержания картографического материала;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Развивать навыки поиска и анализа информации;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Отработать навык работы в составе творческой группы;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Отработать навыки создания презентации.</a:t>
            </a:r>
          </a:p>
          <a:p>
            <a:pPr eaLnBrk="1" hangingPunct="1"/>
            <a:endParaRPr lang="ru-RU" smtClean="0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Развивающие задачи:</a:t>
            </a:r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1735138" y="3141663"/>
            <a:ext cx="7408862" cy="3451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002588" cy="981075"/>
          </a:xfrm>
        </p:spPr>
        <p:txBody>
          <a:bodyPr/>
          <a:lstStyle/>
          <a:p>
            <a:pPr eaLnBrk="1" hangingPunct="1"/>
            <a:r>
              <a:rPr lang="ru-RU" smtClean="0"/>
              <a:t>Вид границ</a:t>
            </a:r>
          </a:p>
        </p:txBody>
      </p:sp>
      <p:pic>
        <p:nvPicPr>
          <p:cNvPr id="24579" name="Picture 4" descr="%200_2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634287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7958137" cy="4929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9750" y="338138"/>
            <a:ext cx="8147050" cy="930275"/>
          </a:xfrm>
        </p:spPr>
        <p:txBody>
          <a:bodyPr/>
          <a:lstStyle/>
          <a:p>
            <a:pPr eaLnBrk="1" hangingPunct="1"/>
            <a:r>
              <a:rPr lang="ru-RU" sz="4000" smtClean="0"/>
              <a:t>Обозначение границ на карте.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5603" name="Picture 4" descr="f_20313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63357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Вступление</a:t>
            </a:r>
          </a:p>
        </p:txBody>
      </p:sp>
      <p:pic>
        <p:nvPicPr>
          <p:cNvPr id="26626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 l="27423" t="-197" r="14919" b="1234"/>
          <a:stretch>
            <a:fillRect/>
          </a:stretch>
        </p:blipFill>
        <p:spPr>
          <a:xfrm>
            <a:off x="250825" y="2420938"/>
            <a:ext cx="3987800" cy="38481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59300" y="2636838"/>
            <a:ext cx="4105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andara" pitchFamily="34" charset="0"/>
              </a:rPr>
              <a:t>Сегодняшний урок мы назвали так:</a:t>
            </a:r>
          </a:p>
          <a:p>
            <a:r>
              <a:rPr lang="ru-RU" sz="1800">
                <a:latin typeface="Candara" pitchFamily="34" charset="0"/>
              </a:rPr>
              <a:t>«Итоговое занятие по учебному проекту: </a:t>
            </a:r>
            <a:br>
              <a:rPr lang="ru-RU" sz="1800">
                <a:latin typeface="Candara" pitchFamily="34" charset="0"/>
              </a:rPr>
            </a:br>
            <a:r>
              <a:rPr lang="ru-RU" sz="1800">
                <a:latin typeface="Candara" pitchFamily="34" charset="0"/>
              </a:rPr>
              <a:t>«Территория и границы государств»».</a:t>
            </a:r>
          </a:p>
          <a:p>
            <a:r>
              <a:rPr lang="ru-RU" sz="1800">
                <a:latin typeface="Candara" pitchFamily="34" charset="0"/>
              </a:rPr>
              <a:t>Форма проведения урока нам с вами знакома, потому что мы уже второй раз проводим подобное занятие. Сегодня у нас будет только побольше технических средств и серьезнее тема, которую мы с вами выбрали.</a:t>
            </a:r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11938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buClr>
                <a:schemeClr val="hlink"/>
              </a:buClr>
              <a:buSzPct val="60000"/>
              <a:buFont typeface="Symbol" pitchFamily="18" charset="2"/>
              <a:buNone/>
              <a:defRPr/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Самоанализ деятельности на итоговом занятии по теме: «Территория и границы государств»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Group 44"/>
          <p:cNvGraphicFramePr>
            <a:graphicFrameLocks/>
          </p:cNvGraphicFramePr>
          <p:nvPr/>
        </p:nvGraphicFramePr>
        <p:xfrm>
          <a:off x="519113" y="2636838"/>
          <a:ext cx="3970337" cy="2838450"/>
        </p:xfrm>
        <a:graphic>
          <a:graphicData uri="http://schemas.openxmlformats.org/drawingml/2006/table">
            <a:tbl>
              <a:tblPr/>
              <a:tblGrid>
                <a:gridCol w="1915689"/>
                <a:gridCol w="2055095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dirty="0" smtClean="0"/>
                        <a:t>Что знал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dirty="0" smtClean="0"/>
                        <a:t>Что узнал, чему научился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2492375"/>
            <a:ext cx="43926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1800">
                <a:latin typeface="Candara" pitchFamily="34" charset="0"/>
              </a:rPr>
              <a:t>Коммуникативные компетенции: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1800">
                <a:latin typeface="Candara" pitchFamily="34" charset="0"/>
              </a:rPr>
              <a:t>Планирование и организация форм и видов работы.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1800">
                <a:latin typeface="Candara" pitchFamily="34" charset="0"/>
              </a:rPr>
              <a:t>Информационные компетенции: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1800">
                <a:latin typeface="Candara" pitchFamily="34" charset="0"/>
              </a:rPr>
              <a:t>Навык смыслового чтения, генерализации информации, использование технических средств.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1800">
                <a:latin typeface="Candara" pitchFamily="34" charset="0"/>
              </a:rPr>
              <a:t>Организационные компетенции: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sz="1800">
                <a:latin typeface="Candara" pitchFamily="34" charset="0"/>
              </a:rPr>
              <a:t>Навык планирования собственной деятельности, самооценки, постановки целей.</a:t>
            </a:r>
          </a:p>
          <a:p>
            <a:endParaRPr lang="ru-RU" sz="180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mtClean="0"/>
              <a:t>Первый этап</a:t>
            </a:r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Технологическая карта проекта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57200" y="3479800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cs typeface="Arial" charset="0"/>
            </a:endParaRPr>
          </a:p>
          <a:p>
            <a:r>
              <a:rPr lang="ru-RU" sz="800">
                <a:cs typeface="Arial" charset="0"/>
              </a:rPr>
              <a:t> </a:t>
            </a:r>
            <a:endParaRPr lang="ru-RU" sz="1800"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950" y="2311400"/>
          <a:ext cx="8929688" cy="2736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523"/>
                <a:gridCol w="1894833"/>
                <a:gridCol w="1983828"/>
                <a:gridCol w="1806426"/>
                <a:gridCol w="1997382"/>
              </a:tblGrid>
              <a:tr h="91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Название этапа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Задачи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>
                          <a:effectLst/>
                        </a:rPr>
                        <a:t>Деятельность учителя (методы и приемы обучения)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>
                          <a:effectLst/>
                        </a:rPr>
                        <a:t>Деятельность ученика (формы организации УПД)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>
                          <a:effectLst/>
                        </a:rPr>
                        <a:t>Ожидаемые результаты (ЗУН, способы деятельности)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</a:tr>
              <a:tr h="18242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Введение в итоговое занятие по учебному проекту «Территории и границы государств»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Мотивация выбора темы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Постановка цели и задач урока;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Пояснение хода урока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В красочных и емких выражениях пояснить актуальность темы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Осознание поставленной цели своими </a:t>
                      </a:r>
                      <a:r>
                        <a:rPr lang="ru-RU" sz="1400" dirty="0" smtClean="0">
                          <a:effectLst/>
                        </a:rPr>
                        <a:t>дальнейшими действиями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sz="1400" dirty="0">
                          <a:effectLst/>
                        </a:rPr>
                        <a:t>В результате осознания целей занятия, поставленных учителем, учащийся реализуют практически целевые задачи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67" marR="552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68500"/>
            <a:ext cx="8642350" cy="4859338"/>
          </a:xfr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Класс работает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2708275"/>
            <a:ext cx="7407275" cy="345122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Объекты, входящие в состав </a:t>
            </a:r>
            <a:r>
              <a:rPr lang="ru-RU" dirty="0" err="1" smtClean="0"/>
              <a:t>геотории</a:t>
            </a:r>
            <a:r>
              <a:rPr lang="ru-RU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Виды границ.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Территориальные споры.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Географическое положение РФ.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Границы России.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Практическая работа.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Изменение границ России на Дальнем Востоке.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Изменение границ на северо-западе России.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Круг вопросов, изучаемых группами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341438"/>
          <a:ext cx="9036050" cy="5210175"/>
        </p:xfrm>
        <a:graphic>
          <a:graphicData uri="http://schemas.openxmlformats.org/drawingml/2006/table">
            <a:tbl>
              <a:tblPr/>
              <a:tblGrid>
                <a:gridCol w="971550"/>
                <a:gridCol w="1800225"/>
                <a:gridCol w="1944688"/>
                <a:gridCol w="1727200"/>
                <a:gridCol w="2592387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Название этапа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Задачи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Деятельность учителя (методы и приемы обучения)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Деятельность ученика (формы организации УПД)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Ожидаемые результаты (ЗУН, способы деятельности)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Освещение вопросов итогового занятия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Расширить знания понятий по теме;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Узнать о правилах проведений границ;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Узнать о причинах территориальных споров;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Формировать умения анализа поиска информации;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навыки работы в составе творческих групп;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навыки создания презентации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формировать организационный ОУУН – навык планирования самостоятельной деятельности;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формировать коммуникативный ОУУН, выражающиеся в определении учащимися форм и видов участия в социализирующих коллективной работы на единую цель.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полученного задания, распределение обязанностей внутри рабочей группы, обзор литературы и генерализации по заданной теме, обобщение полученного и изученного материала и как результат – демонстрация презентации группы с пояснениями участников групп.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мотивационного компонента каждого ученика для внесения и осознания на лучшем уровне материала с целью изучения наибольшего количества источников информации и как результат – высокая групповая сплоченность, выработка навыков совместной деятельности, т.е.: в результате получить динамику от индивидуальной замотивированности отдельного ученика к высокой групповой сплоченности. Применение в своей деятельности коммуникативных навыков: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свободно рассуждать на заданную тему;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слушать собеседника;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сохранять в команде способности к творчеству;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информационные навыки;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самостоятельный поиск и осмысление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использование технических средств.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317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Второй этап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Значение темы – огромно</a:t>
            </a:r>
          </a:p>
          <a:p>
            <a:pPr eaLnBrk="1" hangingPunct="1"/>
            <a:r>
              <a:rPr lang="ru-RU" smtClean="0"/>
              <a:t>Информации по данному вопросу – недостаточно</a:t>
            </a:r>
          </a:p>
          <a:p>
            <a:pPr eaLnBrk="1" hangingPunct="1"/>
            <a:r>
              <a:rPr lang="ru-RU" smtClean="0"/>
              <a:t>Поиск информации – интересен</a:t>
            </a:r>
          </a:p>
          <a:p>
            <a:pPr eaLnBrk="1" hangingPunct="1"/>
            <a:r>
              <a:rPr lang="ru-RU" smtClean="0"/>
              <a:t>Консультации – содержательные</a:t>
            </a:r>
          </a:p>
          <a:p>
            <a:pPr eaLnBrk="1" hangingPunct="1"/>
            <a:r>
              <a:rPr lang="ru-RU" smtClean="0"/>
              <a:t>Отбор и обобщение материала – глубокое</a:t>
            </a:r>
          </a:p>
          <a:p>
            <a:pPr eaLnBrk="1" hangingPunct="1"/>
            <a:r>
              <a:rPr lang="ru-RU" smtClean="0"/>
              <a:t>Участие ребят – активное</a:t>
            </a:r>
          </a:p>
          <a:p>
            <a:pPr eaLnBrk="1" hangingPunct="1"/>
            <a:r>
              <a:rPr lang="ru-RU" smtClean="0"/>
              <a:t>Время подготовки проекта - 2 месяца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Методический замысел учебного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268413"/>
            <a:ext cx="7712075" cy="5141912"/>
          </a:xfrm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Деятельность групп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Выступление первой группы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628775"/>
            <a:ext cx="7999413" cy="4497388"/>
          </a:xfrm>
        </p:spPr>
      </p:pic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58054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338" y="1050925"/>
            <a:ext cx="9074150" cy="5102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008063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25" y="1023938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413" y="1023938"/>
            <a:ext cx="9167812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863" y="1023938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63" y="1023938"/>
            <a:ext cx="914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Выполнение заданий проекта в группах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1628775"/>
          <a:ext cx="8856663" cy="4906963"/>
        </p:xfrm>
        <a:graphic>
          <a:graphicData uri="http://schemas.openxmlformats.org/drawingml/2006/table">
            <a:tbl>
              <a:tblPr/>
              <a:tblGrid>
                <a:gridCol w="1450975"/>
                <a:gridCol w="1727200"/>
                <a:gridCol w="1544638"/>
                <a:gridCol w="1663700"/>
                <a:gridCol w="24701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Название этапа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Задачи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Деятельность учителя (методы и приемы обучения)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Деятельность ученика (формы организации УПД)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Ожидаемые результаты (ЗУН, способы деятельности)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работа: нанести на контурные карты границы РФ и подписать пограничные государства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умение работать с контурной картой;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Продолжить формировать блок фактологических знаний по географической номенклатуре;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AutoNum type="arabicPeriod"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Подвести учащихся к осмыслению величины границ РФ и сложности их охраны.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Мотивация необходимости выполнения данной работы.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Перевести интериоризирован -ные (сформированные и полученные внутри себя - ученика) знания к практическому применению, т.е. нанесение на контурную карту границ и пограничных государств РФ.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учащимися таких глубинных качеств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мышления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как: суждение, обобщение;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внимания,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 именно: концентрация, переключаемость с одного вида деятельности на другой при выполнении индивидуальной работы.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358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Третий этап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Выполнение практической работы</a:t>
            </a:r>
          </a:p>
        </p:txBody>
      </p:sp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andara" pitchFamily="34" charset="0"/>
              </a:rPr>
              <a:t>«Второй вид работы, который будет у нас идти на сегодняшнем уроке – это практическая работа на контурных картах.»</a:t>
            </a:r>
          </a:p>
        </p:txBody>
      </p:sp>
      <p:pic>
        <p:nvPicPr>
          <p:cNvPr id="36867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7225" y="2419350"/>
            <a:ext cx="7758113" cy="436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1484313"/>
          <a:ext cx="8713787" cy="4395787"/>
        </p:xfrm>
        <a:graphic>
          <a:graphicData uri="http://schemas.openxmlformats.org/drawingml/2006/table">
            <a:tbl>
              <a:tblPr/>
              <a:tblGrid>
                <a:gridCol w="1216025"/>
                <a:gridCol w="1849437"/>
                <a:gridCol w="1935163"/>
                <a:gridCol w="1763712"/>
                <a:gridCol w="1949450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Название этапа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Задачи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Деятельность учителя (методы и приемы обучения)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Деятельность ученика (формы организации УПД)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Ожидаемые результаты (ЗУН, способы деятельности)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267" marR="552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8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- рефлексия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 полученных компетенций: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коммуникативных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монологическая речь;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способность логически и грамотно выстраивать сообщения;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способность работы в команде.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информационных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умение осмыслять прочитанное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навык использования технических средств для поиска планирования организаций и оформления учебной работы.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Пояснение необходимости перевести интериоризированные знания в практическую плоскость.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полученных компетенций для самооценки своей деятельности в течение времени подготовки к итоговому занятию и наиболее полному заполнению таблицы с целью получить оценочное подтверждение своего участия в проекте и эмоциональному удовлетворению от проделанной работы.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Определить уровень развития мотивационно – потребностной и эмоционально  - волевой сфер, т.е. выявить степень заинтересованности ученика в предмете. Сформировать личностные качества, рефлексию, самооценку. Делать осознанный выбор и осмысливать его последствия.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379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Четвертый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1476375" y="2492375"/>
            <a:ext cx="7408863" cy="3451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156575" cy="865187"/>
          </a:xfrm>
        </p:spPr>
        <p:txBody>
          <a:bodyPr/>
          <a:lstStyle/>
          <a:p>
            <a:pPr eaLnBrk="1" hangingPunct="1"/>
            <a:r>
              <a:rPr lang="ru-RU" smtClean="0"/>
              <a:t>Морской пограничный порт.</a:t>
            </a:r>
          </a:p>
        </p:txBody>
      </p:sp>
      <p:pic>
        <p:nvPicPr>
          <p:cNvPr id="38915" name="Picture 4" descr="0807_france_mars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874871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2"/>
          <p:cNvSpPr>
            <a:spLocks noGrp="1"/>
          </p:cNvSpPr>
          <p:nvPr>
            <p:ph type="title"/>
          </p:nvPr>
        </p:nvSpPr>
        <p:spPr>
          <a:xfrm>
            <a:off x="395288" y="338138"/>
            <a:ext cx="8291512" cy="714375"/>
          </a:xfrm>
        </p:spPr>
        <p:txBody>
          <a:bodyPr/>
          <a:lstStyle/>
          <a:p>
            <a:pPr eaLnBrk="1" hangingPunct="1"/>
            <a:r>
              <a:rPr lang="ru-RU" sz="4000" smtClean="0"/>
              <a:t>Пятый этап</a:t>
            </a:r>
          </a:p>
        </p:txBody>
      </p:sp>
      <p:graphicFrame>
        <p:nvGraphicFramePr>
          <p:cNvPr id="39976" name="Group 40"/>
          <p:cNvGraphicFramePr>
            <a:graphicFrameLocks noGrp="1"/>
          </p:cNvGraphicFramePr>
          <p:nvPr>
            <p:ph idx="1"/>
          </p:nvPr>
        </p:nvGraphicFramePr>
        <p:xfrm>
          <a:off x="250825" y="1314450"/>
          <a:ext cx="8426450" cy="5264150"/>
        </p:xfrm>
        <a:graphic>
          <a:graphicData uri="http://schemas.openxmlformats.org/drawingml/2006/table">
            <a:tbl>
              <a:tblPr/>
              <a:tblGrid>
                <a:gridCol w="560388"/>
                <a:gridCol w="1128712"/>
                <a:gridCol w="1314450"/>
                <a:gridCol w="1885950"/>
                <a:gridCol w="1706563"/>
                <a:gridCol w="1830387"/>
              </a:tblGrid>
              <a:tr h="53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Этап</a:t>
                      </a:r>
                    </a:p>
                  </a:txBody>
                  <a:tcPr marL="49755" marR="4975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Назва-ние этапа</a:t>
                      </a:r>
                    </a:p>
                  </a:txBody>
                  <a:tcPr marL="49755" marR="4975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Задачи</a:t>
                      </a:r>
                    </a:p>
                  </a:txBody>
                  <a:tcPr marL="49755" marR="4975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Деятельность учителя </a:t>
                      </a:r>
                    </a:p>
                  </a:txBody>
                  <a:tcPr marL="49755" marR="4975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Деятельнос ть ученика (формы организации УПД)</a:t>
                      </a:r>
                    </a:p>
                  </a:txBody>
                  <a:tcPr marL="49755" marR="4975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Ожидаемые результаты (ЗУН, способы деятельности)</a:t>
                      </a:r>
                    </a:p>
                  </a:txBody>
                  <a:tcPr marL="49755" marR="4975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Подведение итогов занятия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None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Мотивация выбора темы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;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None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Узнать о правилах проведений границ;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None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Узнать о причинах территориальных споров;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None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навыки работы в составе творческих групп;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None/>
                        <a:tabLst>
                          <a:tab pos="457200" algn="l"/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Совершенствовать навыки создания презентации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ndara" pitchFamily="34" charset="0"/>
                        <a:buChar char="•"/>
                        <a:tabLst>
                          <a:tab pos="457200" algn="l"/>
                          <a:tab pos="1571625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571625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Подведение результатов деятельности учеников с эмоционально-положительной оценкой учителя.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Осознание рефлексии, как результата индивидуальной деятельности на уроке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71625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 На фоне положительного эмоционального фона    урока и профессионального воздействия педагога  - полное усвоение нового материала.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1700213"/>
            <a:ext cx="7408862" cy="3451225"/>
          </a:xfrm>
        </p:spPr>
        <p:txBody>
          <a:bodyPr/>
          <a:lstStyle/>
          <a:p>
            <a:pPr eaLnBrk="1" hangingPunct="1"/>
            <a:r>
              <a:rPr lang="ru-RU" smtClean="0"/>
              <a:t>Бабурин С.Н. Территория государства: Правовые и геополитические проблемы.- М.:Изд-во МГУ, 1997.</a:t>
            </a:r>
          </a:p>
          <a:p>
            <a:pPr eaLnBrk="1" hangingPunct="1"/>
            <a:r>
              <a:rPr lang="ru-RU" smtClean="0"/>
              <a:t>Географический энциклопедический словарь: Понятия и термины .-М . : Советская энциклопедия, 1988.</a:t>
            </a:r>
          </a:p>
          <a:p>
            <a:pPr eaLnBrk="1" hangingPunct="1"/>
            <a:r>
              <a:rPr lang="en-US" smtClean="0"/>
              <a:t>www.intourion.ru – </a:t>
            </a:r>
            <a:r>
              <a:rPr lang="ru-RU" smtClean="0"/>
              <a:t>Статистические данные, история и карты по всем странам и территориям мира.</a:t>
            </a:r>
            <a:r>
              <a:rPr lang="ru-RU" smtClean="0">
                <a:latin typeface="Arial" charset="0"/>
              </a:rPr>
              <a:t> </a:t>
            </a:r>
          </a:p>
          <a:p>
            <a:pPr eaLnBrk="1" hangingPunct="1"/>
            <a:r>
              <a:rPr lang="en-US" smtClean="0">
                <a:latin typeface="Arial" charset="0"/>
                <a:hlinkClick r:id="rId2"/>
              </a:rPr>
              <a:t>http://wiki.iteach.ru/images/b/bd/ProjectSS.pdf</a:t>
            </a:r>
            <a:r>
              <a:rPr lang="en-US" smtClean="0">
                <a:latin typeface="Arial" charset="0"/>
              </a:rPr>
              <a:t>  </a:t>
            </a:r>
          </a:p>
          <a:p>
            <a:pPr eaLnBrk="1" hangingPunct="1"/>
            <a:r>
              <a:rPr lang="en-US" smtClean="0">
                <a:latin typeface="Arial" charset="0"/>
                <a:hlinkClick r:id="rId3"/>
              </a:rPr>
              <a:t>http://www.pravo.vuzllib.net/book_z101_page_84.html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Территориальные споры </a:t>
            </a:r>
            <a:endParaRPr lang="en-US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Используемая литература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u="sng" dirty="0" smtClean="0">
                <a:solidFill>
                  <a:schemeClr val="tx1"/>
                </a:solidFill>
              </a:rPr>
              <a:t>Поисковый этап: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Определения поискового поля и формулирование темы проекта;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Поиск и анализ проблемы;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Постановка цели проекта.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Этапы проектной деятельности (по К. В. </a:t>
            </a:r>
            <a:r>
              <a:rPr lang="ru-RU" dirty="0" err="1"/>
              <a:t>Сапегину</a:t>
            </a:r>
            <a:r>
              <a:rPr lang="ru-RU" dirty="0"/>
              <a:t>)</a:t>
            </a:r>
          </a:p>
        </p:txBody>
      </p:sp>
      <p:graphicFrame>
        <p:nvGraphicFramePr>
          <p:cNvPr id="4" name="Объект 9"/>
          <p:cNvGraphicFramePr>
            <a:graphicFrameLocks/>
          </p:cNvGraphicFramePr>
          <p:nvPr/>
        </p:nvGraphicFramePr>
        <p:xfrm>
          <a:off x="1042988" y="5013325"/>
          <a:ext cx="7385050" cy="1636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2339"/>
                <a:gridCol w="3693048"/>
              </a:tblGrid>
              <a:tr h="36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УЧИТЕЛЬ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УЧЕНИК</a:t>
                      </a:r>
                    </a:p>
                  </a:txBody>
                  <a:tcPr marL="68580" marR="68580" marT="0" marB="0"/>
                </a:tc>
              </a:tr>
              <a:tr h="36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Предлагаю тему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Обсуждает тему</a:t>
                      </a:r>
                    </a:p>
                  </a:txBody>
                  <a:tcPr marL="68580" marR="68580" marT="0" marB="0"/>
                </a:tc>
              </a:tr>
              <a:tr h="36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Мотивирую уч-ся к обсуждению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Определяет себя в составе группы</a:t>
                      </a:r>
                    </a:p>
                  </a:txBody>
                  <a:tcPr marL="68580" marR="68580" marT="0" marB="0"/>
                </a:tc>
              </a:tr>
              <a:tr h="36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Консультирую уч-ся при постановке цели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Формулирует ( в группе цель проекта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2205038"/>
            <a:ext cx="7407275" cy="3451225"/>
          </a:xfrm>
        </p:spPr>
        <p:txBody>
          <a:bodyPr rtlCol="0"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Анализ имеющейся информации;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Поиск оптимального способа достижения цели проекта, построение алгоритма деятельности;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Составление плана реализации проекта.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Аналитический этап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827088" y="3860800"/>
          <a:ext cx="7561262" cy="280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057"/>
                <a:gridCol w="3780783"/>
              </a:tblGrid>
              <a:tr h="322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УЧИТЕЛЬ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УЧЕНИК</a:t>
                      </a:r>
                    </a:p>
                  </a:txBody>
                  <a:tcPr marL="68580" marR="68580" marT="0" marB="0"/>
                </a:tc>
              </a:tr>
              <a:tr h="553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Направляю процесс поиска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Проводит поиск, сбор, систематизацию материала</a:t>
                      </a:r>
                    </a:p>
                  </a:txBody>
                  <a:tcPr marL="68580" marR="68580" marT="0" marB="0"/>
                </a:tc>
              </a:tr>
              <a:tr h="553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Помогаю  уточнить (скорректировать) формулировку цели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Вступает в коммуникативные отношения с целью получения информации</a:t>
                      </a:r>
                    </a:p>
                  </a:txBody>
                  <a:tcPr marL="68580" marR="68580" marT="0" marB="0"/>
                </a:tc>
              </a:tr>
              <a:tr h="553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Организую процесс контроля деятельности и ресурсов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Представляет продукт своей деятельности (групповой)</a:t>
                      </a:r>
                    </a:p>
                  </a:txBody>
                  <a:tcPr marL="68580" marR="68580" marT="0" marB="0"/>
                </a:tc>
              </a:tr>
              <a:tr h="322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Осуществляет процесс планирования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Выполнение запланированных технологических операций;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Внесение изменений в конструкцию и технологию;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Практический этап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971550" y="4365625"/>
          <a:ext cx="7345363" cy="200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055"/>
                <a:gridCol w="3672761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УЧИТЕЛЬ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УЧЕНИК</a:t>
                      </a: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Наблюдаю, слушаю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Выполняет запланированные действия  самостоятельно, в группе</a:t>
                      </a: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Слежу за соблюдением временных рамок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Осуществляет текущий самоконтроль, обсуждает его результаты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1844675"/>
            <a:ext cx="7407275" cy="3451225"/>
          </a:xfrm>
        </p:spPr>
        <p:txBody>
          <a:bodyPr rtlCol="0"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Подготовка презентационных материалов;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Презентация проекта по группам;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Изучение возможностей использования результатов проекта(включение в банк проектов, наработка дополнительных материалов для дальнейшего использования в ходе изучения данной темы.</a:t>
            </a:r>
          </a:p>
          <a:p>
            <a:pPr marL="0" indent="0">
              <a:spcBef>
                <a:spcPct val="0"/>
              </a:spcBef>
              <a:buClrTx/>
              <a:buSzTx/>
              <a:buFont typeface="Symbol" pitchFamily="18" charset="2"/>
              <a:buNone/>
              <a:tabLst>
                <a:tab pos="1571625" algn="l"/>
              </a:tabLs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Презентационный этап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971550" y="4797425"/>
          <a:ext cx="7269163" cy="1662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4205"/>
                <a:gridCol w="3634902"/>
              </a:tblGrid>
              <a:tr h="410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УЧИТЕЛЬ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УЧЕНИК</a:t>
                      </a:r>
                    </a:p>
                  </a:txBody>
                  <a:tcPr marL="68580" marR="68580" marT="0" marB="0"/>
                </a:tc>
              </a:tr>
              <a:tr h="35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Организую презентацию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Предлагает форму презентации</a:t>
                      </a:r>
                    </a:p>
                  </a:txBody>
                  <a:tcPr marL="68580" marR="68580" marT="0" marB="0"/>
                </a:tc>
              </a:tr>
              <a:tr h="35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Выступаю в качестве эксперта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Проводит презентацию</a:t>
                      </a:r>
                    </a:p>
                  </a:txBody>
                  <a:tcPr marL="68580" marR="68580" marT="0" marB="0"/>
                </a:tc>
              </a:tr>
              <a:tr h="4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Задает вопросы при презентации других групп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1700213"/>
            <a:ext cx="7408863" cy="3451225"/>
          </a:xfrm>
        </p:spPr>
        <p:txBody>
          <a:bodyPr rtlCol="0"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Анализ результатов выполнения проектов;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  <a:tabLst>
                <a:tab pos="1571625" algn="l"/>
              </a:tabLst>
              <a:defRPr/>
            </a:pPr>
            <a:r>
              <a:rPr lang="ru-RU" dirty="0"/>
              <a:t>Оценка качества выполнения проекта; рефлексия авторов проекта</a:t>
            </a:r>
          </a:p>
          <a:p>
            <a:pPr marL="0" indent="0">
              <a:spcBef>
                <a:spcPct val="0"/>
              </a:spcBef>
              <a:buClrTx/>
              <a:buSzTx/>
              <a:buFont typeface="Symbol" pitchFamily="18" charset="2"/>
              <a:buNone/>
              <a:tabLst>
                <a:tab pos="1571625" algn="l"/>
              </a:tabLs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Контрольный этап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250825" y="3141663"/>
          <a:ext cx="8569325" cy="360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1866"/>
                <a:gridCol w="4167086"/>
              </a:tblGrid>
              <a:tr h="268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УЧИТЕЛЬ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/>
                        <a:t>УЧЕНИК</a:t>
                      </a:r>
                    </a:p>
                  </a:txBody>
                  <a:tcPr marL="68580" marR="68580" marT="0" marB="0"/>
                </a:tc>
              </a:tr>
              <a:tr h="3331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Имею возможность оценить </a:t>
                      </a:r>
                      <a:r>
                        <a:rPr lang="ru-RU" dirty="0" err="1"/>
                        <a:t>сформированность</a:t>
                      </a:r>
                      <a:r>
                        <a:rPr lang="ru-RU" dirty="0"/>
                        <a:t>  ключевых компетентностей демонстрируемых уч-ся на всех этапах работы над проектом: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компетентности в решении проблем, поскольку, работая над проектом , учащиеся решают собственные проблемы;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компетентности в работе с информацией;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коммуникативной компетентности и др.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Проводит </a:t>
                      </a:r>
                      <a:r>
                        <a:rPr lang="ru-RU" dirty="0" smtClean="0"/>
                        <a:t>самооценку </a:t>
                      </a:r>
                      <a:r>
                        <a:rPr lang="ru-RU" dirty="0"/>
                        <a:t>проекта;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71625" algn="l"/>
                        </a:tabLst>
                      </a:pPr>
                      <a:r>
                        <a:rPr lang="ru-RU" dirty="0"/>
                        <a:t>Оценивает себя в деятельности.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ahoma" pitchFamily="34" charset="0"/>
              </a:rPr>
              <a:t>Расширить знания о принципах формирования геотории;</a:t>
            </a:r>
          </a:p>
          <a:p>
            <a:pPr eaLnBrk="1" hangingPunct="1"/>
            <a:r>
              <a:rPr lang="ru-RU" smtClean="0">
                <a:latin typeface="Tahoma" pitchFamily="34" charset="0"/>
              </a:rPr>
              <a:t>Сформировать уважение к незыблемости границ государства и праву государства на внешний суверенитет.</a:t>
            </a:r>
          </a:p>
          <a:p>
            <a:pPr eaLnBrk="1" hangingPunct="1"/>
            <a:endParaRPr lang="ru-RU" smtClean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</a:rPr>
              <a:t>Цели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Расширить знания понятий по теме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Узнать о составе территории государства;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Узнать о правилах проведения государственных границ причинах территориальных споров между государствами;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Продолжить формировать блок фактологических знаний по географической номенклатуре.</a:t>
            </a:r>
          </a:p>
          <a:p>
            <a:pPr eaLnBrk="1" hangingPunct="1"/>
            <a:endParaRPr lang="ru-RU" smtClean="0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Образовательные задачи:</a:t>
            </a:r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323</TotalTime>
  <Words>1193</Words>
  <Application>Microsoft Office PowerPoint</Application>
  <PresentationFormat>Экран (4:3)</PresentationFormat>
  <Paragraphs>212</Paragraphs>
  <Slides>28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Arial</vt:lpstr>
      <vt:lpstr>Candara</vt:lpstr>
      <vt:lpstr>Symbol</vt:lpstr>
      <vt:lpstr>Calibri</vt:lpstr>
      <vt:lpstr>Times New Roman</vt:lpstr>
      <vt:lpstr>Tahoma</vt:lpstr>
      <vt:lpstr>Verdana</vt:lpstr>
      <vt:lpstr>Wingdings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Презентация открытого урока  : «Технология проектной деятельности. Итоговое занятие учебного проекта  по географии «Территория и границы государств» Профильная школа. 10 класс. </vt:lpstr>
      <vt:lpstr>Методический замысел учебного проекта</vt:lpstr>
      <vt:lpstr>Этапы проектной деятельности (по К. В. Сапегину)</vt:lpstr>
      <vt:lpstr>Аналитический этап </vt:lpstr>
      <vt:lpstr>Практический этап </vt:lpstr>
      <vt:lpstr>Презентационный этап </vt:lpstr>
      <vt:lpstr>Контрольный этап </vt:lpstr>
      <vt:lpstr>Цели</vt:lpstr>
      <vt:lpstr>Образовательные задачи:</vt:lpstr>
      <vt:lpstr>Воспитательные задачи:</vt:lpstr>
      <vt:lpstr>Развивающие задачи:</vt:lpstr>
      <vt:lpstr>Вид границ</vt:lpstr>
      <vt:lpstr>Обозначение границ на карте. </vt:lpstr>
      <vt:lpstr>Вступление</vt:lpstr>
      <vt:lpstr>Самоанализ деятельности на итоговом занятии по теме: «Территория и границы государств»</vt:lpstr>
      <vt:lpstr>Технологическая карта проекта</vt:lpstr>
      <vt:lpstr>Класс работает</vt:lpstr>
      <vt:lpstr>Круг вопросов, изучаемых группами</vt:lpstr>
      <vt:lpstr>Второй этап деятельности</vt:lpstr>
      <vt:lpstr>Деятельность групп</vt:lpstr>
      <vt:lpstr>Выступление первой группы</vt:lpstr>
      <vt:lpstr>Выполнение заданий проекта в группах</vt:lpstr>
      <vt:lpstr>Третий этап деятельности</vt:lpstr>
      <vt:lpstr>Выполнение практической работы</vt:lpstr>
      <vt:lpstr>Четвертый этап</vt:lpstr>
      <vt:lpstr>Морской пограничный порт.</vt:lpstr>
      <vt:lpstr>Пятый этап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занятие по учебному проекту:  «Территория и границы государств» Тема: «Территория и границы государств»</dc:title>
  <dc:creator>Ефим</dc:creator>
  <cp:lastModifiedBy>User</cp:lastModifiedBy>
  <cp:revision>36</cp:revision>
  <dcterms:created xsi:type="dcterms:W3CDTF">2012-03-14T08:03:54Z</dcterms:created>
  <dcterms:modified xsi:type="dcterms:W3CDTF">2004-10-26T13:14:59Z</dcterms:modified>
</cp:coreProperties>
</file>