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60FF-0FEA-403D-B52B-C0CEB54FB0C7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35BC7-7470-4E62-9F32-B5FF00B5D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2649FA-AAF3-4E72-9EEC-DFF8D69AFC6A}" type="slidenum">
              <a:rPr lang="ru-RU">
                <a:latin typeface="Arial" charset="0"/>
              </a:rPr>
              <a:pPr/>
              <a:t>10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0A3E0F-D79D-4F9F-852D-5EF7B2DF097A}" type="slidenum">
              <a:rPr lang="ru-RU">
                <a:latin typeface="Arial" charset="0"/>
              </a:rPr>
              <a:pPr/>
              <a:t>11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o.ru/medatlas/post/1119660674_01_08_2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spina.net.ua/tinyMCE/plugins/filemanager/filez/901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monk.com.ua/images/articles/fotografii-na-kotorie-nevozmozhno-spokoj_2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xpomo.com/ruskolan/images/evg-0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786322"/>
            <a:ext cx="5046730" cy="1538278"/>
          </a:xfrm>
        </p:spPr>
        <p:txBody>
          <a:bodyPr>
            <a:normAutofit fontScale="92500"/>
          </a:bodyPr>
          <a:lstStyle/>
          <a:p>
            <a:pPr algn="r">
              <a:spcBef>
                <a:spcPct val="0"/>
              </a:spcBef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МБОУ «Средняя общеобразовательная школа №6» </a:t>
            </a:r>
          </a:p>
          <a:p>
            <a:pPr algn="r">
              <a:spcBef>
                <a:spcPct val="0"/>
              </a:spcBef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учитель биологии высшей категории </a:t>
            </a:r>
          </a:p>
          <a:p>
            <a:pPr algn="r">
              <a:spcBef>
                <a:spcPct val="0"/>
              </a:spcBef>
            </a:pP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Вотинцева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Нина Геннадьевна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г Пермь 2012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285992"/>
            <a:ext cx="5910258" cy="576258"/>
          </a:xfrm>
        </p:spPr>
        <p:txBody>
          <a:bodyPr/>
          <a:lstStyle/>
          <a:p>
            <a:pPr algn="ctr"/>
            <a:r>
              <a:rPr lang="ru-RU" sz="2400" dirty="0" smtClean="0">
                <a:latin typeface="Georgia" pitchFamily="18" charset="0"/>
              </a:rPr>
              <a:t/>
            </a:r>
            <a:br>
              <a:rPr lang="ru-RU" sz="2400" dirty="0" smtClean="0">
                <a:latin typeface="Georgia" pitchFamily="18" charset="0"/>
              </a:rPr>
            </a:br>
            <a:r>
              <a:rPr lang="ru-RU" sz="2000" dirty="0" smtClean="0"/>
              <a:t>(Мастерская построения знаний).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4783" y="785794"/>
            <a:ext cx="837921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Можно ли вырастить гения?”</a:t>
            </a:r>
            <a:b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  Евгеника. </a:t>
            </a:r>
            <a:b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Современные проблемы генетики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Tahoma" pitchFamily="34" charset="0"/>
                <a:cs typeface="Tahoma" pitchFamily="34" charset="0"/>
              </a:rPr>
              <a:t>Синдром Марфана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429625" cy="4953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Наследственная болезнь соединительной ткани,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вызванная мутацией гена, </a:t>
            </a:r>
            <a:r>
              <a:rPr lang="ru-RU" smtClean="0"/>
              <a:t> кодирующего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структуру белка фибриллина</a:t>
            </a:r>
            <a:r>
              <a:rPr lang="en-US" smtClean="0"/>
              <a:t>.</a:t>
            </a:r>
            <a:endParaRPr lang="ru-RU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Наследуется по аутосомно-доминантному типу.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latin typeface="Tahoma" pitchFamily="34" charset="0"/>
                <a:cs typeface="Tahoma" pitchFamily="34" charset="0"/>
              </a:rPr>
              <a:t>			арахнодактилия 	            килевидная грудь</a:t>
            </a:r>
          </a:p>
        </p:txBody>
      </p:sp>
      <p:pic>
        <p:nvPicPr>
          <p:cNvPr id="9220" name="Рисунок 5" descr="http://spina.net.ua/tinyMCE/plugins/filemanager/filez/m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3714750"/>
            <a:ext cx="24844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i-main-pic" descr="Картинка 23 из 14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25" y="3714750"/>
            <a:ext cx="241141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 descr="http://www.medico.ru/medatlas/post/1119660674_01_08_2_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25" y="3714750"/>
            <a:ext cx="2555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24700" y="214313"/>
            <a:ext cx="1804988" cy="285750"/>
          </a:xfrm>
          <a:noFill/>
        </p:spPr>
        <p:txBody>
          <a:bodyPr/>
          <a:lstStyle/>
          <a:p>
            <a:pPr algn="l"/>
            <a:r>
              <a:rPr lang="ru-RU" sz="1000" smtClean="0">
                <a:latin typeface="Tahoma" pitchFamily="34" charset="0"/>
                <a:cs typeface="Tahoma" pitchFamily="34" charset="0"/>
              </a:rPr>
              <a:t>Наследственные болезни </a:t>
            </a:r>
            <a:endParaRPr lang="en-US" sz="1000" smtClean="0">
              <a:latin typeface="Tahoma" pitchFamily="34" charset="0"/>
              <a:cs typeface="Tahoma" pitchFamily="34" charset="0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14313" y="428625"/>
            <a:ext cx="8572500" cy="785813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Tahoma" pitchFamily="34" charset="0"/>
                <a:cs typeface="Tahoma" pitchFamily="34" charset="0"/>
              </a:rPr>
              <a:t>Известные люди с синдромом  Марфана</a:t>
            </a:r>
          </a:p>
        </p:txBody>
      </p:sp>
      <p:pic>
        <p:nvPicPr>
          <p:cNvPr id="10243" name="Содержимое 4" descr="http://boardprofi.ru/Image/5_2008/achnaton_paganini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7188" y="1785938"/>
            <a:ext cx="4392612" cy="2928937"/>
          </a:xfrm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800">
                <a:solidFill>
                  <a:srgbClr val="454545"/>
                </a:solidFill>
                <a:latin typeface="Verdana" pitchFamily="34" charset="0"/>
                <a:cs typeface="Times New Roman" pitchFamily="18" charset="0"/>
              </a:rPr>
              <a:t>Эхнатон, Паганини </a:t>
            </a:r>
            <a:endParaRPr lang="ru-RU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800">
                <a:solidFill>
                  <a:srgbClr val="454545"/>
                </a:solidFill>
                <a:latin typeface="Verdana" pitchFamily="34" charset="0"/>
                <a:cs typeface="Times New Roman" pitchFamily="18" charset="0"/>
              </a:rPr>
              <a:t>Эхнатон, Паганини </a:t>
            </a:r>
            <a:endParaRPr lang="ru-RU"/>
          </a:p>
        </p:txBody>
      </p:sp>
      <p:pic>
        <p:nvPicPr>
          <p:cNvPr id="10246" name="Рисунок 10" descr="http://boardprofi.ru/Image/5_2008/abe_degau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3500438"/>
            <a:ext cx="40322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13"/>
          <p:cNvSpPr txBox="1">
            <a:spLocks noChangeArrowheads="1"/>
          </p:cNvSpPr>
          <p:nvPr/>
        </p:nvSpPr>
        <p:spPr bwMode="auto">
          <a:xfrm>
            <a:off x="714375" y="4929188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ahoma" pitchFamily="34" charset="0"/>
                <a:cs typeface="Tahoma" pitchFamily="34" charset="0"/>
              </a:rPr>
              <a:t>Эхнатон         Н. Паганини </a:t>
            </a:r>
          </a:p>
        </p:txBody>
      </p:sp>
      <p:sp>
        <p:nvSpPr>
          <p:cNvPr id="10248" name="TextBox 14"/>
          <p:cNvSpPr txBox="1">
            <a:spLocks noChangeArrowheads="1"/>
          </p:cNvSpPr>
          <p:nvPr/>
        </p:nvSpPr>
        <p:spPr bwMode="auto">
          <a:xfrm rot="10800000" flipV="1">
            <a:off x="4929188" y="2886075"/>
            <a:ext cx="4000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ahoma" pitchFamily="34" charset="0"/>
                <a:cs typeface="Tahoma" pitchFamily="34" charset="0"/>
              </a:rPr>
              <a:t>Ш.  де Голль  А. Линкольн</a:t>
            </a:r>
          </a:p>
        </p:txBody>
      </p:sp>
      <p:sp>
        <p:nvSpPr>
          <p:cNvPr id="10249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ru-RU" sz="1000" smtClean="0">
                <a:latin typeface="Tahoma" pitchFamily="34" charset="0"/>
                <a:cs typeface="Tahoma" pitchFamily="34" charset="0"/>
              </a:rPr>
              <a:t>Наследственные болезни </a:t>
            </a:r>
            <a:endParaRPr lang="en-US" sz="100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b="1" i="1" dirty="0" smtClean="0"/>
              <a:t>Синдром Морриса</a:t>
            </a:r>
            <a:r>
              <a:rPr lang="ru-RU" sz="2200" dirty="0" smtClean="0"/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>(сцеплен с полом, жен. 46/ ХУ, рецессивный, </a:t>
            </a:r>
            <a:br>
              <a:rPr lang="ru-RU" sz="2200" dirty="0" smtClean="0"/>
            </a:br>
            <a:r>
              <a:rPr lang="ru-RU" sz="2200" dirty="0" smtClean="0"/>
              <a:t>1:65 000)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785926"/>
            <a:ext cx="7143800" cy="4340237"/>
          </a:xfrm>
        </p:spPr>
        <p:txBody>
          <a:bodyPr>
            <a:normAutofit/>
          </a:bodyPr>
          <a:lstStyle/>
          <a:p>
            <a:r>
              <a:rPr lang="ru-RU" dirty="0" smtClean="0"/>
              <a:t>Исключительная деловитость, смелость, физическая и умственная энергия, по силе, быстроте и ловкости превосходит физиологически нормальных девушек и женщин, сильная воля, стойкий, высокий интеллект. У этих женщин развивается </a:t>
            </a:r>
            <a:r>
              <a:rPr lang="ru-RU" dirty="0" err="1" smtClean="0"/>
              <a:t>псевдогермафродизм</a:t>
            </a:r>
            <a:r>
              <a:rPr lang="ru-RU" dirty="0" smtClean="0"/>
              <a:t> - высокие, статные, физически сильные, без матки, с семенниками, но способные к нормальной сексуальной жизни. </a:t>
            </a:r>
          </a:p>
          <a:p>
            <a:r>
              <a:rPr lang="ru-RU" dirty="0" smtClean="0"/>
              <a:t>При разности синдрома наблюдается почти у 1 % выдающихся спортсменок. Среди носителей этого синдрома была Жанна </a:t>
            </a:r>
            <a:r>
              <a:rPr lang="ru-RU" dirty="0" err="1" smtClean="0"/>
              <a:t>д,Арк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b="1" i="1" dirty="0" smtClean="0"/>
              <a:t>Подагра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7283152" cy="5229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                   Болезнь развивается в результате мутации, из-за чего в организме накапливается </a:t>
            </a:r>
            <a:r>
              <a:rPr lang="ru-RU" b="1" i="1" dirty="0" smtClean="0"/>
              <a:t>мочевая кислота.    </a:t>
            </a:r>
            <a:r>
              <a:rPr lang="ru-RU" dirty="0" smtClean="0"/>
              <a:t>Мочевая кислота - плохо растворимое соединение, образующееся при распаде пуринов. При подагре кислота накапливается в крови, а затем начинает откладываться в суставах. В результате возникают мучительные боли. По своему химическому строению мочевая кислота сходна с кофеином - сильным стимулятором работы нервной системы. Поэтому в промежутках между приступами человек чувствует себя так, как будто бы он выпил несколько стаканов крепкого кофе.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Такие больные могут, не уставая, заниматься умственной работой по 12-14 часов в сутки, и при прочих равных условиях делать значительно больше, чем обычный человек. Среди подагриков, внесших вклад в историю можно выделить: Александра Македонского, французского короля Карла Великого, Кромвеля. Страдали подагрой Микеланджело, Г.Галилей, Рембрандт, И.Ньютон, И.Кант, И.В.Гете, Л.Бетховен, И.С.Тургенев</a:t>
            </a:r>
          </a:p>
          <a:p>
            <a:endParaRPr lang="ru-RU" dirty="0"/>
          </a:p>
        </p:txBody>
      </p:sp>
      <p:pic>
        <p:nvPicPr>
          <p:cNvPr id="2050" name="Picture 2" descr="http://im0-tub-ru.yandex.net/i?id=214674731-33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836712"/>
            <a:ext cx="1343025" cy="1428750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136081417-42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780928"/>
            <a:ext cx="1428750" cy="97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/>
              <a:t>Удивительная история овечки Долли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700808"/>
            <a:ext cx="6372200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       В феврале 1997 года мировая общественность была взбудоражена сообщением, что ученые института в Эдинбурге под руководством Яна </a:t>
            </a:r>
            <a:r>
              <a:rPr lang="ru-RU" sz="2400" dirty="0" err="1" smtClean="0"/>
              <a:t>Вилмута</a:t>
            </a:r>
            <a:r>
              <a:rPr lang="ru-RU" sz="2400" dirty="0" smtClean="0"/>
              <a:t> провели успешные эксперименты по генетическому клонированию овцы.</a:t>
            </a:r>
          </a:p>
          <a:p>
            <a:pPr marL="88900" indent="-88900">
              <a:buNone/>
            </a:pPr>
            <a:r>
              <a:rPr lang="ru-RU" sz="2400" dirty="0" smtClean="0"/>
              <a:t>        </a:t>
            </a:r>
          </a:p>
          <a:p>
            <a:pPr marL="88900" indent="-88900"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1026" name="Picture 2" descr="Картинка 20 из 21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714625" cy="3810000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567933993-03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84035" y="4077072"/>
            <a:ext cx="4008445" cy="2405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365104"/>
            <a:ext cx="6779096" cy="23042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Для этого использовали ядро соматических клеток, полученных из тканей молочной железы взрослой овцы, которые ввели в </a:t>
            </a:r>
            <a:r>
              <a:rPr lang="ru-RU" dirty="0" err="1" smtClean="0"/>
              <a:t>энуклеированную</a:t>
            </a:r>
            <a:r>
              <a:rPr lang="ru-RU" dirty="0" smtClean="0"/>
              <a:t> яйцеклетку. Образовавшуюся диплоидную зиготу стимулировали электрошоком к дроблению и транспортировали в овцу реципиента. Через 148 дней приемная мама родила живую овечку - Долли (6.6 кг)</a:t>
            </a:r>
            <a:endParaRPr lang="ru-RU" dirty="0"/>
          </a:p>
        </p:txBody>
      </p:sp>
      <p:pic>
        <p:nvPicPr>
          <p:cNvPr id="7" name="Рисунок 6" descr="l11_fig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88639"/>
            <a:ext cx="6552728" cy="4005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16832"/>
            <a:ext cx="6923112" cy="420933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i="1" dirty="0" smtClean="0"/>
              <a:t>Вторичная </a:t>
            </a:r>
            <a:r>
              <a:rPr lang="ru-RU" b="1" i="1" dirty="0" err="1" smtClean="0"/>
              <a:t>самоконструкция</a:t>
            </a:r>
            <a:r>
              <a:rPr lang="ru-RU" b="1" i="1" dirty="0" smtClean="0"/>
              <a:t>.</a:t>
            </a:r>
            <a:r>
              <a:rPr lang="ru-RU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(Обсуждение группами).</a:t>
            </a:r>
          </a:p>
          <a:p>
            <a:endParaRPr lang="ru-RU" dirty="0" smtClean="0"/>
          </a:p>
          <a:p>
            <a:r>
              <a:rPr lang="ru-RU" dirty="0" smtClean="0"/>
              <a:t>1)	Нравственно ли производить опыты над человеком, с целью получения гениев?</a:t>
            </a:r>
          </a:p>
          <a:p>
            <a:r>
              <a:rPr lang="ru-RU" dirty="0" smtClean="0"/>
              <a:t>2)	Что необходимо для того, чтобы улучшить здоровье нации?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вырастить гения?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286000"/>
            <a:ext cx="6851104" cy="3840163"/>
          </a:xfrm>
        </p:spPr>
        <p:txBody>
          <a:bodyPr/>
          <a:lstStyle/>
          <a:p>
            <a:r>
              <a:rPr lang="ru-RU" b="1" i="1" dirty="0" smtClean="0"/>
              <a:t>Рефлексия урока.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Ответьте на вопросы: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Что изменилось в моём миропонимании?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Моё сегодняшнее открытие?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667000" y="4572000"/>
            <a:ext cx="6078538" cy="482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6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50000">
                      <a:schemeClr val="bg1">
                        <a:gamma/>
                        <a:tint val="85490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</a:gradFill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2643174" y="3714752"/>
            <a:ext cx="5000660" cy="7810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50000">
                      <a:schemeClr val="bg1">
                        <a:gamma/>
                        <a:tint val="85490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</a:gradFill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Спасибо за внимание</a:t>
            </a:r>
            <a:r>
              <a:rPr lang="en-US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50000">
                      <a:schemeClr val="bg1">
                        <a:gamma/>
                        <a:tint val="85490"/>
                        <a:invGamma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</a:gradFill>
                <a:effectLst>
                  <a:outerShdw dist="89803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50000">
                    <a:schemeClr val="bg1">
                      <a:gamma/>
                      <a:tint val="8549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effectLst>
                <a:outerShdw dist="89803" dir="2700000" algn="ctr" rotWithShape="0">
                  <a:schemeClr val="bg2">
                    <a:alpha val="50000"/>
                  </a:scheme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928802"/>
            <a:ext cx="6248400" cy="419736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Цель урока:</a:t>
            </a:r>
            <a:endParaRPr lang="ru-RU" dirty="0" smtClean="0"/>
          </a:p>
          <a:p>
            <a:r>
              <a:rPr lang="ru-RU" b="1" i="1" dirty="0" smtClean="0"/>
              <a:t> </a:t>
            </a:r>
            <a:r>
              <a:rPr lang="ru-RU" dirty="0" smtClean="0"/>
              <a:t>обсуждение проблем медицинской генетики. </a:t>
            </a:r>
          </a:p>
          <a:p>
            <a:pPr>
              <a:buNone/>
            </a:pPr>
            <a:r>
              <a:rPr lang="ru-RU" b="1" i="1" dirty="0" smtClean="0"/>
              <a:t>Задачи урока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Активизировать эмоциональную сферу личности учащихся, вызвать у них желание принять участие в решении биологических проблем в области генетики человека</a:t>
            </a:r>
          </a:p>
          <a:p>
            <a:pPr lvl="0"/>
            <a:r>
              <a:rPr lang="ru-RU" dirty="0" smtClean="0"/>
              <a:t>Уточнить и углубить знания о наследственных заболеваниях человека и клонировании</a:t>
            </a:r>
          </a:p>
          <a:p>
            <a:pPr lvl="0"/>
            <a:r>
              <a:rPr lang="ru-RU" dirty="0" smtClean="0"/>
              <a:t>Ознакомить с Евгеникой и основными направлениями её развития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План урока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43050"/>
            <a:ext cx="6829444" cy="521495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en-US" sz="3600" dirty="0" smtClean="0"/>
              <a:t>I</a:t>
            </a:r>
            <a:r>
              <a:rPr lang="ru-RU" sz="3600" dirty="0" smtClean="0"/>
              <a:t>.</a:t>
            </a:r>
            <a:r>
              <a:rPr lang="en-US" sz="3600" b="1" i="1" dirty="0" smtClean="0"/>
              <a:t>      </a:t>
            </a:r>
            <a:r>
              <a:rPr lang="ru-RU" sz="3600" b="1" i="1" dirty="0" smtClean="0"/>
              <a:t>Индукция урока.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II.       </a:t>
            </a:r>
            <a:r>
              <a:rPr lang="ru-RU" sz="3600" b="1" i="1" dirty="0" smtClean="0"/>
              <a:t>Первичная </a:t>
            </a:r>
            <a:r>
              <a:rPr lang="ru-RU" sz="3600" b="1" i="1" dirty="0" err="1" smtClean="0"/>
              <a:t>самоконструкция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	(Обсуждение в парах следующих вопросов).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1)	Как вы считаете, чем обусловлена гениальность человека?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2)	Возможно ли  создать гениального человека?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III</a:t>
            </a:r>
            <a:r>
              <a:rPr lang="ru-RU" sz="3600" dirty="0" smtClean="0"/>
              <a:t>.     </a:t>
            </a:r>
            <a:r>
              <a:rPr lang="ru-RU" sz="3600" b="1" i="1" dirty="0" smtClean="0"/>
              <a:t>Социализация.</a:t>
            </a:r>
            <a:r>
              <a:rPr lang="ru-RU" sz="3600" dirty="0" smtClean="0"/>
              <a:t>(Фиксация идей).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IV.     </a:t>
            </a:r>
            <a:r>
              <a:rPr lang="ru-RU" sz="3600" b="1" i="1" dirty="0" err="1" smtClean="0"/>
              <a:t>Социоконструкция</a:t>
            </a:r>
            <a:r>
              <a:rPr lang="ru-RU" sz="3600" b="1" i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.	</a:t>
            </a:r>
            <a:r>
              <a:rPr lang="ru-RU" sz="3600" b="1" i="1" dirty="0" smtClean="0"/>
              <a:t>Вторичная </a:t>
            </a:r>
            <a:r>
              <a:rPr lang="ru-RU" sz="3600" b="1" i="1" dirty="0" err="1" smtClean="0"/>
              <a:t>самоконструкция</a:t>
            </a:r>
            <a:r>
              <a:rPr lang="ru-RU" sz="3600" b="1" i="1" dirty="0" smtClean="0"/>
              <a:t>.</a:t>
            </a:r>
            <a:r>
              <a:rPr lang="en-US" sz="3600" b="1" i="1" dirty="0" smtClean="0"/>
              <a:t>  </a:t>
            </a:r>
            <a:r>
              <a:rPr lang="ru-RU" sz="3600" dirty="0" smtClean="0"/>
              <a:t>(Обсуждение группами).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1)	Нравственно ли производить опыты над человеком, с целью получения гениев?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2)	Что необходимо для того, чтобы улучшить здоровье нации? VI.	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VI.     </a:t>
            </a:r>
            <a:r>
              <a:rPr lang="ru-RU" sz="3600" b="1" i="1" dirty="0" smtClean="0"/>
              <a:t>Рефлексия урока.</a:t>
            </a:r>
            <a:endParaRPr lang="ru-RU" sz="3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В конце урока мне хотелось бы, чтобы вы ответили на вопросы: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 smtClean="0"/>
              <a:t>Что изменилось в моём миропонимании? Моё сегодняшнее открытие?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071678"/>
            <a:ext cx="3071834" cy="71438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I.</a:t>
            </a:r>
            <a:r>
              <a:rPr lang="ru-RU" sz="2000" dirty="0" smtClean="0"/>
              <a:t> </a:t>
            </a:r>
            <a:r>
              <a:rPr lang="ru-RU" sz="2000" b="1" i="1" dirty="0" smtClean="0"/>
              <a:t>Индукция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урока.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3714752"/>
            <a:ext cx="6900882" cy="3143248"/>
          </a:xfrm>
        </p:spPr>
        <p:txBody>
          <a:bodyPr>
            <a:normAutofit/>
          </a:bodyPr>
          <a:lstStyle/>
          <a:p>
            <a:r>
              <a:rPr lang="ru-RU" dirty="0" err="1" smtClean="0"/>
              <a:t>Олдос</a:t>
            </a:r>
            <a:r>
              <a:rPr lang="ru-RU" dirty="0" smtClean="0"/>
              <a:t> Хаксли в 1932 г. выпустил книгу под названием “Прекрасный новый мир”. </a:t>
            </a:r>
            <a:endParaRPr lang="en-US" dirty="0" smtClean="0"/>
          </a:p>
          <a:p>
            <a:r>
              <a:rPr lang="ru-RU" dirty="0" smtClean="0"/>
              <a:t>Это была убийственная сатира на “идеальное” регулируемое общество, в котором любовь и деторождение строго определены. Кроме того, деторождение вообще отсутствует: новые поколения выращивают в пробирках. </a:t>
            </a:r>
          </a:p>
          <a:p>
            <a:endParaRPr lang="ru-RU" dirty="0"/>
          </a:p>
        </p:txBody>
      </p:sp>
      <p:pic>
        <p:nvPicPr>
          <p:cNvPr id="2050" name="Picture 2" descr="http://im4-tub-ru.yandex.net/i?id=321616310-13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49069" y="214290"/>
            <a:ext cx="3009201" cy="2928958"/>
          </a:xfrm>
          <a:prstGeom prst="rect">
            <a:avLst/>
          </a:prstGeom>
          <a:noFill/>
        </p:spPr>
      </p:pic>
      <p:pic>
        <p:nvPicPr>
          <p:cNvPr id="2052" name="Picture 4" descr="http://im6-tub-ru.yandex.net/i?id=333009023-22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85727"/>
            <a:ext cx="2000264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143116"/>
            <a:ext cx="6829444" cy="450059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Исходным материалом служат отборные яйцеклетки и сперматозоиды. </a:t>
            </a:r>
            <a:endParaRPr lang="en-US" b="1" dirty="0" smtClean="0"/>
          </a:p>
          <a:p>
            <a:r>
              <a:rPr lang="ru-RU" dirty="0" smtClean="0"/>
              <a:t>В этом обществе полного достатка отсутствуют классовые и расовые конфликты; нет ни врождённых, ни приобретённых болезней; нет старости (люди запрограммировано умирают, прежде чем появляются внешние признаки распада). И становится жутко! Отсутствие социальных конфликтов изначально достигается тем, что для получения индивидов, способных двигать научно-технический прогресс </a:t>
            </a:r>
            <a:r>
              <a:rPr lang="ru-RU" b="1" dirty="0" smtClean="0"/>
              <a:t>(единственная ценность в этом “прекрасном мире”), выработана формула 1 яйцо = 1 индивид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Для получения особей, предназначенных для выполнения менее престижных функций, подбираются яйцеклетки и сперматозоиды, несущие требуемые наследственные свойства. </a:t>
            </a:r>
            <a:r>
              <a:rPr lang="ru-RU" b="1" dirty="0" smtClean="0"/>
              <a:t>Общество разделено на “гениев” и людей второго сорта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im5-tub-ru.yandex.net/i?id=593488142-58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2870242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714488"/>
            <a:ext cx="7358082" cy="441167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II.       </a:t>
            </a:r>
            <a:r>
              <a:rPr lang="ru-RU" b="1" i="1" dirty="0" smtClean="0"/>
              <a:t>Первичная </a:t>
            </a:r>
            <a:r>
              <a:rPr lang="ru-RU" b="1" i="1" dirty="0" err="1" smtClean="0"/>
              <a:t>самоконструкция</a:t>
            </a:r>
            <a:r>
              <a:rPr lang="ru-RU" b="1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	(Обсуждение в парах следующих вопросов).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1)	Как вы считаете, чем обусловлена гениальность человека?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2)	Возможно ли  создать гениального человека?</a:t>
            </a:r>
          </a:p>
          <a:p>
            <a:endParaRPr lang="en-US" dirty="0" smtClean="0"/>
          </a:p>
          <a:p>
            <a:r>
              <a:rPr lang="en-US" dirty="0" smtClean="0"/>
              <a:t>III</a:t>
            </a:r>
            <a:r>
              <a:rPr lang="ru-RU" dirty="0" smtClean="0"/>
              <a:t>.     </a:t>
            </a:r>
            <a:r>
              <a:rPr lang="ru-RU" b="1" i="1" dirty="0" smtClean="0"/>
              <a:t>Социализация.</a:t>
            </a:r>
            <a:r>
              <a:rPr lang="ru-RU" dirty="0" smtClean="0"/>
              <a:t>(Фиксация идей).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571480"/>
            <a:ext cx="6400816" cy="78579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Евгеника. Прошлое и</a:t>
            </a:r>
            <a:r>
              <a:rPr lang="en-US" sz="3100" b="1" dirty="0" smtClean="0"/>
              <a:t>  </a:t>
            </a:r>
            <a:r>
              <a:rPr lang="ru-RU" sz="3100" b="1" dirty="0" smtClean="0"/>
              <a:t>настоящее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8"/>
            <a:ext cx="6829444" cy="485778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ru-RU" u="sng" dirty="0" smtClean="0"/>
              <a:t>Евгеника - </a:t>
            </a:r>
            <a:r>
              <a:rPr lang="ru-RU" dirty="0" smtClean="0"/>
              <a:t>наука об улучшении человеческого рода (от греческого -  </a:t>
            </a:r>
            <a:r>
              <a:rPr lang="ru-RU" dirty="0" err="1" smtClean="0"/>
              <a:t>ur</a:t>
            </a:r>
            <a:r>
              <a:rPr lang="ru-RU" dirty="0" smtClean="0"/>
              <a:t> - хороший, генезис - происхождение )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Основателем Евгеники - стал английский ученый </a:t>
            </a:r>
            <a:endParaRPr lang="en-US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/>
              <a:t>Френсис </a:t>
            </a:r>
            <a:r>
              <a:rPr lang="ru-RU" b="1" dirty="0" err="1" smtClean="0"/>
              <a:t>Гальтон</a:t>
            </a:r>
            <a:r>
              <a:rPr lang="ru-RU" b="1" dirty="0" smtClean="0"/>
              <a:t> (1822 - 1911)</a:t>
            </a:r>
            <a:endParaRPr lang="en-US" b="1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Основываясь  на статистическом подходе, он проанализировал множество биографий выдающихся людей, чтобы выяснить насколько часто, они состояли в родстве с друг другом. Полученные частоты оказались намного выше, чем можно было ожидать для случайного распределения. 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b="1" i="1" dirty="0" smtClean="0"/>
              <a:t>     </a:t>
            </a:r>
          </a:p>
          <a:p>
            <a:pPr>
              <a:spcBef>
                <a:spcPts val="0"/>
              </a:spcBef>
              <a:buNone/>
            </a:pPr>
            <a:r>
              <a:rPr lang="en-US" b="1" i="1" dirty="0" smtClean="0"/>
              <a:t>           </a:t>
            </a:r>
            <a:r>
              <a:rPr lang="ru-RU" b="1" i="1" dirty="0" err="1" smtClean="0"/>
              <a:t>Гальтон</a:t>
            </a:r>
            <a:r>
              <a:rPr lang="ru-RU" b="1" i="1" dirty="0" smtClean="0"/>
              <a:t> считал, что если селекционеры могут за короткий срок улучшать и создавать новые породы животных, то и в человеческом обществе необходимо изменять генофонд популяции.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</a:t>
            </a:r>
            <a:r>
              <a:rPr lang="ru-RU" dirty="0" smtClean="0"/>
              <a:t>По степени жесткости отбора Евгенику подразделяют на:</a:t>
            </a:r>
          </a:p>
          <a:p>
            <a:pPr lvl="0">
              <a:spcBef>
                <a:spcPts val="0"/>
              </a:spcBef>
            </a:pPr>
            <a:endParaRPr lang="en-US" b="1" u="sng" dirty="0" smtClean="0"/>
          </a:p>
          <a:p>
            <a:pPr lvl="0">
              <a:spcBef>
                <a:spcPts val="0"/>
              </a:spcBef>
            </a:pPr>
            <a:r>
              <a:rPr lang="ru-RU" b="1" u="sng" dirty="0" smtClean="0"/>
              <a:t>Негативную</a:t>
            </a:r>
            <a:r>
              <a:rPr lang="ru-RU" b="1" dirty="0" smtClean="0"/>
              <a:t>. </a:t>
            </a:r>
            <a:r>
              <a:rPr lang="ru-RU" dirty="0" smtClean="0"/>
              <a:t>Она предпочитает ограничение детородной функции различных групп людей (психически больные, алкоголики, преступники) путем стерилизации;</a:t>
            </a:r>
            <a:endParaRPr lang="en-US" dirty="0" smtClean="0"/>
          </a:p>
          <a:p>
            <a:pPr lvl="0">
              <a:spcBef>
                <a:spcPts val="0"/>
              </a:spcBef>
            </a:pPr>
            <a:endParaRPr lang="ru-RU" dirty="0" smtClean="0"/>
          </a:p>
          <a:p>
            <a:pPr lvl="0">
              <a:spcBef>
                <a:spcPts val="0"/>
              </a:spcBef>
            </a:pPr>
            <a:r>
              <a:rPr lang="ru-RU" b="1" u="sng" dirty="0" smtClean="0"/>
              <a:t>Позитивная</a:t>
            </a:r>
            <a:r>
              <a:rPr lang="ru-RU" b="1" dirty="0" smtClean="0"/>
              <a:t>. </a:t>
            </a:r>
            <a:r>
              <a:rPr lang="ru-RU" dirty="0" smtClean="0"/>
              <a:t>Основывается на создании благоприятных условий для деторождения избранным (благородное происхождение, физическое здоровье, талант) через материальные и моральные стимулы.</a:t>
            </a:r>
          </a:p>
        </p:txBody>
      </p:sp>
      <p:pic>
        <p:nvPicPr>
          <p:cNvPr id="19460" name="Picture 4" descr="Картинка 5 из 8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2214546" cy="2692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43050"/>
            <a:ext cx="6248400" cy="448311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Евгеническое движение в СССР сформировалось в 1920 году. Оно отвергало негативную Евгенику и выступало против законов о стерилизации.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Советский ученый А. С. Серебровский рекомендовал отделить любовь от деторождения, создать банк сперматозоидов, полученных от высокоодаренных людей, применять в широком масштабе искусственное осеменение у человека, т.е. организовать селекцию человека. 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Историческое значение Евгеники заключается в том, что она побудила развитие генетики человека и  медицинской генетики.   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   	За последние 20 лет человек как биологический вид стал наиболее генетически изученным. Описано более 7.000 наследственных аномалий, идентифицировано около 5.000 и локализовано более 4.000 генов. </a:t>
            </a: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Хромосомные болезни </a:t>
            </a:r>
            <a:br>
              <a:rPr lang="ru-RU" sz="2800" b="1" i="1" dirty="0" smtClean="0"/>
            </a:br>
            <a:r>
              <a:rPr lang="ru-RU" sz="2800" b="1" i="1" dirty="0" smtClean="0"/>
              <a:t>(синдромы гениальности)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715272" cy="5143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      Синдром </a:t>
            </a:r>
            <a:r>
              <a:rPr lang="ru-RU" b="1" i="1" dirty="0" err="1" smtClean="0"/>
              <a:t>Марфана</a:t>
            </a:r>
            <a:r>
              <a:rPr lang="ru-RU" b="1" i="1" dirty="0" smtClean="0"/>
              <a:t> (наследуется доминантно) </a:t>
            </a:r>
          </a:p>
          <a:p>
            <a:pPr>
              <a:buNone/>
            </a:pPr>
            <a:r>
              <a:rPr lang="ru-RU" b="1" i="1" dirty="0" smtClean="0"/>
              <a:t>                Особая форма </a:t>
            </a:r>
            <a:r>
              <a:rPr lang="ru-RU" dirty="0" smtClean="0"/>
              <a:t>диспропорционального  гигантизма. При полном проявлении это высокий рост с относительно коротким туловищем, огромными конечностями (длинные паукообразные пальцы, вывих хрусталика). Кроме крайней худобы и деформированной грудной клети, имеется порок сердца. При этом тяжелом, редком заболевании (1:50 000 чел), существенно сокращается продолжительность жизни, имеет место очень сильный выброс адреналина, который поддерживает у этих больных физический и психический статус. </a:t>
            </a:r>
          </a:p>
          <a:p>
            <a:pPr>
              <a:buNone/>
            </a:pPr>
            <a:r>
              <a:rPr lang="ru-RU" dirty="0" smtClean="0"/>
              <a:t>                Эта редкая, полулетальная аномалия подарила человечеству немало всемирно признанных гениев (около 400), Среди них: президент США - Авраам Линкольн, </a:t>
            </a:r>
            <a:r>
              <a:rPr lang="ru-RU" dirty="0" err="1" smtClean="0"/>
              <a:t>Ганс</a:t>
            </a:r>
            <a:r>
              <a:rPr lang="ru-RU" dirty="0" smtClean="0"/>
              <a:t> Христиан Андерсен, Шарль де Голь, Корней Иванович Чуковский, крупный ученый ихтиолог, член-корреспондент АН СССР Георгий Васильевич Никольский.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319</TotalTime>
  <Words>819</Words>
  <Application>Microsoft Office PowerPoint</Application>
  <PresentationFormat>Экран (4:3)</PresentationFormat>
  <Paragraphs>116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Mod</vt:lpstr>
      <vt:lpstr> (Мастерская построения знаний).</vt:lpstr>
      <vt:lpstr>Слайд 2</vt:lpstr>
      <vt:lpstr>План урока</vt:lpstr>
      <vt:lpstr>I. Индукция урока. </vt:lpstr>
      <vt:lpstr>Слайд 5</vt:lpstr>
      <vt:lpstr>Слайд 6</vt:lpstr>
      <vt:lpstr>Евгеника. Прошлое и  настоящее  </vt:lpstr>
      <vt:lpstr>Слайд 8</vt:lpstr>
      <vt:lpstr>Хромосомные болезни  (синдромы гениальности)</vt:lpstr>
      <vt:lpstr>Синдром Марфана</vt:lpstr>
      <vt:lpstr>Известные люди с синдромом  Марфана</vt:lpstr>
      <vt:lpstr> Синдром Морриса  (сцеплен с полом, жен. 46/ ХУ, рецессивный,  1:65 000)  </vt:lpstr>
      <vt:lpstr>Подагра </vt:lpstr>
      <vt:lpstr>Удивительная история овечки Долли </vt:lpstr>
      <vt:lpstr>Слайд 15</vt:lpstr>
      <vt:lpstr>Слайд 16</vt:lpstr>
      <vt:lpstr>Можно ли вырастить гения?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Roman</cp:lastModifiedBy>
  <cp:revision>19</cp:revision>
  <dcterms:modified xsi:type="dcterms:W3CDTF">2012-12-21T17:28:29Z</dcterms:modified>
</cp:coreProperties>
</file>