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1"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667"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84EF140A-F476-408F-BF4A-CE7634AC3C9F}"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4EF140A-F476-408F-BF4A-CE7634AC3C9F}"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4EF140A-F476-408F-BF4A-CE7634AC3C9F}"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4EF140A-F476-408F-BF4A-CE7634AC3C9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19D9E87-1725-4F93-B9BC-3CDB801D27C6}" type="datetimeFigureOut">
              <a:rPr lang="ru-RU" smtClean="0"/>
              <a:t>20.10.2012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4EF140A-F476-408F-BF4A-CE7634AC3C9F}"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19D9E87-1725-4F93-B9BC-3CDB801D27C6}" type="datetimeFigureOut">
              <a:rPr lang="ru-RU" smtClean="0"/>
              <a:t>20.10.2012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4EF140A-F476-408F-BF4A-CE7634AC3C9F}"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
            <a:ext cx="8100392" cy="764703"/>
          </a:xfrm>
        </p:spPr>
        <p:txBody>
          <a:bodyPr/>
          <a:lstStyle/>
          <a:p>
            <a:r>
              <a:rPr lang="ru-RU" i="1" dirty="0" smtClean="0">
                <a:effectLst>
                  <a:outerShdw blurRad="38100" dist="38100" dir="2700000" algn="tl">
                    <a:srgbClr val="000000">
                      <a:alpha val="43137"/>
                    </a:srgbClr>
                  </a:outerShdw>
                </a:effectLst>
              </a:rPr>
              <a:t>Развитие человека</a:t>
            </a:r>
            <a:endParaRPr lang="ru-RU"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097556" y="5661248"/>
            <a:ext cx="7938940" cy="1088856"/>
          </a:xfrm>
        </p:spPr>
        <p:txBody>
          <a:bodyPr>
            <a:normAutofit/>
          </a:bodyPr>
          <a:lstStyle/>
          <a:p>
            <a:r>
              <a:rPr lang="ru-RU" sz="2800" dirty="0" smtClean="0">
                <a:effectLst>
                  <a:outerShdw blurRad="38100" dist="38100" dir="2700000" algn="tl">
                    <a:srgbClr val="000000">
                      <a:alpha val="43137"/>
                    </a:srgbClr>
                  </a:outerShdw>
                </a:effectLst>
              </a:rPr>
              <a:t>         От </a:t>
            </a:r>
            <a:r>
              <a:rPr lang="ru-RU" sz="2800" dirty="0">
                <a:effectLst>
                  <a:outerShdw blurRad="38100" dist="38100" dir="2700000" algn="tl">
                    <a:srgbClr val="000000">
                      <a:alpha val="43137"/>
                    </a:srgbClr>
                  </a:outerShdw>
                </a:effectLst>
              </a:rPr>
              <a:t>А</a:t>
            </a:r>
            <a:r>
              <a:rPr lang="ru-RU" sz="2800" dirty="0" smtClean="0">
                <a:effectLst>
                  <a:outerShdw blurRad="38100" dist="38100" dir="2700000" algn="tl">
                    <a:srgbClr val="000000">
                      <a:alpha val="43137"/>
                    </a:srgbClr>
                  </a:outerShdw>
                </a:effectLst>
              </a:rPr>
              <a:t>встралопитека до Человека разумного</a:t>
            </a:r>
            <a:endParaRPr lang="ru-RU" sz="28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48" y="816536"/>
            <a:ext cx="7696040" cy="468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7865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344816" cy="836712"/>
          </a:xfrm>
        </p:spPr>
        <p:txBody>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Австралопитек</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Объект 3"/>
          <p:cNvSpPr>
            <a:spLocks noGrp="1"/>
          </p:cNvSpPr>
          <p:nvPr>
            <p:ph sz="half" idx="1"/>
          </p:nvPr>
        </p:nvSpPr>
        <p:spPr>
          <a:xfrm>
            <a:off x="1115616" y="1196752"/>
            <a:ext cx="2351484" cy="5472608"/>
          </a:xfrm>
        </p:spPr>
        <p:txBody>
          <a:bodyPr>
            <a:noAutofit/>
          </a:bodyPr>
          <a:lstStyle/>
          <a:p>
            <a:pPr marL="82296" indent="0">
              <a:buNone/>
            </a:pPr>
            <a:r>
              <a:rPr lang="ru-RU" sz="1800" dirty="0" err="1" smtClean="0"/>
              <a:t>Австралопите́ки</a:t>
            </a:r>
            <a:r>
              <a:rPr lang="ru-RU" sz="1800" dirty="0" smtClean="0"/>
              <a:t>— </a:t>
            </a:r>
            <a:r>
              <a:rPr lang="ru-RU" sz="1800" dirty="0"/>
              <a:t>группа ископаемых высших приматов, кости которых впервые были обнаружены в пустыне Калахари (Южная Африка) в 1924 году, а затем в Восточной и Центральной Африке. Австралопитеками принято считать всех </a:t>
            </a:r>
            <a:r>
              <a:rPr lang="ru-RU" sz="1800" dirty="0" smtClean="0"/>
              <a:t>двуного ходящих </a:t>
            </a:r>
            <a:r>
              <a:rPr lang="ru-RU" sz="1800" dirty="0"/>
              <a:t>обезьян, с объёмом мозга до 880 см³. Вероятно являются предками рода Люди</a:t>
            </a:r>
          </a:p>
        </p:txBody>
      </p:sp>
      <p:sp>
        <p:nvSpPr>
          <p:cNvPr id="5" name="Объект 4"/>
          <p:cNvSpPr>
            <a:spLocks noGrp="1"/>
          </p:cNvSpPr>
          <p:nvPr>
            <p:ph sz="half" idx="2"/>
          </p:nvPr>
        </p:nvSpPr>
        <p:spPr>
          <a:xfrm>
            <a:off x="3469372" y="4826154"/>
            <a:ext cx="5658996" cy="1963638"/>
          </a:xfrm>
        </p:spPr>
        <p:txBody>
          <a:bodyPr>
            <a:noAutofit/>
          </a:bodyPr>
          <a:lstStyle/>
          <a:p>
            <a:pPr marL="82296" indent="0">
              <a:buNone/>
            </a:pPr>
            <a:r>
              <a:rPr lang="ru-RU" sz="1710" dirty="0" smtClean="0"/>
              <a:t> </a:t>
            </a:r>
            <a:r>
              <a:rPr lang="ru-RU" sz="1580" dirty="0" smtClean="0"/>
              <a:t>С </a:t>
            </a:r>
            <a:r>
              <a:rPr lang="ru-RU" sz="1580" dirty="0"/>
              <a:t>человеком австралопитеков сближает слабое развитие челюстей, отсутствие крупных выступающих клыков, хватательная кисть с развитым большим пальцем, опорная стопа и строение таза, приспособленное для </a:t>
            </a:r>
            <a:r>
              <a:rPr lang="ru-RU" sz="1580" dirty="0" err="1"/>
              <a:t>прямохождения</a:t>
            </a:r>
            <a:r>
              <a:rPr lang="ru-RU" sz="1580" dirty="0"/>
              <a:t>. Головной мозг относительно крупный (530 см³), но по строению мало отличающийся от мозга современных человекообразных обезьян.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72" y="768504"/>
            <a:ext cx="5567124"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единительная линия 6"/>
          <p:cNvCxnSpPr/>
          <p:nvPr/>
        </p:nvCxnSpPr>
        <p:spPr>
          <a:xfrm>
            <a:off x="3469372" y="5013176"/>
            <a:ext cx="0" cy="1656184"/>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138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312" y="9952"/>
            <a:ext cx="7818072" cy="864096"/>
          </a:xfrm>
        </p:spPr>
        <p:txBody>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Питекантроп</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half" idx="1"/>
          </p:nvPr>
        </p:nvSpPr>
        <p:spPr>
          <a:xfrm>
            <a:off x="1115616" y="4797152"/>
            <a:ext cx="5832648" cy="1984960"/>
          </a:xfrm>
        </p:spPr>
        <p:txBody>
          <a:bodyPr>
            <a:noAutofit/>
          </a:bodyPr>
          <a:lstStyle/>
          <a:p>
            <a:pPr marL="82296" indent="0">
              <a:buNone/>
            </a:pPr>
            <a:r>
              <a:rPr lang="ru-RU" sz="1800" dirty="0"/>
              <a:t> Вторая группа - это человек прямоходящий, гомо </a:t>
            </a:r>
            <a:r>
              <a:rPr lang="ru-RU" sz="1800" dirty="0" err="1"/>
              <a:t>эректус</a:t>
            </a:r>
            <a:r>
              <a:rPr lang="ru-RU" sz="1800" dirty="0"/>
              <a:t>, </a:t>
            </a:r>
            <a:r>
              <a:rPr lang="ru-RU" sz="1800" dirty="0" err="1"/>
              <a:t>homo</a:t>
            </a:r>
            <a:r>
              <a:rPr lang="ru-RU" sz="1800" dirty="0"/>
              <a:t> </a:t>
            </a:r>
            <a:r>
              <a:rPr lang="ru-RU" sz="1800" dirty="0" err="1"/>
              <a:t>erectus</a:t>
            </a:r>
            <a:r>
              <a:rPr lang="ru-RU" sz="1800" dirty="0"/>
              <a:t>. Он же - питекантроп. Предполагается, что он имел как черты, объединяющие его с австралопитеком, так и другие, присущие современному человеку. Жил питекантроп, опять же по предложениям, полмиллиона лет назад.</a:t>
            </a:r>
          </a:p>
        </p:txBody>
      </p:sp>
      <p:sp>
        <p:nvSpPr>
          <p:cNvPr id="4" name="Объект 3"/>
          <p:cNvSpPr>
            <a:spLocks noGrp="1"/>
          </p:cNvSpPr>
          <p:nvPr>
            <p:ph sz="half" idx="2"/>
          </p:nvPr>
        </p:nvSpPr>
        <p:spPr>
          <a:xfrm>
            <a:off x="7010752" y="980728"/>
            <a:ext cx="2133248" cy="5688632"/>
          </a:xfrm>
        </p:spPr>
        <p:txBody>
          <a:bodyPr>
            <a:noAutofit/>
          </a:bodyPr>
          <a:lstStyle/>
          <a:p>
            <a:pPr marL="82296" indent="0">
              <a:buNone/>
            </a:pPr>
            <a:r>
              <a:rPr lang="ru-RU" sz="1600" dirty="0"/>
              <a:t>Можно, таким образом, сделать вывод, что с питекантропом и близкими к нему существами заканчивается начальный период в формировании человека. Это было, как мы видели, то отдалённейшее время, когда наши предки вели стадный образ жизни и лишь начинали переходить от употребления готовых предметов природы к изготовлению орудий труда.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58326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единительная линия 8"/>
          <p:cNvCxnSpPr/>
          <p:nvPr/>
        </p:nvCxnSpPr>
        <p:spPr>
          <a:xfrm>
            <a:off x="6937528" y="4951512"/>
            <a:ext cx="0" cy="172819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527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8008912"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Орудия </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труда </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Питекантропов</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777686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бъект 9"/>
          <p:cNvSpPr>
            <a:spLocks noGrp="1"/>
          </p:cNvSpPr>
          <p:nvPr>
            <p:ph sz="half" idx="1"/>
          </p:nvPr>
        </p:nvSpPr>
        <p:spPr>
          <a:xfrm>
            <a:off x="1043608" y="3356992"/>
            <a:ext cx="8100392" cy="3501008"/>
          </a:xfrm>
        </p:spPr>
        <p:txBody>
          <a:bodyPr>
            <a:noAutofit/>
          </a:bodyPr>
          <a:lstStyle/>
          <a:p>
            <a:pPr marL="82296" indent="0">
              <a:buNone/>
            </a:pPr>
            <a:r>
              <a:rPr lang="ru-RU" sz="1420" dirty="0"/>
              <a:t>Основным способом изготовления первых орудий было разбивание одного камня о другой. </a:t>
            </a:r>
          </a:p>
          <a:p>
            <a:pPr marL="82296" indent="0">
              <a:buNone/>
            </a:pPr>
            <a:r>
              <a:rPr lang="ru-RU" sz="1420" dirty="0" smtClean="0"/>
              <a:t>   </a:t>
            </a:r>
            <a:r>
              <a:rPr lang="ru-RU" sz="1420" dirty="0"/>
              <a:t>Древние орудия труда представляли собой гальки, оббитые несколькими сколами с одного конца, а также </a:t>
            </a:r>
            <a:r>
              <a:rPr lang="ru-RU" sz="1420" dirty="0" err="1"/>
              <a:t>отщепы</a:t>
            </a:r>
            <a:r>
              <a:rPr lang="ru-RU" sz="1420" dirty="0"/>
              <a:t>, отколотые от этих галек. Поначалу при подобной обработке камня никакой системы в процессе скалывания не было - удары наносились беспорядочно. Но можно вполне реально представить себе, как у человека появилось сознательное желание обработать камень. Известно, что многие животные пользуются камнями, чтобы раздробить добычу или разделить ее на части. Обезьяны, например, камнем разбивают орехи. Вполне вероятно, что однажды человек случайно ударил по лежащему камню, от которого откололся кусок с острым краем, удобным для разрезания чего-нибудь. Наверное, это удивило первобытного человека-умельца, и он попытался повторить движение не один раз. Так будущий человек учился изготавливать первые орудия труда, а потом, видимо, стал учить этому сородичей. Отсюда и начинается отсчет истории изобретений, </a:t>
            </a:r>
            <a:r>
              <a:rPr lang="ru-RU" sz="1420" dirty="0" err="1"/>
              <a:t>сделаных</a:t>
            </a:r>
            <a:r>
              <a:rPr lang="ru-RU" sz="1420" dirty="0"/>
              <a:t> человеком. Однако, чтобы этот процесс стал сознательным и волевым, понадобилось от 500 тыс. до 1 млн. лет, в течение которых совершенствовались мозг древнего человека и соответственно его мышление и язык. Этот процесс называется антропогенезом, то есть становлением человека. Завершился он 800-600 тыс. лет назад. </a:t>
            </a:r>
          </a:p>
        </p:txBody>
      </p:sp>
    </p:spTree>
    <p:extLst>
      <p:ext uri="{BB962C8B-B14F-4D97-AF65-F5344CB8AC3E}">
        <p14:creationId xmlns:p14="http://schemas.microsoft.com/office/powerpoint/2010/main" val="607211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8102" y="0"/>
            <a:ext cx="8005897" cy="1052736"/>
          </a:xfrm>
        </p:spPr>
        <p:txBody>
          <a:bodyPr/>
          <a:lstStyle/>
          <a:p>
            <a:r>
              <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Неандерталец </a:t>
            </a:r>
          </a:p>
        </p:txBody>
      </p:sp>
      <p:sp>
        <p:nvSpPr>
          <p:cNvPr id="4" name="Объект 3"/>
          <p:cNvSpPr>
            <a:spLocks noGrp="1"/>
          </p:cNvSpPr>
          <p:nvPr>
            <p:ph sz="half" idx="2"/>
          </p:nvPr>
        </p:nvSpPr>
        <p:spPr>
          <a:xfrm>
            <a:off x="6272728" y="1052736"/>
            <a:ext cx="2871272" cy="5805264"/>
          </a:xfrm>
        </p:spPr>
        <p:txBody>
          <a:bodyPr>
            <a:noAutofit/>
          </a:bodyPr>
          <a:lstStyle/>
          <a:p>
            <a:pPr marL="82296" indent="0">
              <a:buNone/>
            </a:pPr>
            <a:r>
              <a:rPr lang="ru-RU" sz="1630" dirty="0" smtClean="0"/>
              <a:t> Неандертальцы </a:t>
            </a:r>
            <a:r>
              <a:rPr lang="ru-RU" sz="1630" dirty="0"/>
              <a:t>обладали средним ростом (около 165 см) и массивным телосложением. Объёмом черепной коробки (1400—1600 см³ и выше) они даже превосходили современных людей. Их отличали мощные надбровные дуги, выступающий широкий нос и очень маленький подбородок. По краниологическим показателям неандертальцы были долихоцефалами. Существуют предположения, что они могли быть рыжими и бледнолицыми.[7] Учёные установили, что зрелость неандертальцев наступала раньше зрелости современных людей.</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03" y="1052736"/>
            <a:ext cx="5112569"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2946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1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580"/>
            <a:ext cx="7890080" cy="1143000"/>
          </a:xfrm>
        </p:spPr>
        <p:txBody>
          <a:bodyPr>
            <a:normAutofit fontScale="90000"/>
          </a:bodyPr>
          <a:lstStyle/>
          <a:p>
            <a:r>
              <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Орудия труда </a:t>
            </a:r>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Неандертальцев</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half" idx="1"/>
          </p:nvPr>
        </p:nvSpPr>
        <p:spPr>
          <a:xfrm>
            <a:off x="5220072" y="1196752"/>
            <a:ext cx="3923928" cy="5630340"/>
          </a:xfrm>
        </p:spPr>
        <p:txBody>
          <a:bodyPr>
            <a:noAutofit/>
          </a:bodyPr>
          <a:lstStyle/>
          <a:p>
            <a:pPr marL="82296" indent="0">
              <a:buNone/>
            </a:pPr>
            <a:r>
              <a:rPr lang="ru-RU" sz="1490" dirty="0" smtClean="0"/>
              <a:t>  Орудия </a:t>
            </a:r>
            <a:r>
              <a:rPr lang="ru-RU" sz="1490" dirty="0"/>
              <a:t>труда неандертальцев называют </a:t>
            </a:r>
            <a:r>
              <a:rPr lang="ru-RU" sz="1490" dirty="0" err="1" smtClean="0"/>
              <a:t>Мустьерскими</a:t>
            </a:r>
            <a:r>
              <a:rPr lang="ru-RU" sz="1490" dirty="0" smtClean="0"/>
              <a:t> </a:t>
            </a:r>
            <a:r>
              <a:rPr lang="ru-RU" sz="1490" dirty="0"/>
              <a:t>— по названию пещеры </a:t>
            </a:r>
            <a:r>
              <a:rPr lang="ru-RU" sz="1490" dirty="0" err="1"/>
              <a:t>Ле-Мустье</a:t>
            </a:r>
            <a:r>
              <a:rPr lang="ru-RU" sz="1490" dirty="0"/>
              <a:t> во Франции (найденные там при раскопках предметы традиционно относят к раннему периоду четвертого ледникового периода, или раннему палеолиту, около 40 000 г. до н.э.). Используя мелкозернистые стекловидные камни типа кремня и обсидиана, неандертальцы развили старую технику </a:t>
            </a:r>
            <a:r>
              <a:rPr lang="ru-RU" sz="1490" dirty="0" smtClean="0"/>
              <a:t> «</a:t>
            </a:r>
            <a:r>
              <a:rPr lang="ru-RU" sz="1490" dirty="0" err="1" smtClean="0"/>
              <a:t>Леваллуа</a:t>
            </a:r>
            <a:r>
              <a:rPr lang="ru-RU" sz="1490" dirty="0" smtClean="0"/>
              <a:t>»  </a:t>
            </a:r>
            <a:r>
              <a:rPr lang="ru-RU" sz="1490" dirty="0"/>
              <a:t>для отбивания от специально подготовленного камня одной или двух относительно больших пластин определенной формы. Они от каждого камня отбивали множество небольших тонких пластинок с острыми кромками, которые использовались для изготовления скребков для выделки кож, наконечников для оружия, ножей, инструмента для заострения палок, маленьких пил и сверлильного инструмента. Эти орудия могли служить в целях охоты, разрезания и снятия шкур с добычи, а также для изготовления деревянных инструментов и одежды.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4320480" cy="534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6558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818072" cy="1228680"/>
          </a:xfrm>
        </p:spPr>
        <p:txBody>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Кроманьонцы</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half" idx="1"/>
          </p:nvPr>
        </p:nvSpPr>
        <p:spPr>
          <a:xfrm>
            <a:off x="1043608" y="4653136"/>
            <a:ext cx="4536504" cy="2204864"/>
          </a:xfrm>
        </p:spPr>
        <p:txBody>
          <a:bodyPr>
            <a:normAutofit fontScale="70000" lnSpcReduction="20000"/>
          </a:bodyPr>
          <a:lstStyle/>
          <a:p>
            <a:pPr marL="82296" indent="0">
              <a:buNone/>
            </a:pPr>
            <a:r>
              <a:rPr lang="ru-RU" dirty="0" smtClean="0"/>
              <a:t> Объём </a:t>
            </a:r>
            <a:r>
              <a:rPr lang="ru-RU" dirty="0"/>
              <a:t>головного </a:t>
            </a:r>
            <a:r>
              <a:rPr lang="ru-RU" dirty="0" smtClean="0"/>
              <a:t>мозга больше</a:t>
            </a:r>
            <a:r>
              <a:rPr lang="ru-RU" dirty="0"/>
              <a:t>, чем у среднего современного </a:t>
            </a:r>
            <a:r>
              <a:rPr lang="ru-RU" dirty="0" smtClean="0"/>
              <a:t>европейца. </a:t>
            </a:r>
            <a:r>
              <a:rPr lang="ru-RU" dirty="0"/>
              <a:t>Рост около 180 см и выше. Широкое и низкое лицо, прямой лоб, выступающий подбородок, узкий выступающий нос. Надглазный валик отсутствует.</a:t>
            </a:r>
          </a:p>
        </p:txBody>
      </p:sp>
      <p:sp>
        <p:nvSpPr>
          <p:cNvPr id="4" name="Объект 3"/>
          <p:cNvSpPr>
            <a:spLocks noGrp="1"/>
          </p:cNvSpPr>
          <p:nvPr>
            <p:ph sz="half" idx="2"/>
          </p:nvPr>
        </p:nvSpPr>
        <p:spPr>
          <a:xfrm>
            <a:off x="5940152" y="908720"/>
            <a:ext cx="3203848" cy="5949280"/>
          </a:xfrm>
        </p:spPr>
        <p:txBody>
          <a:bodyPr>
            <a:noAutofit/>
          </a:bodyPr>
          <a:lstStyle/>
          <a:p>
            <a:pPr marL="82296" indent="0">
              <a:buNone/>
            </a:pPr>
            <a:r>
              <a:rPr lang="ru-RU" sz="1540" dirty="0"/>
              <a:t> </a:t>
            </a:r>
            <a:r>
              <a:rPr lang="ru-RU" sz="1540" dirty="0" smtClean="0"/>
              <a:t> Количество </a:t>
            </a:r>
            <a:r>
              <a:rPr lang="ru-RU" sz="1540" dirty="0"/>
              <a:t>достижений, изменений в социальной организации жизни кроманьонца было настолько велико, что в несколько раз превосходило количество достижений австралопитека, питекантропа и неандертальца, вместе взятых. Кроманьонцы унаследовали от своих предков большой деятельный мозг и достаточно практическую технологию, благодаря чему в относительно короткий промежуток времени сделали невиданный шаг вперёд. Это проявилось в эстетике, развитии общения и систем символов, технологии изготовления орудий и активном приспособлении к внешним условиям, а также в новых формах организации общества и более сложном подходе к себе подобным.</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50" y="1052735"/>
            <a:ext cx="47625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5806108" y="4653136"/>
            <a:ext cx="0" cy="204894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5400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159"/>
            <a:ext cx="7498080" cy="648072"/>
          </a:xfrm>
        </p:spPr>
        <p:txBody>
          <a:bodyPr>
            <a:normAutofit fontScale="90000"/>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Культура Кроманьонцев</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half" idx="1"/>
          </p:nvPr>
        </p:nvSpPr>
        <p:spPr>
          <a:xfrm>
            <a:off x="971600" y="5157192"/>
            <a:ext cx="8172400" cy="1700808"/>
          </a:xfrm>
        </p:spPr>
        <p:txBody>
          <a:bodyPr>
            <a:normAutofit fontScale="62500" lnSpcReduction="20000"/>
          </a:bodyPr>
          <a:lstStyle/>
          <a:p>
            <a:pPr marL="82296" indent="0">
              <a:buNone/>
            </a:pPr>
            <a:r>
              <a:rPr lang="ru-RU" dirty="0"/>
              <a:t> </a:t>
            </a:r>
            <a:r>
              <a:rPr lang="ru-RU" dirty="0" smtClean="0"/>
              <a:t>  Жили </a:t>
            </a:r>
            <a:r>
              <a:rPr lang="ru-RU" dirty="0"/>
              <a:t>общинами по 2—100 человек и впервые в истории создали поселения. У кроманьонцев, как и у неандертальцев, жилищем были пещеры, шатры из шкур, в Восточной Европе ещё встречаются землянки. Обладали развитой членораздельной речью, строили жилища, одевались в одежды из шкур, было развито гончарное дело. Жили родовым обществом, начали приручать животных и заниматься земледелием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22" y="692696"/>
            <a:ext cx="776136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0751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1124744"/>
          </a:xfrm>
        </p:spPr>
        <p:txBody>
          <a:bodyPr/>
          <a:lstStyle/>
          <a:p>
            <a:r>
              <a:rPr lang="vi-VN"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Челове́к разу́мный </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Объект 3"/>
          <p:cNvSpPr>
            <a:spLocks noGrp="1"/>
          </p:cNvSpPr>
          <p:nvPr>
            <p:ph sz="half" idx="2"/>
          </p:nvPr>
        </p:nvSpPr>
        <p:spPr>
          <a:xfrm>
            <a:off x="5276088" y="1124743"/>
            <a:ext cx="3867912" cy="5689749"/>
          </a:xfrm>
        </p:spPr>
        <p:txBody>
          <a:bodyPr>
            <a:normAutofit fontScale="62500" lnSpcReduction="20000"/>
          </a:bodyPr>
          <a:lstStyle/>
          <a:p>
            <a:pPr marL="82296" indent="0">
              <a:buNone/>
            </a:pPr>
            <a:r>
              <a:rPr lang="ru-RU" dirty="0" err="1"/>
              <a:t>Челове́к</a:t>
            </a:r>
            <a:r>
              <a:rPr lang="ru-RU" dirty="0"/>
              <a:t> </a:t>
            </a:r>
            <a:r>
              <a:rPr lang="ru-RU" dirty="0" err="1"/>
              <a:t>разу́мный</a:t>
            </a:r>
            <a:r>
              <a:rPr lang="ru-RU"/>
              <a:t> </a:t>
            </a:r>
            <a:r>
              <a:rPr lang="ru-RU"/>
              <a:t>(это современные люди то есть мы) </a:t>
            </a:r>
            <a:r>
              <a:rPr lang="ru-RU" dirty="0"/>
              <a:t>— вид рода </a:t>
            </a:r>
            <a:r>
              <a:rPr lang="ru-RU" dirty="0" smtClean="0"/>
              <a:t>Люди из </a:t>
            </a:r>
            <a:r>
              <a:rPr lang="ru-RU" dirty="0"/>
              <a:t>семейства гоминид в отряде приматов, единственный живущий в настоящее время. От современных человекообразных, помимо ряда анатомических особенностей, отличается значительной степенью развития материальной культуры (включая изготовление и использование орудий), способностью к членораздельной речи и абстрактному мышлению. Человек, как биологический вид — предмет исследования физической антропологии. Природа и сущность человека является предметом как философского, так и религиозного диспута</a:t>
            </a:r>
            <a:r>
              <a:rPr lang="ru-RU" dirty="0" smtClean="0"/>
              <a:t>.</a:t>
            </a:r>
          </a:p>
          <a:p>
            <a:pPr marL="82296" indent="0">
              <a:buNone/>
            </a:pPr>
            <a:endParaRPr lang="ru-RU"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4083966" cy="568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130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TotalTime>
  <Words>932</Words>
  <Application>Microsoft Office PowerPoint</Application>
  <PresentationFormat>Экран (4:3)</PresentationFormat>
  <Paragraphs>22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Солнцестояние</vt:lpstr>
      <vt:lpstr>Развитие человека</vt:lpstr>
      <vt:lpstr>Австралопитек</vt:lpstr>
      <vt:lpstr>Питекантроп</vt:lpstr>
      <vt:lpstr>Орудия труда Питекантропов</vt:lpstr>
      <vt:lpstr>Неандерталец </vt:lpstr>
      <vt:lpstr>Орудия труда Неандертальцев</vt:lpstr>
      <vt:lpstr>Кроманьонцы</vt:lpstr>
      <vt:lpstr>Культура Кроманьонцев</vt:lpstr>
      <vt:lpstr>Челове́к разу́мный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человека</dc:title>
  <dc:creator>Альберт</dc:creator>
  <cp:lastModifiedBy>Альберт</cp:lastModifiedBy>
  <cp:revision>10</cp:revision>
  <dcterms:created xsi:type="dcterms:W3CDTF">2012-10-20T06:33:41Z</dcterms:created>
  <dcterms:modified xsi:type="dcterms:W3CDTF">2012-10-20T08:22:16Z</dcterms:modified>
</cp:coreProperties>
</file>