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0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BE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1176" autoAdjust="0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79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4;&#1055;&#1056;&#1054;&#1057;%20&#1055;&#1088;&#1080;&#1084;&#1072;&#1095;&#1077;&#1082;%20&#1040;.&#1057;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54;&#1055;&#1056;&#1054;&#1057;%20&#1055;&#1088;&#1080;&#1084;&#1072;&#1095;&#1077;&#1082;%20&#104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\&#1056;&#1072;&#1073;&#1086;&#1095;&#1080;&#1081;%20&#1089;&#1090;&#1086;&#1083;\&#1054;&#1055;&#1056;&#1054;&#1057;%20&#1055;&#1088;&#1080;&#1084;&#1072;&#1095;&#1077;&#1082;%20&#1040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Лист1!$B$5</c:f>
              <c:strCache>
                <c:ptCount val="1"/>
                <c:pt idx="0">
                  <c:v>среднее звено</c:v>
                </c:pt>
              </c:strCache>
            </c:strRef>
          </c:tx>
          <c:cat>
            <c:strRef>
              <c:f>Лист1!$A$7:$A$12</c:f>
              <c:strCache>
                <c:ptCount val="6"/>
                <c:pt idx="0">
                  <c:v>Наличие компьютера</c:v>
                </c:pt>
                <c:pt idx="1">
                  <c:v>Выполнение ДЗ на ПК</c:v>
                </c:pt>
                <c:pt idx="2">
                  <c:v>Создание презентаций на ПК</c:v>
                </c:pt>
                <c:pt idx="3">
                  <c:v>Положительно ли использование ПК на уроке?</c:v>
                </c:pt>
                <c:pt idx="4">
                  <c:v>Нужно ли чаще использовать ПК на уроке?</c:v>
                </c:pt>
                <c:pt idx="5">
                  <c:v>Часто ли ты используешь Интернет для  выполнения ДЗ?</c:v>
                </c:pt>
              </c:strCache>
            </c:strRef>
          </c:cat>
          <c:val>
            <c:numRef>
              <c:f>Лист1!$C$7:$C$12</c:f>
              <c:numCache>
                <c:formatCode>0%</c:formatCode>
                <c:ptCount val="6"/>
                <c:pt idx="0">
                  <c:v>1</c:v>
                </c:pt>
                <c:pt idx="1">
                  <c:v>0.60493827160493863</c:v>
                </c:pt>
                <c:pt idx="2">
                  <c:v>0.8271604938271605</c:v>
                </c:pt>
                <c:pt idx="3">
                  <c:v>0.90123456790123246</c:v>
                </c:pt>
                <c:pt idx="4">
                  <c:v>0.90123456790123246</c:v>
                </c:pt>
                <c:pt idx="5">
                  <c:v>0.91358024691358064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старшее звено</c:v>
                </c:pt>
              </c:strCache>
            </c:strRef>
          </c:tx>
          <c:dLbls>
            <c:showVal val="1"/>
          </c:dLbls>
          <c:cat>
            <c:strRef>
              <c:f>Лист1!$A$7:$A$12</c:f>
              <c:strCache>
                <c:ptCount val="6"/>
                <c:pt idx="0">
                  <c:v>Наличие компьютера</c:v>
                </c:pt>
                <c:pt idx="1">
                  <c:v>Выполнение ДЗ на ПК</c:v>
                </c:pt>
                <c:pt idx="2">
                  <c:v>Создание презентаций на ПК</c:v>
                </c:pt>
                <c:pt idx="3">
                  <c:v>Положительно ли использование ПК на уроке?</c:v>
                </c:pt>
                <c:pt idx="4">
                  <c:v>Нужно ли чаще использовать ПК на уроке?</c:v>
                </c:pt>
                <c:pt idx="5">
                  <c:v>Часто ли ты используешь Интернет для  выполнения ДЗ?</c:v>
                </c:pt>
              </c:strCache>
            </c:strRef>
          </c:cat>
          <c:val>
            <c:numRef>
              <c:f>Лист1!$E$7:$E$12</c:f>
              <c:numCache>
                <c:formatCode>0%</c:formatCode>
                <c:ptCount val="6"/>
                <c:pt idx="0">
                  <c:v>0.96721311475409832</c:v>
                </c:pt>
                <c:pt idx="1">
                  <c:v>0.68852459016393464</c:v>
                </c:pt>
                <c:pt idx="2">
                  <c:v>0.93442622950819765</c:v>
                </c:pt>
                <c:pt idx="3">
                  <c:v>0.8852459016393458</c:v>
                </c:pt>
                <c:pt idx="4">
                  <c:v>0.81967213114754101</c:v>
                </c:pt>
                <c:pt idx="5">
                  <c:v>0.95081967213114904</c:v>
                </c:pt>
              </c:numCache>
            </c:numRef>
          </c:val>
        </c:ser>
        <c:shape val="box"/>
        <c:axId val="59735424"/>
        <c:axId val="60458112"/>
        <c:axId val="0"/>
      </c:bar3DChart>
      <c:catAx>
        <c:axId val="59735424"/>
        <c:scaling>
          <c:orientation val="minMax"/>
        </c:scaling>
        <c:axPos val="b"/>
        <c:tickLblPos val="nextTo"/>
        <c:crossAx val="60458112"/>
        <c:crosses val="autoZero"/>
        <c:auto val="1"/>
        <c:lblAlgn val="ctr"/>
        <c:lblOffset val="100"/>
      </c:catAx>
      <c:valAx>
        <c:axId val="60458112"/>
        <c:scaling>
          <c:orientation val="minMax"/>
        </c:scaling>
        <c:axPos val="l"/>
        <c:majorGridlines/>
        <c:numFmt formatCode="0%" sourceLinked="1"/>
        <c:tickLblPos val="nextTo"/>
        <c:crossAx val="597354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9898415475843431E-2"/>
          <c:y val="3.0242804275224251E-2"/>
          <c:w val="0.82131683192378724"/>
          <c:h val="0.8472646954194794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Лист1!$B$5</c:f>
              <c:strCache>
                <c:ptCount val="1"/>
                <c:pt idx="0">
                  <c:v>среднее звено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Лист1!$A$14:$A$19</c:f>
              <c:strCache>
                <c:ptCount val="6"/>
                <c:pt idx="0">
                  <c:v>аудио</c:v>
                </c:pt>
                <c:pt idx="1">
                  <c:v>видео</c:v>
                </c:pt>
                <c:pt idx="2">
                  <c:v>презентация</c:v>
                </c:pt>
                <c:pt idx="3">
                  <c:v>тестирование на ПК</c:v>
                </c:pt>
                <c:pt idx="4">
                  <c:v>общение онлайн</c:v>
                </c:pt>
                <c:pt idx="5">
                  <c:v>обучающие игры онлайн</c:v>
                </c:pt>
              </c:strCache>
            </c:strRef>
          </c:cat>
          <c:val>
            <c:numRef>
              <c:f>Лист1!$C$14:$C$19</c:f>
              <c:numCache>
                <c:formatCode>0%</c:formatCode>
                <c:ptCount val="6"/>
                <c:pt idx="0">
                  <c:v>0.13580246913580246</c:v>
                </c:pt>
                <c:pt idx="1">
                  <c:v>0.55555555555555569</c:v>
                </c:pt>
                <c:pt idx="2">
                  <c:v>0.34567901234567938</c:v>
                </c:pt>
                <c:pt idx="3">
                  <c:v>0.13580246913580246</c:v>
                </c:pt>
                <c:pt idx="4">
                  <c:v>0.20987654320987637</c:v>
                </c:pt>
                <c:pt idx="5">
                  <c:v>0.64197530864197661</c:v>
                </c:pt>
              </c:numCache>
            </c:numRef>
          </c:val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старшее звено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Лист1!$A$14:$A$19</c:f>
              <c:strCache>
                <c:ptCount val="6"/>
                <c:pt idx="0">
                  <c:v>аудио</c:v>
                </c:pt>
                <c:pt idx="1">
                  <c:v>видео</c:v>
                </c:pt>
                <c:pt idx="2">
                  <c:v>презентация</c:v>
                </c:pt>
                <c:pt idx="3">
                  <c:v>тестирование на ПК</c:v>
                </c:pt>
                <c:pt idx="4">
                  <c:v>общение онлайн</c:v>
                </c:pt>
                <c:pt idx="5">
                  <c:v>обучающие игры онлайн</c:v>
                </c:pt>
              </c:strCache>
            </c:strRef>
          </c:cat>
          <c:val>
            <c:numRef>
              <c:f>Лист1!$E$14:$E$19</c:f>
              <c:numCache>
                <c:formatCode>0%</c:formatCode>
                <c:ptCount val="6"/>
                <c:pt idx="0">
                  <c:v>0.29508196721311541</c:v>
                </c:pt>
                <c:pt idx="1">
                  <c:v>0.75409836065573765</c:v>
                </c:pt>
                <c:pt idx="2">
                  <c:v>0.45901639344262352</c:v>
                </c:pt>
                <c:pt idx="3">
                  <c:v>6.5573770491803282E-2</c:v>
                </c:pt>
                <c:pt idx="4">
                  <c:v>0.29508196721311541</c:v>
                </c:pt>
                <c:pt idx="5">
                  <c:v>0.34426229508196732</c:v>
                </c:pt>
              </c:numCache>
            </c:numRef>
          </c:val>
        </c:ser>
        <c:shape val="box"/>
        <c:axId val="59885440"/>
        <c:axId val="59886976"/>
        <c:axId val="0"/>
      </c:bar3DChart>
      <c:catAx>
        <c:axId val="59885440"/>
        <c:scaling>
          <c:orientation val="minMax"/>
        </c:scaling>
        <c:axPos val="b"/>
        <c:tickLblPos val="nextTo"/>
        <c:crossAx val="59886976"/>
        <c:crosses val="autoZero"/>
        <c:auto val="1"/>
        <c:lblAlgn val="ctr"/>
        <c:lblOffset val="100"/>
      </c:catAx>
      <c:valAx>
        <c:axId val="59886976"/>
        <c:scaling>
          <c:orientation val="minMax"/>
        </c:scaling>
        <c:axPos val="l"/>
        <c:majorGridlines/>
        <c:numFmt formatCode="0%" sourceLinked="1"/>
        <c:tickLblPos val="nextTo"/>
        <c:crossAx val="59885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9898415475843438E-2"/>
          <c:y val="3.0242804275224255E-2"/>
          <c:w val="0.82131683192378724"/>
          <c:h val="0.84726469541947969"/>
        </c:manualLayout>
      </c:layout>
      <c:bar3DChart>
        <c:barDir val="col"/>
        <c:grouping val="clustered"/>
        <c:ser>
          <c:idx val="1"/>
          <c:order val="0"/>
          <c:tx>
            <c:strRef>
              <c:f>Лист1!$D$5</c:f>
              <c:strCache>
                <c:ptCount val="1"/>
                <c:pt idx="0">
                  <c:v>старшее звено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Лист1!$A$14:$A$19</c:f>
              <c:strCache>
                <c:ptCount val="6"/>
                <c:pt idx="0">
                  <c:v>аудио</c:v>
                </c:pt>
                <c:pt idx="1">
                  <c:v>видео</c:v>
                </c:pt>
                <c:pt idx="2">
                  <c:v>презентация</c:v>
                </c:pt>
                <c:pt idx="3">
                  <c:v>тестирование на ПК</c:v>
                </c:pt>
                <c:pt idx="4">
                  <c:v>общение онлайн</c:v>
                </c:pt>
                <c:pt idx="5">
                  <c:v>обучающие игры онлайн</c:v>
                </c:pt>
              </c:strCache>
            </c:strRef>
          </c:cat>
          <c:val>
            <c:numRef>
              <c:f>Лист1!$E$14:$E$19</c:f>
              <c:numCache>
                <c:formatCode>0%</c:formatCode>
                <c:ptCount val="6"/>
                <c:pt idx="0">
                  <c:v>0.29508196721311547</c:v>
                </c:pt>
                <c:pt idx="1">
                  <c:v>0.75409836065573765</c:v>
                </c:pt>
                <c:pt idx="2">
                  <c:v>0.45901639344262357</c:v>
                </c:pt>
                <c:pt idx="3">
                  <c:v>6.5573770491803282E-2</c:v>
                </c:pt>
                <c:pt idx="4">
                  <c:v>0.29508196721311547</c:v>
                </c:pt>
                <c:pt idx="5">
                  <c:v>0.34426229508196732</c:v>
                </c:pt>
              </c:numCache>
            </c:numRef>
          </c:val>
        </c:ser>
        <c:shape val="box"/>
        <c:axId val="60489088"/>
        <c:axId val="60777600"/>
        <c:axId val="0"/>
      </c:bar3DChart>
      <c:catAx>
        <c:axId val="60489088"/>
        <c:scaling>
          <c:orientation val="minMax"/>
        </c:scaling>
        <c:delete val="1"/>
        <c:axPos val="b"/>
        <c:tickLblPos val="none"/>
        <c:crossAx val="60777600"/>
        <c:crosses val="autoZero"/>
        <c:auto val="1"/>
        <c:lblAlgn val="ctr"/>
        <c:lblOffset val="100"/>
      </c:catAx>
      <c:valAx>
        <c:axId val="60777600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60489088"/>
        <c:crosses val="autoZero"/>
        <c:crossBetween val="between"/>
      </c:valAx>
    </c:plotArea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45301-521F-4F48-9BEA-BEFBD1D8BCFE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6466A-9FEE-4BB1-BCE1-379584D57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5B713-B9B0-405A-B244-E7431E9F6C9C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6987D-302C-465C-9675-5A0E1F00A7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266488-0F34-4C0F-9336-2B66CECFE0B9}" type="datetimeFigureOut">
              <a:rPr lang="ru-RU" smtClean="0"/>
              <a:pPr/>
              <a:t>11.10.2012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909A093-A516-4DA9-9D6B-3755A54FBE9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orks.tarefer.ru/29/100226/index.html" TargetMode="External"/><Relationship Id="rId2" Type="http://schemas.openxmlformats.org/officeDocument/2006/relationships/hyperlink" Target="http://www.yanglish.ru/art/english_study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estival.1september.ru/articles/525296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itannica.com/" TargetMode="External"/><Relationship Id="rId13" Type="http://schemas.openxmlformats.org/officeDocument/2006/relationships/hyperlink" Target="http://www.penfriends.com/" TargetMode="External"/><Relationship Id="rId18" Type="http://schemas.openxmlformats.org/officeDocument/2006/relationships/hyperlink" Target="http://www.twirpx.com/files/languages/english/presentations/" TargetMode="External"/><Relationship Id="rId3" Type="http://schemas.openxmlformats.org/officeDocument/2006/relationships/hyperlink" Target="http://englishon-line.ru/audirovanie.html" TargetMode="External"/><Relationship Id="rId7" Type="http://schemas.openxmlformats.org/officeDocument/2006/relationships/hyperlink" Target="http://www.homeenglish.ru/" TargetMode="External"/><Relationship Id="rId12" Type="http://schemas.openxmlformats.org/officeDocument/2006/relationships/hyperlink" Target="http://www.penpalgarden.com/" TargetMode="External"/><Relationship Id="rId17" Type="http://schemas.openxmlformats.org/officeDocument/2006/relationships/hyperlink" Target="http://prezentacii.com/angliiskii_yazik/" TargetMode="External"/><Relationship Id="rId2" Type="http://schemas.openxmlformats.org/officeDocument/2006/relationships/hyperlink" Target="http://www.frenglish.ru/14_eng_video.html" TargetMode="External"/><Relationship Id="rId16" Type="http://schemas.openxmlformats.org/officeDocument/2006/relationships/hyperlink" Target="http://www.native-english.ru/progra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ngualeo.ru/" TargetMode="External"/><Relationship Id="rId11" Type="http://schemas.openxmlformats.org/officeDocument/2006/relationships/hyperlink" Target="http://www.skype.com/ru" TargetMode="External"/><Relationship Id="rId5" Type="http://schemas.openxmlformats.org/officeDocument/2006/relationships/hyperlink" Target="http://www.agendaweb.org/songs/english-songs-for-kids.html" TargetMode="External"/><Relationship Id="rId15" Type="http://schemas.openxmlformats.org/officeDocument/2006/relationships/hyperlink" Target="http://like2teach.tmweb.ru/" TargetMode="External"/><Relationship Id="rId10" Type="http://schemas.openxmlformats.org/officeDocument/2006/relationships/hyperlink" Target="http://www.icq.com/ru" TargetMode="External"/><Relationship Id="rId4" Type="http://schemas.openxmlformats.org/officeDocument/2006/relationships/hyperlink" Target="http://www.english4kids.ru/" TargetMode="External"/><Relationship Id="rId9" Type="http://schemas.openxmlformats.org/officeDocument/2006/relationships/hyperlink" Target="http://www.wikipedia.org/" TargetMode="External"/><Relationship Id="rId14" Type="http://schemas.openxmlformats.org/officeDocument/2006/relationships/hyperlink" Target="http://www.wikipedia.org;http/lingvopro.abbyyonline.com/r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9"/>
            <a:ext cx="7572428" cy="342902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Компьютерное обучение иностранному языку: за и против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3929066"/>
            <a:ext cx="6400800" cy="2209800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dirty="0" smtClean="0"/>
              <a:t>Выполнила: </a:t>
            </a:r>
          </a:p>
          <a:p>
            <a:pPr algn="r"/>
            <a:r>
              <a:rPr lang="ru-RU" dirty="0" smtClean="0"/>
              <a:t>учитель английского языка </a:t>
            </a:r>
          </a:p>
          <a:p>
            <a:pPr algn="r"/>
            <a:r>
              <a:rPr lang="ru-RU" dirty="0" smtClean="0"/>
              <a:t>МБОУ </a:t>
            </a:r>
            <a:r>
              <a:rPr lang="ru-RU" dirty="0" err="1" smtClean="0"/>
              <a:t>Опалиховская</a:t>
            </a:r>
            <a:r>
              <a:rPr lang="ru-RU" dirty="0" smtClean="0"/>
              <a:t> гимназия</a:t>
            </a:r>
          </a:p>
          <a:p>
            <a:pPr algn="r"/>
            <a:r>
              <a:rPr lang="ru-RU" dirty="0" smtClean="0"/>
              <a:t>А.С. </a:t>
            </a:r>
            <a:r>
              <a:rPr lang="ru-RU" dirty="0" err="1" smtClean="0"/>
              <a:t>Примачек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15370" cy="17859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Результаты анкетирования учащихся.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Часть 2.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Предпочитаемые виды работы на ПК на уроках английского языка.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500034" y="1928802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4429156" cy="3571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Выводы: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785794"/>
            <a:ext cx="8286808" cy="607220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/>
              <a:t>       </a:t>
            </a:r>
          </a:p>
          <a:p>
            <a:pPr algn="just"/>
            <a:r>
              <a:rPr lang="ru-RU" sz="1600" dirty="0" smtClean="0"/>
              <a:t>      </a:t>
            </a:r>
            <a:r>
              <a:rPr lang="en-US" sz="1600" dirty="0" smtClean="0"/>
              <a:t>     </a:t>
            </a:r>
            <a:r>
              <a:rPr lang="ru-RU" sz="2400" dirty="0" smtClean="0"/>
              <a:t>Использование ИКТ имеет много преимуществ перед традиционными методами обучения. Это и методические, и технические, и психологические преимущества. </a:t>
            </a:r>
            <a:r>
              <a:rPr lang="en-US" sz="2400" dirty="0" smtClean="0"/>
              <a:t>             </a:t>
            </a:r>
            <a:r>
              <a:rPr lang="ru-RU" sz="2400" dirty="0" smtClean="0"/>
              <a:t>Компьютер – средство при обучении детей, усиливающее и расширяющее возможности его обучающей деятельности. </a:t>
            </a:r>
          </a:p>
          <a:p>
            <a:pPr algn="just"/>
            <a:r>
              <a:rPr lang="en-US" sz="2400" dirty="0" smtClean="0"/>
              <a:t>      </a:t>
            </a:r>
            <a:r>
              <a:rPr lang="ru-RU" sz="2400" dirty="0" smtClean="0"/>
              <a:t>При всех преимуществах компьютерного обучения, не стоит забывать и о традиционных методах обучения. Идеальная модель обучения иностранным языкам состоит в эффективном сочетании инновационных и традиционных методик. </a:t>
            </a:r>
          </a:p>
          <a:p>
            <a:pPr algn="just"/>
            <a:r>
              <a:rPr lang="ru-RU" sz="2400" dirty="0" smtClean="0"/>
              <a:t>                       И главный совет всем учителям: </a:t>
            </a:r>
            <a:endParaRPr lang="en-US" sz="2400" dirty="0" smtClean="0"/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«НЕ БОЙТЕСЬ ПЕРЕМЕН!»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6643734" cy="6429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Источники: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58204" cy="4929222"/>
          </a:xfrm>
        </p:spPr>
        <p:txBody>
          <a:bodyPr>
            <a:normAutofit/>
          </a:bodyPr>
          <a:lstStyle/>
          <a:p>
            <a:pPr marL="530352" indent="-457200" algn="just">
              <a:buFont typeface="Wingdings 2"/>
              <a:buAutoNum type="arabicPeriod"/>
            </a:pPr>
            <a:r>
              <a:rPr lang="ru-RU" sz="2400" dirty="0" smtClean="0"/>
              <a:t>Матвеева, Н.В. Применение компьютерных технологий при обучении иностранному языку / Н.В. Матвеева // Информатика и образование. – 2006. - №6. – С.35-38.</a:t>
            </a:r>
          </a:p>
          <a:p>
            <a:pPr marL="530352" indent="-457200" algn="just">
              <a:buFont typeface="Wingdings 2"/>
              <a:buAutoNum type="arabicPeriod"/>
            </a:pPr>
            <a:r>
              <a:rPr lang="en-US" sz="2400" dirty="0" smtClean="0">
                <a:hlinkClick r:id="rId2"/>
              </a:rPr>
              <a:t>http://www.yanglish.ru/art/english_study.htm</a:t>
            </a:r>
            <a:r>
              <a:rPr lang="ru-RU" sz="2400" dirty="0" smtClean="0"/>
              <a:t>  - Методы обучения английскому языку</a:t>
            </a:r>
          </a:p>
          <a:p>
            <a:pPr marL="530352" indent="-457200" algn="just">
              <a:buFont typeface="Wingdings 2"/>
              <a:buAutoNum type="arabicPeriod"/>
            </a:pPr>
            <a:r>
              <a:rPr lang="en-US" sz="2400" dirty="0" smtClean="0">
                <a:hlinkClick r:id="rId3"/>
              </a:rPr>
              <a:t>http://works.tarefer.ru/29/100226/index.html</a:t>
            </a:r>
            <a:r>
              <a:rPr lang="ru-RU" sz="2400" dirty="0" smtClean="0"/>
              <a:t> - Сравнение современных методом обучения английскому языку.</a:t>
            </a:r>
          </a:p>
          <a:p>
            <a:pPr marL="530352" indent="-457200" algn="just">
              <a:buFont typeface="Wingdings 2"/>
              <a:buAutoNum type="arabicPeriod"/>
            </a:pPr>
            <a:r>
              <a:rPr lang="en-US" sz="2400" dirty="0" smtClean="0">
                <a:hlinkClick r:id="rId4"/>
              </a:rPr>
              <a:t>http://festival.1september.ru/articles/525296/</a:t>
            </a:r>
            <a:r>
              <a:rPr lang="ru-RU" sz="2400" dirty="0" smtClean="0"/>
              <a:t> - ИКТ в обучении английскому языку.</a:t>
            </a:r>
          </a:p>
          <a:p>
            <a:pPr marL="530352" indent="-457200">
              <a:buFont typeface="Wingdings 2"/>
              <a:buAutoNum type="arabicPeriod"/>
            </a:pPr>
            <a:endParaRPr lang="ru-RU" dirty="0" smtClean="0"/>
          </a:p>
          <a:p>
            <a:pPr marL="530352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 работы: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1. </a:t>
            </a:r>
            <a:r>
              <a:rPr lang="ru-RU" dirty="0" smtClean="0"/>
              <a:t>Проанализировав письменные и Интернет-источники, описать дидактические возможности ИКТ на уроках иностранного языка.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2. </a:t>
            </a:r>
            <a:r>
              <a:rPr lang="ru-RU" dirty="0" smtClean="0"/>
              <a:t>Выделить основные преимущества и недостатки компьютерного обучения иностранному языку.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3. </a:t>
            </a:r>
            <a:r>
              <a:rPr lang="ru-RU" dirty="0" smtClean="0"/>
              <a:t>Проанализировать результаты опроса учащихся 5-8 классов (среднее звено) и 9-11 классов (старшее звено) на тему «Компьютерное обучение иностранному языку».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4. </a:t>
            </a:r>
            <a:r>
              <a:rPr lang="ru-RU" dirty="0" smtClean="0"/>
              <a:t>Сделать выводы относительно преимуществ и недостатков компьютерного обучения иностранному языку с точки зрения учителя и учащихся.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00200" y="214290"/>
            <a:ext cx="625794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Методы исследования: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215370" cy="4857784"/>
          </a:xfrm>
        </p:spPr>
        <p:txBody>
          <a:bodyPr>
            <a:noAutofit/>
          </a:bodyPr>
          <a:lstStyle/>
          <a:p>
            <a:pPr marL="587502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/>
              <a:t>Анализ письменных источников.</a:t>
            </a:r>
          </a:p>
          <a:p>
            <a:pPr marL="587502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/>
              <a:t>Анализ Интернет-источников.</a:t>
            </a:r>
          </a:p>
          <a:p>
            <a:pPr marL="587502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/>
              <a:t>Анкетирование обучающихся среднего (5-8 классы) и старшего звена (9-11 классы) по теме «Компьютерное обучение иностранному языку: за и против».</a:t>
            </a:r>
          </a:p>
          <a:p>
            <a:pPr marL="587502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/>
              <a:t>Анализ результатов опроса.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214290"/>
            <a:ext cx="8072494" cy="1000132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Информационно-коммуникацонные технологии (ИКТ)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1428736"/>
            <a:ext cx="8143932" cy="500066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9000" i="1" dirty="0" smtClean="0">
                <a:solidFill>
                  <a:srgbClr val="C00000"/>
                </a:solidFill>
              </a:rPr>
              <a:t>ИКТ</a:t>
            </a:r>
            <a:r>
              <a:rPr lang="ru-RU" sz="9000" dirty="0" smtClean="0"/>
              <a:t> –</a:t>
            </a:r>
            <a:r>
              <a:rPr lang="ru-RU" sz="9600" dirty="0" smtClean="0"/>
              <a:t> это широкий спектр цифровых технологий, используемых для создания, передачи и распространения информации и оказания услуг (компьютерное оборудование, программное обеспечение, телефонные линии, сотовая связь, электронная почта, сотовые и спутниковые технологии, сети беспроводной и кабельной связи, мультимедийные средства, а также Интернет).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Дидактические возможности ИКТ на уроках английского языка</a:t>
            </a:r>
            <a:endParaRPr lang="ru-RU" sz="20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9" y="571481"/>
          <a:ext cx="8215369" cy="6010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383"/>
                <a:gridCol w="2922904"/>
                <a:gridCol w="2786082"/>
              </a:tblGrid>
              <a:tr h="4199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Возможности ИКТ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Виды</a:t>
                      </a:r>
                      <a:r>
                        <a:rPr lang="ru-RU" sz="1600" baseline="0" dirty="0" smtClean="0"/>
                        <a:t> работы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Примеры</a:t>
                      </a:r>
                      <a:endParaRPr lang="ru-RU" sz="1600" dirty="0"/>
                    </a:p>
                  </a:txBody>
                  <a:tcPr/>
                </a:tc>
              </a:tr>
              <a:tr h="98873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ru-RU" sz="1200" dirty="0" smtClean="0"/>
                        <a:t>Формирование</a:t>
                      </a:r>
                      <a:r>
                        <a:rPr lang="ru-RU" sz="1200" baseline="0" dirty="0" smtClean="0"/>
                        <a:t> навыков </a:t>
                      </a:r>
                      <a:r>
                        <a:rPr lang="ru-RU" sz="1200" baseline="0" dirty="0" err="1" smtClean="0"/>
                        <a:t>аудирования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Прослушивание аудио, просмотр видео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www.frenglish.ru/14_eng_video.html</a:t>
                      </a:r>
                      <a:r>
                        <a:rPr kumimoji="0" lang="ru-RU" sz="11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aseline="0" dirty="0" smtClean="0"/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hlinkClick r:id="rId3"/>
                        </a:rPr>
                        <a:t>http://englishon-line.ru/audirovanie.html</a:t>
                      </a:r>
                      <a:endParaRPr lang="en-US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aseline="0" dirty="0" smtClean="0">
                          <a:hlinkClick r:id="rId4"/>
                        </a:rPr>
                        <a:t>w</a:t>
                      </a:r>
                      <a:r>
                        <a:rPr lang="en-US" sz="1100" baseline="0" dirty="0" smtClean="0">
                          <a:hlinkClick r:id="rId4"/>
                        </a:rPr>
                        <a:t>ww.english4kids.ru</a:t>
                      </a:r>
                      <a:r>
                        <a:rPr lang="en-US" sz="1100" baseline="0" dirty="0" smtClean="0"/>
                        <a:t> </a:t>
                      </a:r>
                    </a:p>
                    <a:p>
                      <a:r>
                        <a:rPr kumimoji="0"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http://www.agendaweb.org/songs/english-songs-for-kids.html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http://lingualeo.ru/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http://www.homeenglish.ru/</a:t>
                      </a:r>
                      <a:endParaRPr lang="ru-RU" sz="1200" dirty="0"/>
                    </a:p>
                  </a:txBody>
                  <a:tcPr/>
                </a:tc>
              </a:tr>
              <a:tr h="51539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2. </a:t>
                      </a:r>
                      <a:r>
                        <a:rPr lang="ru-RU" sz="1200" dirty="0" smtClean="0"/>
                        <a:t>Формирование навыков чтения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в текстовом редакторе</a:t>
                      </a:r>
                      <a:r>
                        <a:rPr lang="ru-RU" sz="1200" baseline="0" dirty="0" smtClean="0"/>
                        <a:t>; работа с электронными энциклопедиями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8"/>
                        </a:rPr>
                        <a:t>www.britannica.com</a:t>
                      </a:r>
                      <a:endParaRPr lang="ru-RU" sz="1100" dirty="0" smtClean="0"/>
                    </a:p>
                    <a:p>
                      <a:r>
                        <a:rPr lang="en-US" sz="1100" dirty="0" smtClean="0">
                          <a:hlinkClick r:id="rId9"/>
                        </a:rPr>
                        <a:t>www.wikipedia.org</a:t>
                      </a:r>
                      <a:r>
                        <a:rPr lang="en-US" sz="110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3. </a:t>
                      </a:r>
                      <a:r>
                        <a:rPr lang="ru-RU" sz="1200" dirty="0" smtClean="0"/>
                        <a:t>Формирование навыков письменной речи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Сочинения в текстовом редакторе;</a:t>
                      </a:r>
                      <a:r>
                        <a:rPr lang="ru-RU" sz="1200" baseline="0" dirty="0" smtClean="0"/>
                        <a:t> написание писем онлайн зарубежным сверстникам; общение онлайн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hlinkClick r:id="rId10"/>
                        </a:rPr>
                        <a:t>ICQ</a:t>
                      </a:r>
                      <a:r>
                        <a:rPr lang="ru-RU" sz="11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hlinkClick r:id="rId11"/>
                        </a:rPr>
                        <a:t>www.skype.com/ru</a:t>
                      </a:r>
                      <a:endParaRPr lang="ru-RU" sz="1100" dirty="0" smtClean="0"/>
                    </a:p>
                    <a:p>
                      <a:r>
                        <a:rPr lang="en-US" sz="1100" dirty="0" smtClean="0">
                          <a:hlinkClick r:id="rId12"/>
                        </a:rPr>
                        <a:t>www.penpalgarden.com</a:t>
                      </a:r>
                      <a:r>
                        <a:rPr lang="ru-RU" sz="1100" baseline="0" dirty="0" smtClean="0"/>
                        <a:t>.</a:t>
                      </a:r>
                      <a:endParaRPr lang="es-ES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www.penfriends.com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3924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4. </a:t>
                      </a:r>
                      <a:r>
                        <a:rPr lang="ru-RU" sz="1200" dirty="0" smtClean="0"/>
                        <a:t>Формирование навыков диалоговой речи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Общение</a:t>
                      </a:r>
                      <a:r>
                        <a:rPr lang="ru-RU" sz="1200" baseline="0" dirty="0" smtClean="0"/>
                        <a:t> с помощью </a:t>
                      </a:r>
                      <a:r>
                        <a:rPr lang="ru-RU" sz="1200" baseline="0" dirty="0" err="1" smtClean="0"/>
                        <a:t>вебконференций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11"/>
                        </a:rPr>
                        <a:t>www.skype.com/ru</a:t>
                      </a:r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</a:tr>
              <a:tr h="745542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5. </a:t>
                      </a:r>
                      <a:r>
                        <a:rPr lang="ru-RU" sz="1200" dirty="0" smtClean="0"/>
                        <a:t>Пополнение лексического</a:t>
                      </a:r>
                      <a:r>
                        <a:rPr lang="ru-RU" sz="1200" baseline="0" dirty="0" smtClean="0"/>
                        <a:t> запаса учащихся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</a:t>
                      </a:r>
                      <a:r>
                        <a:rPr lang="ru-RU" sz="1200" baseline="0" dirty="0" smtClean="0"/>
                        <a:t> с электронными словарями и энциклопедиями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8"/>
                        </a:rPr>
                        <a:t>www.britannica.com</a:t>
                      </a:r>
                      <a:endParaRPr lang="ru-RU" sz="1100" dirty="0" smtClean="0"/>
                    </a:p>
                    <a:p>
                      <a:r>
                        <a:rPr lang="en-US" sz="1100" dirty="0" smtClean="0">
                          <a:hlinkClick r:id="rId14"/>
                        </a:rPr>
                        <a:t>www.wikipedia.org</a:t>
                      </a:r>
                      <a:r>
                        <a:rPr lang="ru-RU" sz="1100" dirty="0" smtClean="0">
                          <a:hlinkClick r:id="rId14"/>
                        </a:rPr>
                        <a:t>;</a:t>
                      </a:r>
                      <a:r>
                        <a:rPr lang="es-ES" sz="1100" dirty="0" smtClean="0">
                          <a:hlinkClick r:id="rId14"/>
                        </a:rPr>
                        <a:t>ht</a:t>
                      </a:r>
                      <a:r>
                        <a:rPr lang="en-US" sz="1100" dirty="0" smtClean="0">
                          <a:hlinkClick r:id="rId14"/>
                        </a:rPr>
                        <a:t>tp://lingvopro.abbyyonline.com/ru</a:t>
                      </a:r>
                      <a:endParaRPr lang="en-US" sz="1100" dirty="0" smtClean="0"/>
                    </a:p>
                    <a:p>
                      <a:r>
                        <a:rPr lang="ru-RU" sz="1100" dirty="0" smtClean="0"/>
                        <a:t> </a:t>
                      </a:r>
                      <a:r>
                        <a:rPr kumimoji="0" lang="ru-RU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http://like2teach.tmweb.ru/</a:t>
                      </a:r>
                      <a:endParaRPr lang="ru-RU" sz="1100" dirty="0"/>
                    </a:p>
                  </a:txBody>
                  <a:tcPr/>
                </a:tc>
              </a:tr>
              <a:tr h="1199130">
                <a:tc>
                  <a:txBody>
                    <a:bodyPr/>
                    <a:lstStyle/>
                    <a:p>
                      <a:pPr algn="l"/>
                      <a:r>
                        <a:rPr kumimoji="0" lang="en-U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навыков распознавания и использования грамматических структур английского языка в устной и письменной речи </a:t>
                      </a:r>
                      <a:endParaRPr lang="ru-RU" sz="12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Работа в текстовом редакторе;</a:t>
                      </a:r>
                      <a:r>
                        <a:rPr lang="ru-RU" sz="1100" baseline="0" dirty="0" smtClean="0"/>
                        <a:t> обучающие программы; общение </a:t>
                      </a:r>
                      <a:r>
                        <a:rPr lang="ru-RU" sz="1100" baseline="0" dirty="0" err="1" smtClean="0"/>
                        <a:t>онлайн</a:t>
                      </a:r>
                      <a:r>
                        <a:rPr lang="ru-RU" sz="1100" baseline="0" dirty="0" smtClean="0"/>
                        <a:t>, работа с презентациями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hlinkClick r:id="rId16"/>
                        </a:rPr>
                        <a:t>http://www.native</a:t>
                      </a:r>
                      <a:r>
                        <a:rPr lang="ru-RU" sz="1100" dirty="0" smtClean="0">
                          <a:hlinkClick r:id="rId16"/>
                        </a:rPr>
                        <a:t>-</a:t>
                      </a:r>
                      <a:r>
                        <a:rPr lang="en-US" sz="1100" dirty="0" smtClean="0">
                          <a:hlinkClick r:id="rId16"/>
                        </a:rPr>
                        <a:t>english.ru/programs</a:t>
                      </a:r>
                      <a:endParaRPr lang="ru-RU" sz="1100" baseline="0" dirty="0" smtClean="0"/>
                    </a:p>
                    <a:p>
                      <a:r>
                        <a:rPr lang="en-US" sz="1100" dirty="0" smtClean="0">
                          <a:hlinkClick r:id="rId12"/>
                        </a:rPr>
                        <a:t>www.penpalgarden.com</a:t>
                      </a:r>
                      <a:r>
                        <a:rPr lang="ru-RU" sz="1100" dirty="0" smtClean="0"/>
                        <a:t>;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en-US" sz="1200" dirty="0" smtClean="0">
                          <a:hlinkClick r:id="rId11"/>
                        </a:rPr>
                        <a:t>www.skype.com/ru</a:t>
                      </a:r>
                      <a:r>
                        <a:rPr lang="ru-RU" sz="1200" dirty="0" smtClean="0"/>
                        <a:t>; </a:t>
                      </a:r>
                      <a:r>
                        <a:rPr lang="en-US" sz="1200" dirty="0" smtClean="0">
                          <a:hlinkClick r:id="rId10"/>
                        </a:rPr>
                        <a:t>ICQ</a:t>
                      </a:r>
                      <a:endParaRPr lang="ru-RU" sz="1200" dirty="0" smtClean="0"/>
                    </a:p>
                    <a:p>
                      <a:r>
                        <a:rPr kumimoji="0"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http://prezentacii.com/angliiskii_yazik/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http://www.twirpx.com/files/languages/english/presentations/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Критерии пригодности технических средств обучения на занятиях иностранного языка: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 algn="just">
              <a:buNone/>
            </a:pPr>
            <a:r>
              <a:rPr lang="en-US" i="1" smtClean="0"/>
              <a:t>1. </a:t>
            </a:r>
            <a:r>
              <a:rPr lang="ru-RU" i="1" dirty="0" smtClean="0"/>
              <a:t>они должны способствовать повышению производительности труда и эффективности учебного процесса, </a:t>
            </a:r>
            <a:endParaRPr lang="en-US" dirty="0" smtClean="0"/>
          </a:p>
          <a:p>
            <a:pPr marL="651510" indent="-514350" algn="just">
              <a:buNone/>
            </a:pPr>
            <a:r>
              <a:rPr lang="en-US" i="1" dirty="0" smtClean="0"/>
              <a:t>2. </a:t>
            </a:r>
            <a:r>
              <a:rPr lang="ru-RU" i="1" dirty="0" smtClean="0"/>
              <a:t>обеспечивать немедленное и постоянное подкрепление правильности учебных действий каждого учащегося;</a:t>
            </a:r>
            <a:endParaRPr lang="ru-RU" dirty="0" smtClean="0"/>
          </a:p>
          <a:p>
            <a:pPr algn="just">
              <a:buNone/>
            </a:pPr>
            <a:r>
              <a:rPr lang="en-US" i="1" dirty="0" smtClean="0"/>
              <a:t>3.  </a:t>
            </a:r>
            <a:r>
              <a:rPr lang="ru-RU" i="1" dirty="0" smtClean="0"/>
              <a:t>повышать сознательность и интерес к изучению языка,</a:t>
            </a:r>
            <a:endParaRPr lang="en-US" i="1" dirty="0" smtClean="0"/>
          </a:p>
          <a:p>
            <a:pPr algn="just">
              <a:buNone/>
            </a:pPr>
            <a:r>
              <a:rPr lang="en-US" i="1" dirty="0" smtClean="0"/>
              <a:t>4. </a:t>
            </a:r>
            <a:r>
              <a:rPr lang="ru-RU" i="1" dirty="0" smtClean="0"/>
              <a:t>обладать возможностью быстрого ввода ответов без длительного их кодирования и шифрования.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Компьютерное обучение иностранному языку: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за и против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000105"/>
          <a:ext cx="8143932" cy="5689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48677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Преимущества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Недостатки</a:t>
                      </a:r>
                      <a:endParaRPr lang="ru-RU" sz="1800" dirty="0"/>
                    </a:p>
                  </a:txBody>
                  <a:tcPr/>
                </a:tc>
              </a:tr>
              <a:tr h="7232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r>
                        <a:rPr lang="ru-RU" sz="1400" baseline="0" dirty="0" smtClean="0"/>
                        <a:t> Использование ПК расширяют возможности преподавателей по индивидуализации обучения. Каждый ученик работает в своем темпе.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 Отсутствие качественного программного обеспечения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и недостаток  технического оборудования в школах.</a:t>
                      </a:r>
                      <a:endParaRPr lang="ru-RU" sz="1400" dirty="0"/>
                    </a:p>
                  </a:txBody>
                  <a:tcPr/>
                </a:tc>
              </a:tr>
              <a:tr h="114509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r>
                        <a:rPr lang="ru-RU" sz="1400" baseline="0" dirty="0" smtClean="0"/>
                        <a:t> ПК обеспечивает всесторонний (текущий, рубежный, итоговый) контроль учебного процесса. При этом:</a:t>
                      </a:r>
                    </a:p>
                    <a:p>
                      <a:r>
                        <a:rPr lang="ru-RU" sz="1400" baseline="0" dirty="0" smtClean="0"/>
                        <a:t>а) оценка объективна</a:t>
                      </a:r>
                    </a:p>
                    <a:p>
                      <a:r>
                        <a:rPr lang="ru-RU" sz="1400" baseline="0" dirty="0" smtClean="0"/>
                        <a:t>б) экономится время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 Невозможность прямого устного</a:t>
                      </a:r>
                      <a:r>
                        <a:rPr lang="ru-RU" sz="1400" baseline="0" dirty="0" smtClean="0"/>
                        <a:t> диалога с компьютером.</a:t>
                      </a:r>
                      <a:endParaRPr lang="ru-RU" sz="1400" dirty="0"/>
                    </a:p>
                  </a:txBody>
                  <a:tcPr/>
                </a:tc>
              </a:tr>
              <a:tr h="7232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ПК способен</a:t>
                      </a:r>
                      <a:r>
                        <a:rPr lang="ru-RU" sz="1400" baseline="0" dirty="0" smtClean="0"/>
                        <a:t> накапливать статистическую информацию, что облегчает осуществление контроля за качеством знаний учащихся.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Дефицит непосредственного общения ученика и учителя.</a:t>
                      </a:r>
                      <a:endParaRPr lang="ru-RU" sz="1400" dirty="0"/>
                    </a:p>
                  </a:txBody>
                  <a:tcPr/>
                </a:tc>
              </a:tr>
              <a:tr h="93415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 Использование ПК снимает у ученика страх перед</a:t>
                      </a:r>
                      <a:r>
                        <a:rPr lang="ru-RU" sz="1400" baseline="0" dirty="0" smtClean="0"/>
                        <a:t> ответом и, таким образом, создает благоприятную психологическую атмосферу на уроках иностранного языка.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 Сопротивление переменам со стороны учителей.</a:t>
                      </a:r>
                      <a:endParaRPr lang="ru-RU" sz="1400" dirty="0"/>
                    </a:p>
                  </a:txBody>
                  <a:tcPr/>
                </a:tc>
              </a:tr>
              <a:tr h="6320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 ПК обеспечивает наглядность подачи учебного материала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867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 ПК развивает самостоятельность</a:t>
                      </a:r>
                      <a:r>
                        <a:rPr lang="ru-RU" sz="1400" baseline="0" dirty="0" smtClean="0"/>
                        <a:t> учащихся.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1228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 Использование ПК повышает мотивацию у</a:t>
                      </a:r>
                      <a:r>
                        <a:rPr lang="ru-RU" sz="1400" baseline="0" dirty="0" smtClean="0"/>
                        <a:t> школьников </a:t>
                      </a:r>
                      <a:r>
                        <a:rPr lang="ru-RU" sz="1400" dirty="0" smtClean="0"/>
                        <a:t>к изучению английского языка.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264320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sz="2400" dirty="0" smtClean="0">
                <a:solidFill>
                  <a:srgbClr val="7FBE2A"/>
                </a:solidFill>
              </a:rPr>
              <a:t> </a:t>
            </a:r>
            <a:br>
              <a:rPr lang="ru-RU" sz="2400" dirty="0" smtClean="0">
                <a:solidFill>
                  <a:srgbClr val="7FBE2A"/>
                </a:solidFill>
              </a:rPr>
            </a:br>
            <a:r>
              <a:rPr lang="ru-RU" sz="2400" dirty="0" smtClean="0">
                <a:solidFill>
                  <a:srgbClr val="7FBE2A"/>
                </a:solidFill>
              </a:rPr>
              <a:t/>
            </a:r>
            <a:br>
              <a:rPr lang="ru-RU" sz="2400" dirty="0" smtClean="0">
                <a:solidFill>
                  <a:srgbClr val="7FBE2A"/>
                </a:solidFill>
              </a:rPr>
            </a:br>
            <a:r>
              <a:rPr lang="ru-RU" sz="2400" dirty="0" smtClean="0">
                <a:solidFill>
                  <a:srgbClr val="7FBE2A"/>
                </a:solidFill>
              </a:rPr>
              <a:t/>
            </a:r>
            <a:br>
              <a:rPr lang="ru-RU" sz="2400" dirty="0" smtClean="0">
                <a:solidFill>
                  <a:srgbClr val="7FBE2A"/>
                </a:solidFill>
              </a:rPr>
            </a:br>
            <a:r>
              <a:rPr lang="ru-RU" sz="2400" dirty="0" smtClean="0">
                <a:solidFill>
                  <a:srgbClr val="7FBE2A"/>
                </a:solidFill>
              </a:rPr>
              <a:t/>
            </a:r>
            <a:br>
              <a:rPr lang="ru-RU" sz="2400" dirty="0" smtClean="0">
                <a:solidFill>
                  <a:srgbClr val="7FBE2A"/>
                </a:solidFill>
              </a:rPr>
            </a:br>
            <a:r>
              <a:rPr lang="ru-RU" sz="2400" dirty="0" smtClean="0">
                <a:solidFill>
                  <a:srgbClr val="7FBE2A"/>
                </a:solidFill>
              </a:rPr>
              <a:t/>
            </a:r>
            <a:br>
              <a:rPr lang="ru-RU" sz="2400" dirty="0" smtClean="0">
                <a:solidFill>
                  <a:srgbClr val="7FBE2A"/>
                </a:solidFill>
              </a:rPr>
            </a:br>
            <a:r>
              <a:rPr lang="ru-RU" sz="2400" dirty="0" smtClean="0">
                <a:solidFill>
                  <a:srgbClr val="7FBE2A"/>
                </a:solidFill>
              </a:rPr>
              <a:t/>
            </a:r>
            <a:br>
              <a:rPr lang="ru-RU" sz="2400" dirty="0" smtClean="0">
                <a:solidFill>
                  <a:srgbClr val="7FBE2A"/>
                </a:solidFill>
              </a:rPr>
            </a:br>
            <a:r>
              <a:rPr lang="ru-RU" sz="2400" dirty="0" smtClean="0">
                <a:solidFill>
                  <a:srgbClr val="7FBE2A"/>
                </a:solidFill>
              </a:rPr>
              <a:t/>
            </a:r>
            <a:br>
              <a:rPr lang="ru-RU" sz="2400" dirty="0" smtClean="0">
                <a:solidFill>
                  <a:srgbClr val="7FBE2A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rgbClr val="7FBE2A"/>
                </a:solidFill>
              </a:rPr>
              <a:t/>
            </a:r>
            <a:br>
              <a:rPr lang="ru-RU" sz="2000" dirty="0" smtClean="0">
                <a:solidFill>
                  <a:srgbClr val="7FBE2A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Анкетирование учащихся среднего (5-8 классы) и старшего звена (9-11 классы) на тему «Компьютерное обучение иностранному языку».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Всего опрошено  142 человека.</a:t>
            </a:r>
            <a:r>
              <a:rPr lang="ru-RU" sz="2000" b="1" dirty="0" smtClean="0">
                <a:solidFill>
                  <a:srgbClr val="7FBE2A"/>
                </a:solidFill>
              </a:rPr>
              <a:t/>
            </a:r>
            <a:br>
              <a:rPr lang="ru-RU" sz="2000" b="1" dirty="0" smtClean="0">
                <a:solidFill>
                  <a:srgbClr val="7FBE2A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 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2071678"/>
            <a:ext cx="6257940" cy="41259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609344"/>
            <a:ext cx="3857652" cy="296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64307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Результаты анкетирования учащихся по теме «Компьютерное обучение иностранному языку: за и против».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Часть 1.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Апекс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617</TotalTime>
  <Words>741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Компьютерное обучение иностранному языку: за и против</vt:lpstr>
      <vt:lpstr>Цели работы:</vt:lpstr>
      <vt:lpstr>Методы исследования:</vt:lpstr>
      <vt:lpstr>Информационно-коммуникацонные технологии (ИКТ)</vt:lpstr>
      <vt:lpstr>Дидактические возможности ИКТ на уроках английского языка</vt:lpstr>
      <vt:lpstr>Критерии пригодности технических средств обучения на занятиях иностранного языка:</vt:lpstr>
      <vt:lpstr>Компьютерное обучение иностранному языку:  за и против</vt:lpstr>
      <vt:lpstr>                 Анкетирование учащихся среднего (5-8 классы) и старшего звена (9-11 классы) на тему «Компьютерное обучение иностранному языку». Всего опрошено  142 человека.   </vt:lpstr>
      <vt:lpstr>Результаты анкетирования учащихся по теме «Компьютерное обучение иностранному языку: за и против». Часть 1.</vt:lpstr>
      <vt:lpstr>Результаты анкетирования учащихся. Часть 2. Предпочитаемые виды работы на ПК на уроках английского языка.</vt:lpstr>
      <vt:lpstr> Выводы: 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обучение иностранному языку: за и против</dc:title>
  <dc:creator>Admin</dc:creator>
  <cp:lastModifiedBy>Admin</cp:lastModifiedBy>
  <cp:revision>83</cp:revision>
  <dcterms:created xsi:type="dcterms:W3CDTF">2011-12-15T09:52:18Z</dcterms:created>
  <dcterms:modified xsi:type="dcterms:W3CDTF">2012-10-10T21:00:52Z</dcterms:modified>
</cp:coreProperties>
</file>