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87" r:id="rId4"/>
    <p:sldId id="296" r:id="rId5"/>
    <p:sldId id="299" r:id="rId6"/>
    <p:sldId id="293" r:id="rId7"/>
    <p:sldId id="294" r:id="rId8"/>
    <p:sldId id="298" r:id="rId9"/>
    <p:sldId id="295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61317-DC73-4B96-8629-A536136BF803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5C42E-EFBE-4A5A-AE65-41BF42CCF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857232"/>
            <a:ext cx="867256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                   МУЗЕЙ </a:t>
            </a:r>
          </a:p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«ИСТОРИЯ </a:t>
            </a:r>
          </a:p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              ВОЕННОЙ </a:t>
            </a:r>
          </a:p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                      МЕДИЦИНЫ»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357694"/>
            <a:ext cx="7877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ГБОУ  СОШ №2014   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Руководители: Иванова Елена Александровна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                                Родюкова Ольга Сергеевна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1500174"/>
            <a:ext cx="70743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Спасибо  </a:t>
            </a:r>
          </a:p>
          <a:p>
            <a:pPr algn="ctr"/>
            <a:r>
              <a:rPr lang="ru-RU" sz="72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за  внимание!</a:t>
            </a:r>
            <a:endParaRPr lang="ru-RU" sz="7200" b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E:\РАБОТА\P100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3095647" cy="232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42910" y="3143248"/>
            <a:ext cx="8092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Georgia" pitchFamily="18" charset="0"/>
              </a:rPr>
              <a:t>В настоящее время музейная деятельность</a:t>
            </a:r>
          </a:p>
          <a:p>
            <a:pPr algn="ctr"/>
            <a:r>
              <a:rPr lang="ru-RU" sz="2500" dirty="0" smtClean="0">
                <a:latin typeface="Georgia" pitchFamily="18" charset="0"/>
              </a:rPr>
              <a:t>по праву рассматривается как важная</a:t>
            </a:r>
          </a:p>
          <a:p>
            <a:pPr algn="ctr"/>
            <a:r>
              <a:rPr lang="ru-RU" sz="2500" dirty="0" smtClean="0">
                <a:latin typeface="Georgia" pitchFamily="18" charset="0"/>
              </a:rPr>
              <a:t>составляющая образовательного пространства,</a:t>
            </a:r>
          </a:p>
          <a:p>
            <a:pPr algn="ctr"/>
            <a:r>
              <a:rPr lang="ru-RU" sz="2500" dirty="0" smtClean="0">
                <a:latin typeface="Georgia" pitchFamily="18" charset="0"/>
              </a:rPr>
              <a:t>сложившегося в современном российском обществе.</a:t>
            </a:r>
          </a:p>
          <a:p>
            <a:pPr algn="ctr"/>
            <a:r>
              <a:rPr lang="ru-RU" sz="2500" dirty="0" smtClean="0">
                <a:latin typeface="Georgia" pitchFamily="18" charset="0"/>
              </a:rPr>
              <a:t>Школьный музей является частью образовательного</a:t>
            </a:r>
          </a:p>
          <a:p>
            <a:pPr algn="ctr"/>
            <a:r>
              <a:rPr lang="ru-RU" sz="2500" dirty="0" smtClean="0">
                <a:latin typeface="Georgia" pitchFamily="18" charset="0"/>
              </a:rPr>
              <a:t>пространства, он координирует патриотическое, </a:t>
            </a:r>
          </a:p>
          <a:p>
            <a:pPr algn="ctr"/>
            <a:r>
              <a:rPr lang="ru-RU" sz="2500" dirty="0" smtClean="0">
                <a:latin typeface="Georgia" pitchFamily="18" charset="0"/>
              </a:rPr>
              <a:t>гражданское и общекультурное воспитание учащихся.</a:t>
            </a:r>
          </a:p>
        </p:txBody>
      </p:sp>
      <p:pic>
        <p:nvPicPr>
          <p:cNvPr id="7" name="Picture 2" descr="E:\РАБОТА\P1000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81366" y="619106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E:\РАБОТА\P1000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71480"/>
            <a:ext cx="3095646" cy="232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35716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643182"/>
            <a:ext cx="2414598" cy="17145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НАПРАВЛЕНИЯ   РАБОТЫ  МУЗЕЯ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«История  военной  медицины»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14348" y="500042"/>
            <a:ext cx="2714644" cy="1428760"/>
          </a:xfrm>
          <a:prstGeom prst="wedgeRoundRectCallout">
            <a:avLst>
              <a:gd name="adj1" fmla="val 66871"/>
              <a:gd name="adj2" fmla="val 9400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Georgia" pitchFamily="18" charset="0"/>
              </a:rPr>
              <a:t>Экскурсионная  деятельность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Проведение экскурсий для учащихся.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00034" y="2643182"/>
            <a:ext cx="2286016" cy="1714512"/>
          </a:xfrm>
          <a:prstGeom prst="wedgeRoundRectCallout">
            <a:avLst>
              <a:gd name="adj1" fmla="val 67600"/>
              <a:gd name="adj2" fmla="val 462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Georgia" pitchFamily="18" charset="0"/>
              </a:rPr>
              <a:t>Шефская работа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Учет ветеранов и необходимой им помощи. Работа с ветеранами.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42910" y="5000636"/>
            <a:ext cx="3500462" cy="1500198"/>
          </a:xfrm>
          <a:prstGeom prst="wedgeRoundRectCallout">
            <a:avLst>
              <a:gd name="adj1" fmla="val 48429"/>
              <a:gd name="adj2" fmla="val -7722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Georgia" pitchFamily="18" charset="0"/>
              </a:rPr>
              <a:t>Культмассовая работа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Проведение праздников, мероприятий, творческих конкурсов, викторин, проектов.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214942" y="4929198"/>
            <a:ext cx="2786082" cy="1500198"/>
          </a:xfrm>
          <a:prstGeom prst="wedgeRoundRectCallout">
            <a:avLst>
              <a:gd name="adj1" fmla="val -54742"/>
              <a:gd name="adj2" fmla="val -7628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Georgia" pitchFamily="18" charset="0"/>
              </a:rPr>
              <a:t>Лекторская  деятельность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Подготовка и проведение лекций.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429388" y="2357430"/>
            <a:ext cx="2714612" cy="2071702"/>
          </a:xfrm>
          <a:prstGeom prst="wedgeRoundRectCallout">
            <a:avLst>
              <a:gd name="adj1" fmla="val -75262"/>
              <a:gd name="adj2" fmla="val 212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Georgia" pitchFamily="18" charset="0"/>
              </a:rPr>
              <a:t>Связи с общественностью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Работа с ветеранами. Написание статей в газету. Работа с другими музеями района.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715008" y="357166"/>
            <a:ext cx="2857520" cy="1571636"/>
          </a:xfrm>
          <a:prstGeom prst="wedgeRoundRectCallout">
            <a:avLst>
              <a:gd name="adj1" fmla="val -77585"/>
              <a:gd name="adj2" fmla="val 9006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latin typeface="Georgia" pitchFamily="18" charset="0"/>
              </a:rPr>
              <a:t>Оформительская деятельность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Оформление и переоформление экспозиций школьного музея.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428604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Что же такое интерактивная игра и метод</a:t>
            </a:r>
          </a:p>
          <a:p>
            <a:pPr algn="r"/>
            <a:r>
              <a:rPr lang="ru-RU" sz="2800" b="1" dirty="0" smtClean="0">
                <a:latin typeface="Georgia" pitchFamily="18" charset="0"/>
              </a:rPr>
              <a:t> интерактивного обучения в целом?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714488"/>
            <a:ext cx="88582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Понятие «интерактивный» происходит от английского </a:t>
            </a:r>
            <a:r>
              <a:rPr lang="ru-RU" sz="2400" b="1" dirty="0" smtClean="0">
                <a:latin typeface="Georgia" pitchFamily="18" charset="0"/>
              </a:rPr>
              <a:t>«</a:t>
            </a:r>
            <a:r>
              <a:rPr lang="en-US" sz="2400" b="1" dirty="0" smtClean="0">
                <a:latin typeface="Georgia" pitchFamily="18" charset="0"/>
              </a:rPr>
              <a:t>interact</a:t>
            </a:r>
            <a:r>
              <a:rPr lang="ru-RU" sz="2400" b="1" dirty="0" smtClean="0">
                <a:latin typeface="Georgia" pitchFamily="18" charset="0"/>
              </a:rPr>
              <a:t>»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«</a:t>
            </a:r>
            <a:r>
              <a:rPr lang="en-US" sz="2400" b="1" dirty="0" smtClean="0">
                <a:latin typeface="Georgia" pitchFamily="18" charset="0"/>
              </a:rPr>
              <a:t>inter</a:t>
            </a:r>
            <a:r>
              <a:rPr lang="ru-RU" sz="2400" b="1" dirty="0" smtClean="0">
                <a:latin typeface="Georgia" pitchFamily="18" charset="0"/>
              </a:rPr>
              <a:t>» </a:t>
            </a:r>
            <a:r>
              <a:rPr lang="ru-RU" sz="2400" dirty="0" smtClean="0">
                <a:latin typeface="Georgia" pitchFamily="18" charset="0"/>
              </a:rPr>
              <a:t>– взаимный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«</a:t>
            </a:r>
            <a:r>
              <a:rPr lang="en-US" sz="2400" b="1" dirty="0" smtClean="0">
                <a:latin typeface="Georgia" pitchFamily="18" charset="0"/>
              </a:rPr>
              <a:t>act</a:t>
            </a:r>
            <a:r>
              <a:rPr lang="ru-RU" sz="2400" b="1" dirty="0" smtClean="0">
                <a:latin typeface="Georgia" pitchFamily="18" charset="0"/>
              </a:rPr>
              <a:t>» </a:t>
            </a:r>
            <a:r>
              <a:rPr lang="ru-RU" sz="2400" dirty="0" smtClean="0">
                <a:latin typeface="Georgia" pitchFamily="18" charset="0"/>
              </a:rPr>
              <a:t>– действовать</a:t>
            </a:r>
          </a:p>
          <a:p>
            <a:r>
              <a:rPr lang="ru-RU" sz="2800" dirty="0" smtClean="0">
                <a:latin typeface="Georgia" pitchFamily="18" charset="0"/>
              </a:rPr>
              <a:t>То есть интерактивное понятие предполагает взаимодействие. Использование интерактивной модели работы предусматривает  моделирование жизненных ситуаций,  использование ролевых игр, совместное решение проблем.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8606843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Georgia" pitchFamily="18" charset="0"/>
              </a:rPr>
              <a:t>Интерактивная игра позволяет решать </a:t>
            </a:r>
          </a:p>
          <a:p>
            <a:r>
              <a:rPr lang="ru-RU" sz="2000" b="1" dirty="0" smtClean="0">
                <a:latin typeface="Georgia" pitchFamily="18" charset="0"/>
              </a:rPr>
              <a:t>                                                    </a:t>
            </a:r>
            <a:r>
              <a:rPr lang="ru-RU" sz="2000" b="1" u="sng" dirty="0" smtClean="0">
                <a:latin typeface="Georgia" pitchFamily="18" charset="0"/>
              </a:rPr>
              <a:t>  одновременно несколько задач: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Georgia" pitchFamily="18" charset="0"/>
              </a:rPr>
              <a:t> развивает коммуникативные умения и навыки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Georgia" pitchFamily="18" charset="0"/>
              </a:rPr>
              <a:t>помогает установлению эмоциональных контактов </a:t>
            </a:r>
          </a:p>
          <a:p>
            <a:r>
              <a:rPr lang="ru-RU" sz="2000" b="1" dirty="0" smtClean="0">
                <a:latin typeface="Georgia" pitchFamily="18" charset="0"/>
              </a:rPr>
              <a:t>    между учащимися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Georgia" pitchFamily="18" charset="0"/>
              </a:rPr>
              <a:t>обеспечивает воспитательную задачу, поскольку приучает </a:t>
            </a:r>
          </a:p>
          <a:p>
            <a:r>
              <a:rPr lang="ru-RU" sz="2000" b="1" dirty="0" smtClean="0">
                <a:latin typeface="Georgia" pitchFamily="18" charset="0"/>
              </a:rPr>
              <a:t>   активно работать в команде, прислушиваться к мнению </a:t>
            </a:r>
          </a:p>
          <a:p>
            <a:r>
              <a:rPr lang="ru-RU" sz="2000" b="1" dirty="0" smtClean="0">
                <a:latin typeface="Georgia" pitchFamily="18" charset="0"/>
              </a:rPr>
              <a:t>   своих товарищей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Georgia" pitchFamily="18" charset="0"/>
              </a:rPr>
              <a:t>способствует умению анализировать ситуации</a:t>
            </a:r>
          </a:p>
          <a:p>
            <a:endParaRPr lang="ru-RU" sz="20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Georgia" pitchFamily="18" charset="0"/>
              </a:rPr>
              <a:t>учит критически мыслить, решать сложные проблемы </a:t>
            </a:r>
          </a:p>
          <a:p>
            <a:r>
              <a:rPr lang="ru-RU" sz="2000" b="1" dirty="0" smtClean="0">
                <a:latin typeface="Georgia" pitchFamily="18" charset="0"/>
              </a:rPr>
              <a:t>   на основе   анализа обстоятельств  и соответствующей </a:t>
            </a:r>
          </a:p>
          <a:p>
            <a:r>
              <a:rPr lang="ru-RU" sz="2000" b="1" dirty="0" smtClean="0">
                <a:latin typeface="Georgia" pitchFamily="18" charset="0"/>
              </a:rPr>
              <a:t>   информации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Documents and Settings\Завуч\Рабочий стол\козловой\козлова\P1010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75620">
            <a:off x="5895435" y="3620201"/>
            <a:ext cx="304802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Завуч\Рабочий стол\козловой\козлова\P1010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52737" y="1473728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Завуч\Рабочий стол\козловой\козлова\P1010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69893">
            <a:off x="282967" y="3796420"/>
            <a:ext cx="2646612" cy="198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Завуч\Рабочий стол\козловой\козлова\P10101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500570"/>
            <a:ext cx="2730448" cy="204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535885" y="357166"/>
            <a:ext cx="607223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«СУДЬБА  ЧЕЛОВЕКА»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G:\Катколва\козлова\P1010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23753">
            <a:off x="209902" y="3565141"/>
            <a:ext cx="3189943" cy="239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Катколва\козлова\P10101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37055">
            <a:off x="5839186" y="3465470"/>
            <a:ext cx="3092697" cy="231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Катколва\козлова\P1010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774144" y="1654956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32539" y="428604"/>
            <a:ext cx="567892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«СУМКА  МЕДИКА»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6099" y="357166"/>
            <a:ext cx="9001182" cy="7386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u="sng" dirty="0" smtClean="0">
                <a:latin typeface="Georgia" pitchFamily="18" charset="0"/>
              </a:rPr>
              <a:t>Суть игры заключается в том, что  после проведения </a:t>
            </a:r>
          </a:p>
          <a:p>
            <a:pPr algn="ctr"/>
            <a:r>
              <a:rPr lang="ru-RU" sz="2500" u="sng" dirty="0" smtClean="0">
                <a:latin typeface="Georgia" pitchFamily="18" charset="0"/>
              </a:rPr>
              <a:t>экскурсии в школьном музее и лекций по темам:</a:t>
            </a:r>
          </a:p>
          <a:p>
            <a:pPr>
              <a:buFont typeface="Wingdings" pitchFamily="2" charset="2"/>
              <a:buChar char="v"/>
            </a:pPr>
            <a:r>
              <a:rPr lang="ru-RU" sz="2500" dirty="0" smtClean="0">
                <a:latin typeface="Georgia" pitchFamily="18" charset="0"/>
              </a:rPr>
              <a:t> </a:t>
            </a:r>
            <a:r>
              <a:rPr lang="ru-RU" sz="2500" i="1" dirty="0" smtClean="0">
                <a:latin typeface="Georgia" pitchFamily="18" charset="0"/>
              </a:rPr>
              <a:t>«Н.И. Пирогов – основоположник </a:t>
            </a:r>
          </a:p>
          <a:p>
            <a:r>
              <a:rPr lang="ru-RU" sz="2500" i="1" dirty="0" smtClean="0">
                <a:latin typeface="Georgia" pitchFamily="18" charset="0"/>
              </a:rPr>
              <a:t>       военно-медицинской хирургии»</a:t>
            </a:r>
          </a:p>
          <a:p>
            <a:endParaRPr lang="ru-RU" sz="2500" dirty="0" smtClean="0">
              <a:latin typeface="Georgia" pitchFamily="18" charset="0"/>
            </a:endParaRPr>
          </a:p>
          <a:p>
            <a:endParaRPr lang="ru-RU" sz="2500" dirty="0" smtClean="0">
              <a:latin typeface="Georgia" pitchFamily="18" charset="0"/>
            </a:endParaRPr>
          </a:p>
          <a:p>
            <a:pPr algn="r">
              <a:buFont typeface="Wingdings" pitchFamily="2" charset="2"/>
              <a:buChar char="v"/>
            </a:pPr>
            <a:r>
              <a:rPr lang="ru-RU" sz="2500" dirty="0" smtClean="0">
                <a:latin typeface="Georgia" pitchFamily="18" charset="0"/>
              </a:rPr>
              <a:t> </a:t>
            </a:r>
            <a:r>
              <a:rPr lang="ru-RU" sz="2500" i="1" dirty="0" smtClean="0">
                <a:latin typeface="Georgia" pitchFamily="18" charset="0"/>
              </a:rPr>
              <a:t>«Основание общины сестер милосердия»</a:t>
            </a:r>
          </a:p>
          <a:p>
            <a:endParaRPr lang="ru-RU" sz="2500" dirty="0" smtClean="0">
              <a:latin typeface="Georgia" pitchFamily="18" charset="0"/>
            </a:endParaRPr>
          </a:p>
          <a:p>
            <a:endParaRPr lang="ru-RU" sz="2500" dirty="0" smtClean="0">
              <a:latin typeface="Georgi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500" i="1" dirty="0" smtClean="0">
                <a:latin typeface="Georgia" pitchFamily="18" charset="0"/>
              </a:rPr>
              <a:t>«Развитие медицины первой половины </a:t>
            </a:r>
            <a:r>
              <a:rPr lang="en-US" sz="2500" i="1" dirty="0" smtClean="0">
                <a:latin typeface="Georgia" pitchFamily="18" charset="0"/>
              </a:rPr>
              <a:t>XIX </a:t>
            </a:r>
            <a:r>
              <a:rPr lang="ru-RU" sz="2500" i="1" dirty="0" smtClean="0">
                <a:latin typeface="Georgia" pitchFamily="18" charset="0"/>
              </a:rPr>
              <a:t>века»</a:t>
            </a:r>
          </a:p>
          <a:p>
            <a:pPr algn="ctr">
              <a:buFont typeface="Wingdings" pitchFamily="2" charset="2"/>
              <a:buChar char="v"/>
            </a:pPr>
            <a:endParaRPr lang="ru-RU" sz="2500" dirty="0" smtClean="0">
              <a:latin typeface="Georgia" pitchFamily="18" charset="0"/>
            </a:endParaRPr>
          </a:p>
          <a:p>
            <a:pPr algn="just"/>
            <a:r>
              <a:rPr lang="ru-RU" sz="2500" dirty="0" smtClean="0">
                <a:latin typeface="Georgia" pitchFamily="18" charset="0"/>
              </a:rPr>
              <a:t>	Учащимся предлагается  рассмотреть специально </a:t>
            </a:r>
          </a:p>
          <a:p>
            <a:pPr algn="just"/>
            <a:r>
              <a:rPr lang="ru-RU" sz="2500" dirty="0" smtClean="0">
                <a:latin typeface="Georgia" pitchFamily="18" charset="0"/>
              </a:rPr>
              <a:t>подготовленные фотографии, сделанные в музее. Снимки</a:t>
            </a:r>
          </a:p>
          <a:p>
            <a:pPr algn="just"/>
            <a:r>
              <a:rPr lang="ru-RU" sz="2500" dirty="0" smtClean="0">
                <a:latin typeface="Georgia" pitchFamily="18" charset="0"/>
              </a:rPr>
              <a:t>изначально     сделаны     с    некоторыми    фактическими </a:t>
            </a:r>
          </a:p>
          <a:p>
            <a:pPr algn="just"/>
            <a:r>
              <a:rPr lang="ru-RU" sz="2500" dirty="0" smtClean="0">
                <a:latin typeface="Georgia" pitchFamily="18" charset="0"/>
              </a:rPr>
              <a:t>ошибками.   Задача  учащихся,   рассмотреть фотографии,</a:t>
            </a:r>
          </a:p>
          <a:p>
            <a:pPr algn="just"/>
            <a:r>
              <a:rPr lang="ru-RU" sz="2500" dirty="0" smtClean="0">
                <a:latin typeface="Georgia" pitchFamily="18" charset="0"/>
              </a:rPr>
              <a:t>найти ошибки и рассказать, в чем они заключаются.</a:t>
            </a:r>
          </a:p>
          <a:p>
            <a:endParaRPr lang="ru-RU" sz="2500" dirty="0" smtClean="0">
              <a:latin typeface="Georgia" pitchFamily="18" charset="0"/>
            </a:endParaRPr>
          </a:p>
          <a:p>
            <a:r>
              <a:rPr lang="ru-RU" sz="2500" dirty="0" smtClean="0">
                <a:latin typeface="Georgia" pitchFamily="18" charset="0"/>
              </a:rPr>
              <a:t> </a:t>
            </a:r>
          </a:p>
          <a:p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14889" b="16973"/>
          <a:stretch>
            <a:fillRect/>
          </a:stretch>
        </p:blipFill>
        <p:spPr bwMode="auto">
          <a:xfrm>
            <a:off x="6286512" y="1214422"/>
            <a:ext cx="12251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6746" r="3225" b="13135"/>
          <a:stretch>
            <a:fillRect/>
          </a:stretch>
        </p:blipFill>
        <p:spPr bwMode="auto">
          <a:xfrm>
            <a:off x="357158" y="2214554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11965" y="500042"/>
            <a:ext cx="592007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«КАДР  ЗА  КАДРОМ»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 descr="G:\Катколва\козлова\IMG_4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929066"/>
            <a:ext cx="3643338" cy="255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Катколва\козлова\IMG_456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357298"/>
            <a:ext cx="3571900" cy="238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Катколва\козлова\IMG_4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929066"/>
            <a:ext cx="3714776" cy="260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314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71</cp:revision>
  <dcterms:created xsi:type="dcterms:W3CDTF">2011-10-25T17:38:32Z</dcterms:created>
  <dcterms:modified xsi:type="dcterms:W3CDTF">2012-05-03T17:20:14Z</dcterms:modified>
</cp:coreProperties>
</file>