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79" r:id="rId3"/>
    <p:sldId id="257" r:id="rId4"/>
    <p:sldId id="263" r:id="rId5"/>
    <p:sldId id="265" r:id="rId6"/>
    <p:sldId id="280" r:id="rId7"/>
    <p:sldId id="267" r:id="rId8"/>
    <p:sldId id="268" r:id="rId9"/>
    <p:sldId id="301" r:id="rId10"/>
    <p:sldId id="302" r:id="rId11"/>
    <p:sldId id="260" r:id="rId12"/>
    <p:sldId id="299" r:id="rId13"/>
    <p:sldId id="303" r:id="rId14"/>
    <p:sldId id="309" r:id="rId15"/>
    <p:sldId id="290" r:id="rId16"/>
    <p:sldId id="281" r:id="rId17"/>
    <p:sldId id="259" r:id="rId18"/>
    <p:sldId id="283" r:id="rId19"/>
    <p:sldId id="284" r:id="rId20"/>
    <p:sldId id="285" r:id="rId21"/>
    <p:sldId id="305" r:id="rId22"/>
    <p:sldId id="288" r:id="rId23"/>
    <p:sldId id="293" r:id="rId24"/>
    <p:sldId id="296" r:id="rId25"/>
    <p:sldId id="298" r:id="rId26"/>
    <p:sldId id="282" r:id="rId27"/>
    <p:sldId id="300" r:id="rId28"/>
    <p:sldId id="304" r:id="rId29"/>
    <p:sldId id="306" r:id="rId30"/>
    <p:sldId id="276" r:id="rId31"/>
    <p:sldId id="272" r:id="rId32"/>
    <p:sldId id="273" r:id="rId33"/>
    <p:sldId id="274" r:id="rId34"/>
    <p:sldId id="275" r:id="rId35"/>
    <p:sldId id="311" r:id="rId36"/>
    <p:sldId id="310" r:id="rId37"/>
    <p:sldId id="270" r:id="rId38"/>
    <p:sldId id="297" r:id="rId39"/>
    <p:sldId id="314" r:id="rId40"/>
    <p:sldId id="289" r:id="rId41"/>
    <p:sldId id="315" r:id="rId42"/>
    <p:sldId id="316" r:id="rId43"/>
    <p:sldId id="307" r:id="rId44"/>
    <p:sldId id="271" r:id="rId45"/>
    <p:sldId id="295" r:id="rId46"/>
    <p:sldId id="292" r:id="rId47"/>
    <p:sldId id="291" r:id="rId48"/>
    <p:sldId id="312" r:id="rId49"/>
    <p:sldId id="317" r:id="rId50"/>
    <p:sldId id="318" r:id="rId51"/>
    <p:sldId id="31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B391F-D2F7-460F-BF1F-D83BEA9082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3FBF6-149A-4CE4-8C42-05692ABB93C8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Андрей</a:t>
          </a:r>
          <a:endParaRPr lang="ru-RU" b="1" dirty="0">
            <a:solidFill>
              <a:srgbClr val="FFC000"/>
            </a:solidFill>
          </a:endParaRPr>
        </a:p>
      </dgm:t>
    </dgm:pt>
    <dgm:pt modelId="{A2E1946D-BDC3-4397-8F72-9574A8955DBD}" type="parTrans" cxnId="{9900FC27-081D-4FD4-A209-F6A42AC7EF2F}">
      <dgm:prSet/>
      <dgm:spPr/>
      <dgm:t>
        <a:bodyPr/>
        <a:lstStyle/>
        <a:p>
          <a:endParaRPr lang="ru-RU"/>
        </a:p>
      </dgm:t>
    </dgm:pt>
    <dgm:pt modelId="{708B5933-97F3-416F-9BDE-446C43F48712}" type="sibTrans" cxnId="{9900FC27-081D-4FD4-A209-F6A42AC7EF2F}">
      <dgm:prSet/>
      <dgm:spPr/>
      <dgm:t>
        <a:bodyPr/>
        <a:lstStyle/>
        <a:p>
          <a:endParaRPr lang="ru-RU"/>
        </a:p>
      </dgm:t>
    </dgm:pt>
    <dgm:pt modelId="{5DD6B33D-9CE0-4803-B70E-C760DD01E27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Дима</a:t>
          </a:r>
          <a:endParaRPr lang="ru-RU" b="1" dirty="0">
            <a:solidFill>
              <a:srgbClr val="7030A0"/>
            </a:solidFill>
          </a:endParaRPr>
        </a:p>
      </dgm:t>
    </dgm:pt>
    <dgm:pt modelId="{9E803A02-94BE-487A-A8CD-22AF5171A86A}" type="parTrans" cxnId="{C635F45C-83C3-4892-B4A7-7E3856511932}">
      <dgm:prSet/>
      <dgm:spPr/>
      <dgm:t>
        <a:bodyPr/>
        <a:lstStyle/>
        <a:p>
          <a:endParaRPr lang="ru-RU"/>
        </a:p>
      </dgm:t>
    </dgm:pt>
    <dgm:pt modelId="{36FCE419-1E01-44B0-89C2-53DB861AAB95}" type="sibTrans" cxnId="{C635F45C-83C3-4892-B4A7-7E3856511932}">
      <dgm:prSet/>
      <dgm:spPr/>
      <dgm:t>
        <a:bodyPr/>
        <a:lstStyle/>
        <a:p>
          <a:endParaRPr lang="ru-RU"/>
        </a:p>
      </dgm:t>
    </dgm:pt>
    <dgm:pt modelId="{F48CE668-1ECD-44CA-996B-B83ACC84433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Миша</a:t>
          </a:r>
          <a:endParaRPr lang="ru-RU" b="1" dirty="0">
            <a:solidFill>
              <a:srgbClr val="FF0000"/>
            </a:solidFill>
          </a:endParaRPr>
        </a:p>
      </dgm:t>
    </dgm:pt>
    <dgm:pt modelId="{CAF81486-6A8E-4456-A382-7C78E08DB626}" type="parTrans" cxnId="{D49ACE0F-10A0-4399-AC89-1D6D856F67CD}">
      <dgm:prSet/>
      <dgm:spPr/>
      <dgm:t>
        <a:bodyPr/>
        <a:lstStyle/>
        <a:p>
          <a:endParaRPr lang="ru-RU"/>
        </a:p>
      </dgm:t>
    </dgm:pt>
    <dgm:pt modelId="{0762F674-BF8E-4384-B868-0E8C1FFB6A4E}" type="sibTrans" cxnId="{D49ACE0F-10A0-4399-AC89-1D6D856F67CD}">
      <dgm:prSet/>
      <dgm:spPr/>
      <dgm:t>
        <a:bodyPr/>
        <a:lstStyle/>
        <a:p>
          <a:endParaRPr lang="ru-RU"/>
        </a:p>
      </dgm:t>
    </dgm:pt>
    <dgm:pt modelId="{3739814E-C184-4B97-B47D-3EBDC641B991}">
      <dgm:prSet/>
      <dgm:spPr/>
      <dgm:t>
        <a:bodyPr/>
        <a:lstStyle/>
        <a:p>
          <a:r>
            <a:rPr lang="ru-RU" b="1" dirty="0" smtClean="0"/>
            <a:t>Коля</a:t>
          </a:r>
          <a:endParaRPr lang="ru-RU" b="1" dirty="0"/>
        </a:p>
      </dgm:t>
    </dgm:pt>
    <dgm:pt modelId="{5F435CDD-F12F-4DBC-86F5-3A9F4D87B263}" type="parTrans" cxnId="{8AF83A5D-AEB3-4966-93C0-229A251990EB}">
      <dgm:prSet/>
      <dgm:spPr/>
      <dgm:t>
        <a:bodyPr/>
        <a:lstStyle/>
        <a:p>
          <a:endParaRPr lang="ru-RU"/>
        </a:p>
      </dgm:t>
    </dgm:pt>
    <dgm:pt modelId="{60F4B037-8E53-4F37-AD4C-57E32D2B7D47}" type="sibTrans" cxnId="{8AF83A5D-AEB3-4966-93C0-229A251990EB}">
      <dgm:prSet/>
      <dgm:spPr/>
      <dgm:t>
        <a:bodyPr/>
        <a:lstStyle/>
        <a:p>
          <a:endParaRPr lang="ru-RU"/>
        </a:p>
      </dgm:t>
    </dgm:pt>
    <dgm:pt modelId="{953A9048-E540-4ED9-80EA-616906F61D97}" type="pres">
      <dgm:prSet presAssocID="{47AB391F-D2F7-460F-BF1F-D83BEA9082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0C0CD-0558-4092-8414-2AD9F0321090}" type="pres">
      <dgm:prSet presAssocID="{4063FBF6-149A-4CE4-8C42-05692ABB93C8}" presName="parentLin" presStyleCnt="0"/>
      <dgm:spPr/>
    </dgm:pt>
    <dgm:pt modelId="{9400E92B-2610-4162-9A6E-7A49964999BB}" type="pres">
      <dgm:prSet presAssocID="{4063FBF6-149A-4CE4-8C42-05692ABB93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AA939E-B98A-41DC-99E2-9529C53E2B9C}" type="pres">
      <dgm:prSet presAssocID="{4063FBF6-149A-4CE4-8C42-05692ABB93C8}" presName="parentText" presStyleLbl="node1" presStyleIdx="0" presStyleCnt="4" custLinFactNeighborX="-37507" custLinFactNeighborY="37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7960-0EB3-4126-B20C-F2ABB5E6562A}" type="pres">
      <dgm:prSet presAssocID="{4063FBF6-149A-4CE4-8C42-05692ABB93C8}" presName="negativeSpace" presStyleCnt="0"/>
      <dgm:spPr/>
    </dgm:pt>
    <dgm:pt modelId="{0B171C1C-4EF6-4B1F-ACF3-DE7BAA4A6561}" type="pres">
      <dgm:prSet presAssocID="{4063FBF6-149A-4CE4-8C42-05692ABB93C8}" presName="childText" presStyleLbl="conFgAcc1" presStyleIdx="0" presStyleCnt="4">
        <dgm:presLayoutVars>
          <dgm:bulletEnabled val="1"/>
        </dgm:presLayoutVars>
      </dgm:prSet>
      <dgm:spPr/>
    </dgm:pt>
    <dgm:pt modelId="{7B385193-2742-4FEA-A92B-D08FE9312A21}" type="pres">
      <dgm:prSet presAssocID="{708B5933-97F3-416F-9BDE-446C43F48712}" presName="spaceBetweenRectangles" presStyleCnt="0"/>
      <dgm:spPr/>
    </dgm:pt>
    <dgm:pt modelId="{A6E865E7-0921-48CB-9355-1E7F3FF9A6A1}" type="pres">
      <dgm:prSet presAssocID="{5DD6B33D-9CE0-4803-B70E-C760DD01E270}" presName="parentLin" presStyleCnt="0"/>
      <dgm:spPr/>
    </dgm:pt>
    <dgm:pt modelId="{17F4D6A2-D40A-4283-8C73-EEC1145C796D}" type="pres">
      <dgm:prSet presAssocID="{5DD6B33D-9CE0-4803-B70E-C760DD01E2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4EC29CD-381A-4899-8907-5B67111716AA}" type="pres">
      <dgm:prSet presAssocID="{5DD6B33D-9CE0-4803-B70E-C760DD01E270}" presName="parentText" presStyleLbl="node1" presStyleIdx="1" presStyleCnt="4" custLinFactNeighborX="9369" custLinFactNeighborY="30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93814-23A9-4D51-8C07-7B7CBCE9F167}" type="pres">
      <dgm:prSet presAssocID="{5DD6B33D-9CE0-4803-B70E-C760DD01E270}" presName="negativeSpace" presStyleCnt="0"/>
      <dgm:spPr/>
    </dgm:pt>
    <dgm:pt modelId="{212CD78F-1071-4379-A277-9C7A4E08356B}" type="pres">
      <dgm:prSet presAssocID="{5DD6B33D-9CE0-4803-B70E-C760DD01E270}" presName="childText" presStyleLbl="conFgAcc1" presStyleIdx="1" presStyleCnt="4">
        <dgm:presLayoutVars>
          <dgm:bulletEnabled val="1"/>
        </dgm:presLayoutVars>
      </dgm:prSet>
      <dgm:spPr/>
    </dgm:pt>
    <dgm:pt modelId="{1671BADD-12A5-4790-A534-56C19C1B9F6E}" type="pres">
      <dgm:prSet presAssocID="{36FCE419-1E01-44B0-89C2-53DB861AAB95}" presName="spaceBetweenRectangles" presStyleCnt="0"/>
      <dgm:spPr/>
    </dgm:pt>
    <dgm:pt modelId="{49FE2DD6-06C0-41BF-B498-E781D0D8AFED}" type="pres">
      <dgm:prSet presAssocID="{F48CE668-1ECD-44CA-996B-B83ACC84433C}" presName="parentLin" presStyleCnt="0"/>
      <dgm:spPr/>
    </dgm:pt>
    <dgm:pt modelId="{828BF808-2236-4DB3-B004-C0237DB49FBF}" type="pres">
      <dgm:prSet presAssocID="{F48CE668-1ECD-44CA-996B-B83ACC84433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C6210A2-475E-4E0A-A826-5C0487BBA949}" type="pres">
      <dgm:prSet presAssocID="{F48CE668-1ECD-44CA-996B-B83ACC84433C}" presName="parentText" presStyleLbl="node1" presStyleIdx="2" presStyleCnt="4" custLinFactNeighborX="9369" custLinFactNeighborY="38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F7EF-B836-4CC8-8EB0-65DC0F4C5D47}" type="pres">
      <dgm:prSet presAssocID="{F48CE668-1ECD-44CA-996B-B83ACC84433C}" presName="negativeSpace" presStyleCnt="0"/>
      <dgm:spPr/>
    </dgm:pt>
    <dgm:pt modelId="{B39D294C-C820-431E-A06C-1500C24B432D}" type="pres">
      <dgm:prSet presAssocID="{F48CE668-1ECD-44CA-996B-B83ACC84433C}" presName="childText" presStyleLbl="conFgAcc1" presStyleIdx="2" presStyleCnt="4">
        <dgm:presLayoutVars>
          <dgm:bulletEnabled val="1"/>
        </dgm:presLayoutVars>
      </dgm:prSet>
      <dgm:spPr/>
    </dgm:pt>
    <dgm:pt modelId="{C64CBF2F-015C-4A94-BF4B-8553965AFA10}" type="pres">
      <dgm:prSet presAssocID="{0762F674-BF8E-4384-B868-0E8C1FFB6A4E}" presName="spaceBetweenRectangles" presStyleCnt="0"/>
      <dgm:spPr/>
    </dgm:pt>
    <dgm:pt modelId="{F732B00F-B70A-4DD9-A53D-E6FB3337EC7A}" type="pres">
      <dgm:prSet presAssocID="{3739814E-C184-4B97-B47D-3EBDC641B991}" presName="parentLin" presStyleCnt="0"/>
      <dgm:spPr/>
    </dgm:pt>
    <dgm:pt modelId="{00ED5F37-D398-4C87-AD59-E32DA36DA69B}" type="pres">
      <dgm:prSet presAssocID="{3739814E-C184-4B97-B47D-3EBDC641B99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282C8A4-5F21-4DAC-B51B-DA0EE9B5D3A1}" type="pres">
      <dgm:prSet presAssocID="{3739814E-C184-4B97-B47D-3EBDC641B991}" presName="parentText" presStyleLbl="node1" presStyleIdx="3" presStyleCnt="4" custLinFactNeighborX="-14069" custLinFactNeighborY="38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CC424-BA1D-4355-A13F-DF383445DB12}" type="pres">
      <dgm:prSet presAssocID="{3739814E-C184-4B97-B47D-3EBDC641B991}" presName="negativeSpace" presStyleCnt="0"/>
      <dgm:spPr/>
    </dgm:pt>
    <dgm:pt modelId="{5CD7B767-3C9B-4EE7-B1C6-ECDB1E96A3F0}" type="pres">
      <dgm:prSet presAssocID="{3739814E-C184-4B97-B47D-3EBDC641B991}" presName="childText" presStyleLbl="conFgAcc1" presStyleIdx="3" presStyleCnt="4" custLinFactNeighborX="781" custLinFactNeighborY="-7612">
        <dgm:presLayoutVars>
          <dgm:bulletEnabled val="1"/>
        </dgm:presLayoutVars>
      </dgm:prSet>
      <dgm:spPr/>
    </dgm:pt>
  </dgm:ptLst>
  <dgm:cxnLst>
    <dgm:cxn modelId="{4DD1E6D5-C9D9-4B4C-980C-518A15F996EA}" type="presOf" srcId="{5DD6B33D-9CE0-4803-B70E-C760DD01E270}" destId="{17F4D6A2-D40A-4283-8C73-EEC1145C796D}" srcOrd="0" destOrd="0" presId="urn:microsoft.com/office/officeart/2005/8/layout/list1"/>
    <dgm:cxn modelId="{9900FC27-081D-4FD4-A209-F6A42AC7EF2F}" srcId="{47AB391F-D2F7-460F-BF1F-D83BEA90825B}" destId="{4063FBF6-149A-4CE4-8C42-05692ABB93C8}" srcOrd="0" destOrd="0" parTransId="{A2E1946D-BDC3-4397-8F72-9574A8955DBD}" sibTransId="{708B5933-97F3-416F-9BDE-446C43F48712}"/>
    <dgm:cxn modelId="{39B0D9C1-B969-49DF-A064-B6EE3E669441}" type="presOf" srcId="{3739814E-C184-4B97-B47D-3EBDC641B991}" destId="{00ED5F37-D398-4C87-AD59-E32DA36DA69B}" srcOrd="0" destOrd="0" presId="urn:microsoft.com/office/officeart/2005/8/layout/list1"/>
    <dgm:cxn modelId="{8AF83A5D-AEB3-4966-93C0-229A251990EB}" srcId="{47AB391F-D2F7-460F-BF1F-D83BEA90825B}" destId="{3739814E-C184-4B97-B47D-3EBDC641B991}" srcOrd="3" destOrd="0" parTransId="{5F435CDD-F12F-4DBC-86F5-3A9F4D87B263}" sibTransId="{60F4B037-8E53-4F37-AD4C-57E32D2B7D47}"/>
    <dgm:cxn modelId="{C635F45C-83C3-4892-B4A7-7E3856511932}" srcId="{47AB391F-D2F7-460F-BF1F-D83BEA90825B}" destId="{5DD6B33D-9CE0-4803-B70E-C760DD01E270}" srcOrd="1" destOrd="0" parTransId="{9E803A02-94BE-487A-A8CD-22AF5171A86A}" sibTransId="{36FCE419-1E01-44B0-89C2-53DB861AAB95}"/>
    <dgm:cxn modelId="{F4D647EE-A622-4033-AEB4-0D2536F5E3E9}" type="presOf" srcId="{4063FBF6-149A-4CE4-8C42-05692ABB93C8}" destId="{9400E92B-2610-4162-9A6E-7A49964999BB}" srcOrd="0" destOrd="0" presId="urn:microsoft.com/office/officeart/2005/8/layout/list1"/>
    <dgm:cxn modelId="{035E909D-CA85-4E5D-9C74-C8C5F7EA0317}" type="presOf" srcId="{3739814E-C184-4B97-B47D-3EBDC641B991}" destId="{0282C8A4-5F21-4DAC-B51B-DA0EE9B5D3A1}" srcOrd="1" destOrd="0" presId="urn:microsoft.com/office/officeart/2005/8/layout/list1"/>
    <dgm:cxn modelId="{AC301BE7-CDBA-4C68-9072-C15C0DA19916}" type="presOf" srcId="{5DD6B33D-9CE0-4803-B70E-C760DD01E270}" destId="{F4EC29CD-381A-4899-8907-5B67111716AA}" srcOrd="1" destOrd="0" presId="urn:microsoft.com/office/officeart/2005/8/layout/list1"/>
    <dgm:cxn modelId="{006866A3-2408-4F6F-ACFB-FAB4B8F5FE72}" type="presOf" srcId="{4063FBF6-149A-4CE4-8C42-05692ABB93C8}" destId="{F7AA939E-B98A-41DC-99E2-9529C53E2B9C}" srcOrd="1" destOrd="0" presId="urn:microsoft.com/office/officeart/2005/8/layout/list1"/>
    <dgm:cxn modelId="{37C4F512-0BFA-4174-9029-32B1139FAD23}" type="presOf" srcId="{47AB391F-D2F7-460F-BF1F-D83BEA90825B}" destId="{953A9048-E540-4ED9-80EA-616906F61D97}" srcOrd="0" destOrd="0" presId="urn:microsoft.com/office/officeart/2005/8/layout/list1"/>
    <dgm:cxn modelId="{0915A429-86BE-4C45-AF42-DC98DA4091B1}" type="presOf" srcId="{F48CE668-1ECD-44CA-996B-B83ACC84433C}" destId="{828BF808-2236-4DB3-B004-C0237DB49FBF}" srcOrd="0" destOrd="0" presId="urn:microsoft.com/office/officeart/2005/8/layout/list1"/>
    <dgm:cxn modelId="{76E6EBB9-ADE5-42FC-9FCA-93BF63314830}" type="presOf" srcId="{F48CE668-1ECD-44CA-996B-B83ACC84433C}" destId="{7C6210A2-475E-4E0A-A826-5C0487BBA949}" srcOrd="1" destOrd="0" presId="urn:microsoft.com/office/officeart/2005/8/layout/list1"/>
    <dgm:cxn modelId="{D49ACE0F-10A0-4399-AC89-1D6D856F67CD}" srcId="{47AB391F-D2F7-460F-BF1F-D83BEA90825B}" destId="{F48CE668-1ECD-44CA-996B-B83ACC84433C}" srcOrd="2" destOrd="0" parTransId="{CAF81486-6A8E-4456-A382-7C78E08DB626}" sibTransId="{0762F674-BF8E-4384-B868-0E8C1FFB6A4E}"/>
    <dgm:cxn modelId="{49170D63-1B16-4592-BDB6-756A8358BF13}" type="presParOf" srcId="{953A9048-E540-4ED9-80EA-616906F61D97}" destId="{30A0C0CD-0558-4092-8414-2AD9F0321090}" srcOrd="0" destOrd="0" presId="urn:microsoft.com/office/officeart/2005/8/layout/list1"/>
    <dgm:cxn modelId="{687513CB-1302-4E29-B510-B89FAAF43501}" type="presParOf" srcId="{30A0C0CD-0558-4092-8414-2AD9F0321090}" destId="{9400E92B-2610-4162-9A6E-7A49964999BB}" srcOrd="0" destOrd="0" presId="urn:microsoft.com/office/officeart/2005/8/layout/list1"/>
    <dgm:cxn modelId="{66024788-7B81-4751-AFCC-F8F446FD0ED6}" type="presParOf" srcId="{30A0C0CD-0558-4092-8414-2AD9F0321090}" destId="{F7AA939E-B98A-41DC-99E2-9529C53E2B9C}" srcOrd="1" destOrd="0" presId="urn:microsoft.com/office/officeart/2005/8/layout/list1"/>
    <dgm:cxn modelId="{EEA0D11D-0CB0-49BA-BBF3-979A84C74127}" type="presParOf" srcId="{953A9048-E540-4ED9-80EA-616906F61D97}" destId="{311D7960-0EB3-4126-B20C-F2ABB5E6562A}" srcOrd="1" destOrd="0" presId="urn:microsoft.com/office/officeart/2005/8/layout/list1"/>
    <dgm:cxn modelId="{81427765-0063-4768-82D5-C257CE3DD9C4}" type="presParOf" srcId="{953A9048-E540-4ED9-80EA-616906F61D97}" destId="{0B171C1C-4EF6-4B1F-ACF3-DE7BAA4A6561}" srcOrd="2" destOrd="0" presId="urn:microsoft.com/office/officeart/2005/8/layout/list1"/>
    <dgm:cxn modelId="{21F8FCE8-B988-4A5D-9AE2-246E58698F95}" type="presParOf" srcId="{953A9048-E540-4ED9-80EA-616906F61D97}" destId="{7B385193-2742-4FEA-A92B-D08FE9312A21}" srcOrd="3" destOrd="0" presId="urn:microsoft.com/office/officeart/2005/8/layout/list1"/>
    <dgm:cxn modelId="{D50DAC27-C446-4EB4-BEB1-C919A2223F20}" type="presParOf" srcId="{953A9048-E540-4ED9-80EA-616906F61D97}" destId="{A6E865E7-0921-48CB-9355-1E7F3FF9A6A1}" srcOrd="4" destOrd="0" presId="urn:microsoft.com/office/officeart/2005/8/layout/list1"/>
    <dgm:cxn modelId="{BB665FD3-121C-4187-AA80-38D3479195FD}" type="presParOf" srcId="{A6E865E7-0921-48CB-9355-1E7F3FF9A6A1}" destId="{17F4D6A2-D40A-4283-8C73-EEC1145C796D}" srcOrd="0" destOrd="0" presId="urn:microsoft.com/office/officeart/2005/8/layout/list1"/>
    <dgm:cxn modelId="{3F961458-AF41-4531-A0E2-A6EF9E93489F}" type="presParOf" srcId="{A6E865E7-0921-48CB-9355-1E7F3FF9A6A1}" destId="{F4EC29CD-381A-4899-8907-5B67111716AA}" srcOrd="1" destOrd="0" presId="urn:microsoft.com/office/officeart/2005/8/layout/list1"/>
    <dgm:cxn modelId="{D2B91517-96F6-4918-904C-37E54360182A}" type="presParOf" srcId="{953A9048-E540-4ED9-80EA-616906F61D97}" destId="{35493814-23A9-4D51-8C07-7B7CBCE9F167}" srcOrd="5" destOrd="0" presId="urn:microsoft.com/office/officeart/2005/8/layout/list1"/>
    <dgm:cxn modelId="{1912D36F-CC15-4871-9304-5D9F6495AB99}" type="presParOf" srcId="{953A9048-E540-4ED9-80EA-616906F61D97}" destId="{212CD78F-1071-4379-A277-9C7A4E08356B}" srcOrd="6" destOrd="0" presId="urn:microsoft.com/office/officeart/2005/8/layout/list1"/>
    <dgm:cxn modelId="{C05A67B5-E0C8-450A-A375-668B35FE0153}" type="presParOf" srcId="{953A9048-E540-4ED9-80EA-616906F61D97}" destId="{1671BADD-12A5-4790-A534-56C19C1B9F6E}" srcOrd="7" destOrd="0" presId="urn:microsoft.com/office/officeart/2005/8/layout/list1"/>
    <dgm:cxn modelId="{DF429DE0-DE3E-4EE3-8BBE-A22EF288F094}" type="presParOf" srcId="{953A9048-E540-4ED9-80EA-616906F61D97}" destId="{49FE2DD6-06C0-41BF-B498-E781D0D8AFED}" srcOrd="8" destOrd="0" presId="urn:microsoft.com/office/officeart/2005/8/layout/list1"/>
    <dgm:cxn modelId="{9853FB48-6BEB-421F-AFE8-5669EACBBE49}" type="presParOf" srcId="{49FE2DD6-06C0-41BF-B498-E781D0D8AFED}" destId="{828BF808-2236-4DB3-B004-C0237DB49FBF}" srcOrd="0" destOrd="0" presId="urn:microsoft.com/office/officeart/2005/8/layout/list1"/>
    <dgm:cxn modelId="{D09A5C34-894A-4E1B-BF12-55AB8A9FB710}" type="presParOf" srcId="{49FE2DD6-06C0-41BF-B498-E781D0D8AFED}" destId="{7C6210A2-475E-4E0A-A826-5C0487BBA949}" srcOrd="1" destOrd="0" presId="urn:microsoft.com/office/officeart/2005/8/layout/list1"/>
    <dgm:cxn modelId="{076EFBDA-0F50-4F6E-851F-174292E3D5EA}" type="presParOf" srcId="{953A9048-E540-4ED9-80EA-616906F61D97}" destId="{33A0F7EF-B836-4CC8-8EB0-65DC0F4C5D47}" srcOrd="9" destOrd="0" presId="urn:microsoft.com/office/officeart/2005/8/layout/list1"/>
    <dgm:cxn modelId="{72A1A32F-1118-435B-89BB-8CD4C3A69F4E}" type="presParOf" srcId="{953A9048-E540-4ED9-80EA-616906F61D97}" destId="{B39D294C-C820-431E-A06C-1500C24B432D}" srcOrd="10" destOrd="0" presId="urn:microsoft.com/office/officeart/2005/8/layout/list1"/>
    <dgm:cxn modelId="{514D0882-587D-442A-93E0-9464BBFE508A}" type="presParOf" srcId="{953A9048-E540-4ED9-80EA-616906F61D97}" destId="{C64CBF2F-015C-4A94-BF4B-8553965AFA10}" srcOrd="11" destOrd="0" presId="urn:microsoft.com/office/officeart/2005/8/layout/list1"/>
    <dgm:cxn modelId="{BF09EAB1-AD93-40A7-B515-BEE072F6C48B}" type="presParOf" srcId="{953A9048-E540-4ED9-80EA-616906F61D97}" destId="{F732B00F-B70A-4DD9-A53D-E6FB3337EC7A}" srcOrd="12" destOrd="0" presId="urn:microsoft.com/office/officeart/2005/8/layout/list1"/>
    <dgm:cxn modelId="{95F4256E-6328-44A7-8B4D-D8582132E541}" type="presParOf" srcId="{F732B00F-B70A-4DD9-A53D-E6FB3337EC7A}" destId="{00ED5F37-D398-4C87-AD59-E32DA36DA69B}" srcOrd="0" destOrd="0" presId="urn:microsoft.com/office/officeart/2005/8/layout/list1"/>
    <dgm:cxn modelId="{DAC7119A-E614-4307-99F2-4305CE37F589}" type="presParOf" srcId="{F732B00F-B70A-4DD9-A53D-E6FB3337EC7A}" destId="{0282C8A4-5F21-4DAC-B51B-DA0EE9B5D3A1}" srcOrd="1" destOrd="0" presId="urn:microsoft.com/office/officeart/2005/8/layout/list1"/>
    <dgm:cxn modelId="{FB4908C3-3111-4030-8664-225B9226B3C2}" type="presParOf" srcId="{953A9048-E540-4ED9-80EA-616906F61D97}" destId="{2F1CC424-BA1D-4355-A13F-DF383445DB12}" srcOrd="13" destOrd="0" presId="urn:microsoft.com/office/officeart/2005/8/layout/list1"/>
    <dgm:cxn modelId="{BD25DA46-54BE-47CF-B817-4471993A9C06}" type="presParOf" srcId="{953A9048-E540-4ED9-80EA-616906F61D97}" destId="{5CD7B767-3C9B-4EE7-B1C6-ECDB1E96A3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71C1C-4EF6-4B1F-ACF3-DE7BAA4A6561}">
      <dsp:nvSpPr>
        <dsp:cNvPr id="0" name=""/>
        <dsp:cNvSpPr/>
      </dsp:nvSpPr>
      <dsp:spPr>
        <a:xfrm>
          <a:off x="0" y="547096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939E-B98A-41DC-99E2-9529C53E2B9C}">
      <dsp:nvSpPr>
        <dsp:cNvPr id="0" name=""/>
        <dsp:cNvSpPr/>
      </dsp:nvSpPr>
      <dsp:spPr>
        <a:xfrm>
          <a:off x="190478" y="428629"/>
          <a:ext cx="42672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FFC000"/>
              </a:solidFill>
            </a:rPr>
            <a:t>Андрей</a:t>
          </a:r>
          <a:endParaRPr lang="ru-RU" sz="3300" b="1" kern="1200" dirty="0">
            <a:solidFill>
              <a:srgbClr val="FFC000"/>
            </a:solidFill>
          </a:endParaRPr>
        </a:p>
      </dsp:txBody>
      <dsp:txXfrm>
        <a:off x="190478" y="428629"/>
        <a:ext cx="4267200" cy="974160"/>
      </dsp:txXfrm>
    </dsp:sp>
    <dsp:sp modelId="{212CD78F-1071-4379-A277-9C7A4E08356B}">
      <dsp:nvSpPr>
        <dsp:cNvPr id="0" name=""/>
        <dsp:cNvSpPr/>
      </dsp:nvSpPr>
      <dsp:spPr>
        <a:xfrm>
          <a:off x="0" y="2043977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C29CD-381A-4899-8907-5B67111716AA}">
      <dsp:nvSpPr>
        <dsp:cNvPr id="0" name=""/>
        <dsp:cNvSpPr/>
      </dsp:nvSpPr>
      <dsp:spPr>
        <a:xfrm>
          <a:off x="333356" y="1857386"/>
          <a:ext cx="42672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7030A0"/>
              </a:solidFill>
            </a:rPr>
            <a:t>Дима</a:t>
          </a:r>
          <a:endParaRPr lang="ru-RU" sz="3300" b="1" kern="1200" dirty="0">
            <a:solidFill>
              <a:srgbClr val="7030A0"/>
            </a:solidFill>
          </a:endParaRPr>
        </a:p>
      </dsp:txBody>
      <dsp:txXfrm>
        <a:off x="333356" y="1857386"/>
        <a:ext cx="4267200" cy="974160"/>
      </dsp:txXfrm>
    </dsp:sp>
    <dsp:sp modelId="{B39D294C-C820-431E-A06C-1500C24B432D}">
      <dsp:nvSpPr>
        <dsp:cNvPr id="0" name=""/>
        <dsp:cNvSpPr/>
      </dsp:nvSpPr>
      <dsp:spPr>
        <a:xfrm>
          <a:off x="0" y="3540857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210A2-475E-4E0A-A826-5C0487BBA949}">
      <dsp:nvSpPr>
        <dsp:cNvPr id="0" name=""/>
        <dsp:cNvSpPr/>
      </dsp:nvSpPr>
      <dsp:spPr>
        <a:xfrm>
          <a:off x="333356" y="3429023"/>
          <a:ext cx="42672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FF0000"/>
              </a:solidFill>
            </a:rPr>
            <a:t>Миша</a:t>
          </a:r>
          <a:endParaRPr lang="ru-RU" sz="3300" b="1" kern="1200" dirty="0">
            <a:solidFill>
              <a:srgbClr val="FF0000"/>
            </a:solidFill>
          </a:endParaRPr>
        </a:p>
      </dsp:txBody>
      <dsp:txXfrm>
        <a:off x="333356" y="3429023"/>
        <a:ext cx="4267200" cy="974160"/>
      </dsp:txXfrm>
    </dsp:sp>
    <dsp:sp modelId="{5CD7B767-3C9B-4EE7-B1C6-ECDB1E96A3F0}">
      <dsp:nvSpPr>
        <dsp:cNvPr id="0" name=""/>
        <dsp:cNvSpPr/>
      </dsp:nvSpPr>
      <dsp:spPr>
        <a:xfrm>
          <a:off x="0" y="5000660"/>
          <a:ext cx="6096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2C8A4-5F21-4DAC-B51B-DA0EE9B5D3A1}">
      <dsp:nvSpPr>
        <dsp:cNvPr id="0" name=""/>
        <dsp:cNvSpPr/>
      </dsp:nvSpPr>
      <dsp:spPr>
        <a:xfrm>
          <a:off x="261917" y="4929225"/>
          <a:ext cx="42672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Коля</a:t>
          </a:r>
          <a:endParaRPr lang="ru-RU" sz="3300" b="1" kern="1200" dirty="0"/>
        </a:p>
      </dsp:txBody>
      <dsp:txXfrm>
        <a:off x="261917" y="4929225"/>
        <a:ext cx="426720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E0A878-653A-45A7-A5C3-7D78A3460AF1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C96C14-E681-4B24-9206-FEEB6AC7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CD5DB-4A53-4D9C-BDE9-87C56A5826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CF94-FC8F-4D56-96D8-80C357CF7FFB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B8B5-B95E-4F75-952E-337AF9E9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3917-031B-4BE9-891E-BDF8974E94E8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DC39-D4E3-4DE2-A5CB-9E9F404B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2139-438C-4AB9-BC3B-1DA569F71964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DE1-62C1-4BFC-AC71-4445D4FE5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5D66-A632-48A9-AD6E-032E85D694A2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67B7-E85D-415A-B455-158D60D1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C2E8-8A7E-481A-9E51-8397104C78A2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112A-240C-47DA-BF74-7DCA2647E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378C-8A8D-4A49-AB08-721CFBB21E8D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BF7F-06A6-4139-A06B-536A7D79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5E6D-D9DD-42B5-81BB-BE26641EEEB9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3270-498A-4EAE-95F0-7D6264537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660A-F5D0-493D-9951-01960880A1AA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1AA3-3CC7-4203-88A0-B4D492AEC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A914-A7A0-4869-A8DB-80C65E27596E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31B2-87AE-42FD-8FA0-DEC2134D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2E01-CE3B-4656-A3B0-3BA29DA9EF5E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04C9-A0F3-4E3E-B7B6-6AB83BB48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93B5-6352-4F7C-B820-530959324CDA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93C5-21FE-4CF2-B34C-0530F516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9E6C-DBC8-4004-A40B-021D39621D24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3BCF6-05D9-4ABD-97BE-E1E8A4513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D6365-0A3A-4BF0-87F5-F592015507FD}" type="datetime1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4C200-2510-49E9-AEB7-5E96DDE92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2011\11_&#1085;&#1086;&#1103;&#1073;&#1088;&#1100;\&#1052;&#1054;&#1049;%20&#1059;&#1056;&#1054;&#1050;%20&#1048;&#1053;&#1060;&#1054;&#1056;&#1052;&#1040;&#1058;&#1048;&#1050;&#1048;_&#1085;&#1086;&#1074;&#1099;&#1081;\&#1040;&#1091;&#1076;&#1080;&#1086;_&#1079;&#1072;&#1089;&#1090;&#1072;&#1074;&#1082;&#1072;%20&#1082;%20&#1085;&#1072;&#1095;&#1072;&#1083;&#1091;.wma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6;&#1054;&#1045;&#1050;&#1058;%20&#171;&#1043;&#1054;&#1056;&#1054;&#1044;-&#1057;&#1040;&#1044;&#187;.pptx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elfim-vladimir/view/120896" TargetMode="External"/><Relationship Id="rId13" Type="http://schemas.openxmlformats.org/officeDocument/2006/relationships/hyperlink" Target="http://ru.wikipedia.org/wiki/%D0%A4%D0%B0%D0%B9%D0%BB:Wistar_rat.jpg" TargetMode="External"/><Relationship Id="rId18" Type="http://schemas.openxmlformats.org/officeDocument/2006/relationships/image" Target="../media/image33.jpeg"/><Relationship Id="rId3" Type="http://schemas.openxmlformats.org/officeDocument/2006/relationships/image" Target="../media/image22.jpeg"/><Relationship Id="rId21" Type="http://schemas.openxmlformats.org/officeDocument/2006/relationships/image" Target="../media/image35.jpe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" Type="http://schemas.openxmlformats.org/officeDocument/2006/relationships/image" Target="../media/image21.jpeg"/><Relationship Id="rId16" Type="http://schemas.openxmlformats.org/officeDocument/2006/relationships/image" Target="../media/image31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hyperlink" Target="http://upload.wikimedia.org/wikipedia/commons/5/50/Drosophila_melanogaster_-_front_(aka).jpg" TargetMode="External"/><Relationship Id="rId5" Type="http://schemas.openxmlformats.org/officeDocument/2006/relationships/hyperlink" Target="http://upload.wikimedia.org/wikipedia/commons/8/83/Mouse-19-Dec-2004.jpg" TargetMode="External"/><Relationship Id="rId15" Type="http://schemas.openxmlformats.org/officeDocument/2006/relationships/image" Target="../media/image30.jpeg"/><Relationship Id="rId23" Type="http://schemas.openxmlformats.org/officeDocument/2006/relationships/image" Target="../media/image37.png"/><Relationship Id="rId10" Type="http://schemas.openxmlformats.org/officeDocument/2006/relationships/image" Target="../media/image27.jpeg"/><Relationship Id="rId19" Type="http://schemas.openxmlformats.org/officeDocument/2006/relationships/hyperlink" Target="http://aliveplanet.narod.ru/2002/13/pictures/peas.gif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gif"/><Relationship Id="rId14" Type="http://schemas.openxmlformats.org/officeDocument/2006/relationships/image" Target="../media/image29.jpeg"/><Relationship Id="rId22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130425"/>
            <a:ext cx="85725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знаний по теме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«Моделирование и формализация»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3886200"/>
            <a:ext cx="7643813" cy="17526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Предмет: «Информатика и ИКТ», </a:t>
            </a:r>
          </a:p>
          <a:p>
            <a:r>
              <a:rPr lang="ru-RU" b="1" smtClean="0">
                <a:solidFill>
                  <a:srgbClr val="002060"/>
                </a:solidFill>
              </a:rPr>
              <a:t>11-Б КЛАСС</a:t>
            </a:r>
          </a:p>
          <a:p>
            <a:r>
              <a:rPr lang="ru-RU" b="1" smtClean="0">
                <a:solidFill>
                  <a:srgbClr val="002060"/>
                </a:solidFill>
              </a:rPr>
              <a:t>Учитель: Швец Людмила Михайловна</a:t>
            </a:r>
          </a:p>
        </p:txBody>
      </p:sp>
      <p:pic>
        <p:nvPicPr>
          <p:cNvPr id="4" name="Аудио_заставка к начал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2928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570038"/>
          </a:xfrm>
        </p:spPr>
        <p:txBody>
          <a:bodyPr>
            <a:spAutoFit/>
          </a:bodyPr>
          <a:lstStyle/>
          <a:p>
            <a:pPr algn="l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Определите, какой аспект объекта-оригинала моделируется в приведенных примерах.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 моделирования   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929188" cy="432911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а)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Ксерокопирование документа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б) </a:t>
            </a:r>
            <a:r>
              <a:rPr lang="ru-RU" b="1" dirty="0" smtClean="0">
                <a:solidFill>
                  <a:srgbClr val="FF0000"/>
                </a:solidFill>
              </a:rPr>
              <a:t>Конструирование   кресла 	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r>
              <a:rPr lang="ru-RU" b="1" dirty="0" smtClean="0">
                <a:solidFill>
                  <a:srgbClr val="FF0000"/>
                </a:solidFill>
              </a:rPr>
              <a:t>водителя в автомобиле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в) Составление              метеорологического прогноз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)  Изучение строения растений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>
                <a:solidFill>
                  <a:srgbClr val="FF0000"/>
                </a:solidFill>
              </a:rPr>
              <a:t>)  Написание     сценария 			кинофильма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е)  </a:t>
            </a:r>
            <a:r>
              <a:rPr lang="ru-RU" b="1" dirty="0" smtClean="0">
                <a:solidFill>
                  <a:schemeClr val="bg1"/>
                </a:solidFill>
              </a:rPr>
              <a:t>Зарисовка эскиза картины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8" y="2000250"/>
            <a:ext cx="3357562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Внешний</a:t>
            </a:r>
            <a:r>
              <a:rPr lang="ru-RU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вид</a:t>
            </a:r>
            <a:r>
              <a:rPr lang="ru-RU" sz="3600" dirty="0">
                <a:solidFill>
                  <a:srgbClr val="0070C0"/>
                </a:solidFill>
                <a:latin typeface="+mn-lt"/>
              </a:rPr>
              <a:t>	</a:t>
            </a:r>
            <a:r>
              <a:rPr lang="ru-RU" sz="3600" dirty="0">
                <a:latin typeface="+mn-lt"/>
              </a:rPr>
              <a:t>	</a:t>
            </a:r>
            <a:endParaRPr lang="ru-RU" sz="3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2.  Структура</a:t>
            </a:r>
            <a:r>
              <a:rPr lang="ru-RU" sz="3600" dirty="0">
                <a:latin typeface="+mn-lt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3</a:t>
            </a:r>
            <a:r>
              <a:rPr lang="ru-RU" sz="3600" dirty="0">
                <a:latin typeface="+mn-lt"/>
              </a:rPr>
              <a:t>. </a:t>
            </a:r>
            <a:r>
              <a:rPr lang="ru-RU" sz="3600" b="1" dirty="0">
                <a:latin typeface="+mn-lt"/>
              </a:rPr>
              <a:t>Поведение</a:t>
            </a:r>
            <a:r>
              <a:rPr lang="ru-RU" dirty="0">
                <a:latin typeface="+mn-lt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5" y="5929313"/>
            <a:ext cx="6286500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1-а; 1-е</a:t>
            </a:r>
            <a:r>
              <a:rPr lang="ru-RU" sz="4000" b="1" dirty="0"/>
              <a:t>; </a:t>
            </a:r>
            <a:r>
              <a:rPr lang="ru-RU" sz="4000" b="1" dirty="0">
                <a:solidFill>
                  <a:srgbClr val="FF0000"/>
                </a:solidFill>
              </a:rPr>
              <a:t>2-б; 2-г 2-д</a:t>
            </a:r>
            <a:r>
              <a:rPr lang="ru-RU" sz="4000" b="1" dirty="0"/>
              <a:t>; 3-в</a:t>
            </a:r>
            <a:endParaRPr lang="ru-RU" sz="4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A5F5-F2B8-4D01-B7DA-645AB86ABDB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ЛОГИЧЕСКИЙ 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675" cy="45259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Урок – это модель обучения?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Записанное в тетради решение задачи – модель задачи?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Воспитание кнутом и пряником – это модель общения?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Школьная доска -  это модель плоскости?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Ксерокопия отдельных страниц книги – это модель книги?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15313" y="1714500"/>
            <a:ext cx="57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ДА</a:t>
            </a:r>
          </a:p>
          <a:p>
            <a:endParaRPr lang="ru-RU" b="1">
              <a:solidFill>
                <a:srgbClr val="C00000"/>
              </a:solidFill>
            </a:endParaRPr>
          </a:p>
          <a:p>
            <a:endParaRPr lang="ru-RU" b="1">
              <a:solidFill>
                <a:srgbClr val="C00000"/>
              </a:solidFill>
            </a:endParaRPr>
          </a:p>
          <a:p>
            <a:r>
              <a:rPr lang="ru-RU" b="1">
                <a:solidFill>
                  <a:srgbClr val="C00000"/>
                </a:solidFill>
              </a:rPr>
              <a:t>ДА</a:t>
            </a:r>
          </a:p>
          <a:p>
            <a:endParaRPr lang="ru-RU" b="1">
              <a:solidFill>
                <a:srgbClr val="C00000"/>
              </a:solidFill>
            </a:endParaRPr>
          </a:p>
          <a:p>
            <a:endParaRPr lang="ru-RU" b="1">
              <a:solidFill>
                <a:srgbClr val="C00000"/>
              </a:solidFill>
            </a:endParaRPr>
          </a:p>
          <a:p>
            <a:endParaRPr lang="ru-RU" b="1">
              <a:solidFill>
                <a:srgbClr val="C00000"/>
              </a:solidFill>
            </a:endParaRPr>
          </a:p>
          <a:p>
            <a:r>
              <a:rPr lang="ru-RU" b="1">
                <a:solidFill>
                  <a:srgbClr val="C00000"/>
                </a:solidFill>
              </a:rPr>
              <a:t>ДА</a:t>
            </a:r>
          </a:p>
          <a:p>
            <a:endParaRPr lang="ru-RU" b="1">
              <a:solidFill>
                <a:srgbClr val="C00000"/>
              </a:solidFill>
            </a:endParaRPr>
          </a:p>
          <a:p>
            <a:endParaRPr lang="ru-RU" b="1">
              <a:solidFill>
                <a:srgbClr val="C00000"/>
              </a:solidFill>
            </a:endParaRPr>
          </a:p>
          <a:p>
            <a:r>
              <a:rPr lang="ru-RU" b="1">
                <a:solidFill>
                  <a:srgbClr val="C00000"/>
                </a:solidFill>
              </a:rPr>
              <a:t>ДА</a:t>
            </a:r>
          </a:p>
          <a:p>
            <a:endParaRPr lang="ru-RU"/>
          </a:p>
          <a:p>
            <a:endParaRPr lang="ru-RU"/>
          </a:p>
          <a:p>
            <a:r>
              <a:rPr lang="ru-RU" b="1"/>
              <a:t>НЕТ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6E033-771D-459E-B46C-A17A85C2120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ЛОГИЧЕСКИЙ  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63"/>
            <a:ext cx="8229600" cy="52149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6. Формула химической реакции – это информационная модель?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7. Оглавление книги — это вероятностная модель ее содержания?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8. Идеальный газ в физике — это модель, имитирующая поведение реального газа?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9. Проект дома — это графическая модель, описывающая внешний вид объекта?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10. Материальная точка в физике – замещение реальных  объектов?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72438" y="1714500"/>
            <a:ext cx="78581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F478C-6480-4A2A-8B72-34B8EAD0905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Мозговой штурм по четверкам!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00174"/>
            <a:ext cx="3667790" cy="364333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075" y="1928813"/>
            <a:ext cx="44180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5500702"/>
            <a:ext cx="35060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1000 штук!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652574"/>
            <a:ext cx="3667790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1928813"/>
            <a:ext cx="44180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B3A24-5350-46E4-8945-E70E62999F34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самооценки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FC3FD-B879-4321-BC9D-E504470595F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КОНВЕРТЫ  С  ЗАДАЧАМИ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13"/>
            <a:ext cx="45005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3250" y="3357563"/>
            <a:ext cx="4730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2500313"/>
            <a:ext cx="1635125" cy="7080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Саша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0" y="2500313"/>
            <a:ext cx="1928813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1143000" y="1785938"/>
            <a:ext cx="1928813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</a:t>
            </a:r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4714875" y="1714500"/>
            <a:ext cx="163512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</a:t>
            </a:r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6357938" y="2286000"/>
            <a:ext cx="163512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Дима</a:t>
            </a:r>
          </a:p>
        </p:txBody>
      </p:sp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6858000" y="1428750"/>
            <a:ext cx="1928813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2714625" y="1357313"/>
            <a:ext cx="2071688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00125"/>
            <a:ext cx="2500313" cy="584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67E51-C47C-495E-90E7-DFD41F2068E4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Инструктаж по ОТ и ТБ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quarter" idx="2"/>
          </p:nvPr>
        </p:nvSpPr>
        <p:spPr>
          <a:xfrm>
            <a:off x="2500313" y="1714500"/>
            <a:ext cx="5715000" cy="714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Не двигать технику</a:t>
            </a:r>
          </a:p>
        </p:txBody>
      </p:sp>
      <p:sp>
        <p:nvSpPr>
          <p:cNvPr id="18436" name="Содержимое 3"/>
          <p:cNvSpPr>
            <a:spLocks noGrp="1"/>
          </p:cNvSpPr>
          <p:nvPr>
            <p:ph sz="quarter" idx="2"/>
          </p:nvPr>
        </p:nvSpPr>
        <p:spPr>
          <a:xfrm>
            <a:off x="2571750" y="2643188"/>
            <a:ext cx="4786313" cy="71437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2"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записывать …</a:t>
            </a:r>
          </a:p>
        </p:txBody>
      </p:sp>
      <p:sp>
        <p:nvSpPr>
          <p:cNvPr id="18437" name="Содержимое 3"/>
          <p:cNvSpPr>
            <a:spLocks noGrp="1"/>
          </p:cNvSpPr>
          <p:nvPr>
            <p:ph sz="quarter" idx="2"/>
          </p:nvPr>
        </p:nvSpPr>
        <p:spPr>
          <a:xfrm>
            <a:off x="928688" y="3571875"/>
            <a:ext cx="8215312" cy="150018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3"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удалять без разрешения</a:t>
            </a:r>
          </a:p>
          <a:p>
            <a:pPr marL="514350" indent="-514350">
              <a:buFont typeface="Arial" pitchFamily="34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файлы и программы</a:t>
            </a:r>
          </a:p>
        </p:txBody>
      </p:sp>
      <p:sp>
        <p:nvSpPr>
          <p:cNvPr id="18438" name="Содержимое 3"/>
          <p:cNvSpPr>
            <a:spLocks noGrp="1"/>
          </p:cNvSpPr>
          <p:nvPr>
            <p:ph sz="quarter" idx="2"/>
          </p:nvPr>
        </p:nvSpPr>
        <p:spPr>
          <a:xfrm>
            <a:off x="785813" y="5143500"/>
            <a:ext cx="7858125" cy="121443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 обнаружение неисправности  -   сообщить учителю</a:t>
            </a:r>
            <a:r>
              <a:rPr lang="en-US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b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1216C-4899-48CA-8999-C86F1520CA6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57188" y="1428750"/>
            <a:ext cx="87868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Создаём 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парка отдыха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группа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«Гонка за знаниями»</a:t>
            </a:r>
          </a:p>
          <a:p>
            <a:pPr algn="ctr"/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6EF9-3A73-4577-85FF-2DA1C3A099F4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1. Модель есть замещение изучаемого объекта другим объектом, который отражает: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все стороны данного объекта;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некоторые стороны данного объекта;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существенные стороны данного объекта;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несущественные стороны данного объекта.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4286250"/>
            <a:ext cx="5715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42B47-12AA-4831-AC34-B6FF7B0C90A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2. Результатом процесса формализации является: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описательная модель;                   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математическая модель;  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графическая модель;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предметная модель.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2643188"/>
            <a:ext cx="5715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1D1D-2A6A-4055-B64C-F675ACDE19E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0-tub.yandex.net/i?id=3251519-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7330" y="3714752"/>
            <a:ext cx="2346671" cy="3143249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1643063"/>
            <a:ext cx="8229600" cy="2428875"/>
          </a:xfrm>
        </p:spPr>
        <p:txBody>
          <a:bodyPr/>
          <a:lstStyle/>
          <a:p>
            <a:r>
              <a:rPr lang="ru-RU" sz="5400" b="1" i="1" smtClean="0">
                <a:solidFill>
                  <a:srgbClr val="002060"/>
                </a:solidFill>
              </a:rPr>
              <a:t>В моделях мы повторяем физический мир</a:t>
            </a:r>
          </a:p>
        </p:txBody>
      </p:sp>
      <p:pic>
        <p:nvPicPr>
          <p:cNvPr id="1030" name="Picture 6" descr="http://im8-tub.yandex.net/i?id=4464826-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2568" y="214290"/>
            <a:ext cx="3191432" cy="2000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http://im4-tub.yandex.net/i?id=123221410-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628660"/>
            <a:ext cx="1571605" cy="15858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http://im2-tub.yandex.net/i?id=27719929-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0"/>
            <a:ext cx="3073482" cy="205687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8" descr="http://im0-tub.yandex.net/i?id=6300661-0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2068" y="3929067"/>
            <a:ext cx="3525816" cy="29540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G:\2010\Ноябрь\Урок Швец_Марьянова\Модели и биотехн\Фото\Анимации\3d_13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5000644"/>
            <a:ext cx="1857356" cy="1857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3" descr="G:\2010\Ноябрь\Урок Швец_Марьянова\Модели и биотехн\Фото\Анимации\Comp_8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71625" y="357188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G:\2010\Ноябрь\Урок Швец_Марьянова\Модели и биотехн\Фото\Анимации\ROBOT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786188"/>
            <a:ext cx="21732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FEC39-D1EE-46AB-8CF0-3D6D9919D9AA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3. Информационной моделью организации занятий в школе является: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свод правил поведения учащихся;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список класса;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расписание уроков;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ru-RU" dirty="0" smtClean="0"/>
              <a:t> перечень учебников.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3786188"/>
            <a:ext cx="5715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5CB31-8950-4E58-9B5E-36322A93921B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13" y="3929063"/>
            <a:ext cx="207168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3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каждой из задач укажите 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важные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бронзовой статуи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«Девушка с веслом»</a:t>
            </a: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8715375" cy="3857625"/>
          </a:xfrm>
        </p:spPr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№1. Увеличить посещаемость городского парка.</a:t>
            </a:r>
            <a:endParaRPr lang="ru-RU" sz="40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Задача №2. Перевезти статую в другой город.</a:t>
            </a:r>
          </a:p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№3. Продать с аукциона.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0D0F-3011-4CF4-AAB3-838A231FD27C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МЕНЯЮТСЯ МЕСТАМИ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2357438"/>
            <a:ext cx="8515350" cy="211455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группа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Создаем </a:t>
            </a: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городского парка отдыха</a:t>
            </a:r>
          </a:p>
          <a:p>
            <a:pPr algn="ctr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«Гонка за знаниями»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AB5AA-FDB3-4850-BE11-3A2A86F9FFFC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72487" cy="1200150"/>
          </a:xfrm>
        </p:spPr>
        <p:txBody>
          <a:bodyPr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НОМЕРА МАТЕРИАЛЬНЫХ МОДЕЛЕЙ</a:t>
            </a:r>
            <a:endParaRPr lang="ru-RU" sz="36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143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а)	Эскизы костюмов к театральному спектаклю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б)	Географический атлас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в)	Объемная модель молекулы воды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г)	Уравнение химической реакции, например: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СО2 + 2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Макет скелета человека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е) Формула определения площади квадрата со стороной </a:t>
            </a:r>
            <a:r>
              <a:rPr lang="ru-RU" i="1" dirty="0" smtClean="0">
                <a:solidFill>
                  <a:srgbClr val="002060"/>
                </a:solidFill>
              </a:rPr>
              <a:t>А</a:t>
            </a:r>
            <a:r>
              <a:rPr lang="ru-RU" i="1" dirty="0" smtClean="0">
                <a:solidFill>
                  <a:srgbClr val="C00000"/>
                </a:solidFill>
              </a:rPr>
              <a:t>:               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i="1" baseline="3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ж)	Расписание движения поездов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) Игрушечный паровоз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2571750"/>
            <a:ext cx="428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3786188"/>
            <a:ext cx="357187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428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08511-8690-497E-B230-ED3F5C7992DC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8337"/>
          </a:xfrm>
        </p:spPr>
        <p:txBody>
          <a:bodyPr>
            <a:sp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из приведенных ниже моделей являются динамическими?</a:t>
            </a:r>
            <a:b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2357438"/>
            <a:ext cx="8229600" cy="3328987"/>
          </a:xfrm>
        </p:spPr>
        <p:txBody>
          <a:bodyPr/>
          <a:lstStyle/>
          <a:p>
            <a:r>
              <a:rPr lang="ru-RU" smtClean="0"/>
              <a:t>а)	Карта местности</a:t>
            </a:r>
          </a:p>
          <a:p>
            <a:r>
              <a:rPr lang="ru-RU" smtClean="0"/>
              <a:t>б)	Дружеский шарж</a:t>
            </a:r>
          </a:p>
          <a:p>
            <a:r>
              <a:rPr lang="ru-RU" smtClean="0"/>
              <a:t>в)	План сочинения</a:t>
            </a:r>
          </a:p>
          <a:p>
            <a:r>
              <a:rPr lang="ru-RU" smtClean="0"/>
              <a:t>г)	График изменения температуры воздуха в течение дня</a:t>
            </a:r>
          </a:p>
          <a:p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38" y="4143375"/>
            <a:ext cx="64293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г)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A41CC-A160-411A-930B-0E9F36B73ED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из моделей являются вероятностными (стохастическими)?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а)	Прогноз погоды</a:t>
            </a:r>
          </a:p>
          <a:p>
            <a:r>
              <a:rPr lang="ru-RU" smtClean="0"/>
              <a:t>б)	Отчет о деятельности предприятия</a:t>
            </a:r>
          </a:p>
          <a:p>
            <a:r>
              <a:rPr lang="ru-RU" smtClean="0"/>
              <a:t>в)	Научная гипотеза</a:t>
            </a:r>
          </a:p>
          <a:p>
            <a:r>
              <a:rPr lang="ru-RU" smtClean="0"/>
              <a:t>г)	План мероприятий, посвященных Дню Победы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8" y="1571625"/>
            <a:ext cx="64293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а)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2786063"/>
            <a:ext cx="64293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в)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06AB8-ACB9-4F0A-90E4-AB76F0682A98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конечная звезда 5"/>
          <p:cNvSpPr/>
          <p:nvPr/>
        </p:nvSpPr>
        <p:spPr>
          <a:xfrm>
            <a:off x="7858148" y="571480"/>
            <a:ext cx="714380" cy="785818"/>
          </a:xfrm>
          <a:prstGeom prst="star6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500034" y="642918"/>
            <a:ext cx="714380" cy="785818"/>
          </a:xfrm>
          <a:prstGeom prst="star6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0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 ошибку в алгоритме решения задачи на компьютере: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8" y="2500313"/>
            <a:ext cx="8429625" cy="3143250"/>
          </a:xfrm>
          <a:prstGeom prst="rect">
            <a:avLst/>
          </a:prstGeom>
        </p:spPr>
        <p:txBody>
          <a:bodyPr anchor="ctr"/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 поставленной задачи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Разбиение  задачи на отдельные части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Составление формальной модели к каждой части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Выбор языка программирования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Написание текста программы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алгоритма решения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Ввод программы в ПК и её редактирование.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5983C-1C33-41CB-B021-36F164645F00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конечная звезда 5"/>
          <p:cNvSpPr/>
          <p:nvPr/>
        </p:nvSpPr>
        <p:spPr>
          <a:xfrm>
            <a:off x="8215338" y="357166"/>
            <a:ext cx="500066" cy="785818"/>
          </a:xfrm>
          <a:prstGeom prst="star6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428596" y="428604"/>
            <a:ext cx="642942" cy="785842"/>
          </a:xfrm>
          <a:prstGeom prst="star6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4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в алгоритме решения задачи на компьютере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3" y="2286000"/>
            <a:ext cx="8429625" cy="3786188"/>
          </a:xfrm>
          <a:prstGeom prst="rect">
            <a:avLst/>
          </a:prstGeom>
        </p:spPr>
        <p:txBody>
          <a:bodyPr anchor="ctr"/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 поставленной задачи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Разбиение  задачи на отдельные части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Составление формальной модели к каждой части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Выбор языка программирования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Написание текста программы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Разработка алгоритма решения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Ввод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ПК и её редактирование.</a:t>
            </a:r>
          </a:p>
          <a:p>
            <a:pPr marL="742950" indent="-742950" fontAlgn="auto"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-213518" y="4499769"/>
            <a:ext cx="8572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F237-9083-477E-8E09-3D156B30C0A0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Объясните - хорошо или плохо поставлена задача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С затонувшего корабля через иллюминатор нужно достать сундук с драгоценностями. Скажите выполнима ли эта задача?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Двор в форме квадрата имеет площадь 625 кв.м. Можно ли определить размеры двора?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CC28C-2E28-4E4B-A38F-39C7FCB6AF47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6431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ЗАКАНЧИВАЕМ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за ПК.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C21AA-EE07-42AD-BA6B-CA0BF60CCD7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42938" y="28575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Эстафета терминов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500313"/>
            <a:ext cx="3571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Модель</a:t>
            </a:r>
          </a:p>
          <a:p>
            <a:r>
              <a:rPr lang="ru-RU" sz="3200" b="1">
                <a:solidFill>
                  <a:srgbClr val="002060"/>
                </a:solidFill>
              </a:rPr>
              <a:t>Моделирование</a:t>
            </a:r>
          </a:p>
          <a:p>
            <a:r>
              <a:rPr lang="ru-RU" sz="3200" b="1">
                <a:solidFill>
                  <a:srgbClr val="002060"/>
                </a:solidFill>
              </a:rPr>
              <a:t>Объект</a:t>
            </a:r>
          </a:p>
          <a:p>
            <a:r>
              <a:rPr lang="ru-RU" sz="3200" b="1">
                <a:solidFill>
                  <a:srgbClr val="002060"/>
                </a:solidFill>
              </a:rPr>
              <a:t>Система</a:t>
            </a:r>
          </a:p>
          <a:p>
            <a:r>
              <a:rPr lang="ru-RU" sz="3200" b="1">
                <a:solidFill>
                  <a:srgbClr val="002060"/>
                </a:solidFill>
              </a:rPr>
              <a:t>Имитация</a:t>
            </a:r>
          </a:p>
          <a:p>
            <a:r>
              <a:rPr lang="ru-RU" sz="3200" b="1">
                <a:solidFill>
                  <a:srgbClr val="002060"/>
                </a:solidFill>
              </a:rPr>
              <a:t>Гипотеза</a:t>
            </a:r>
          </a:p>
          <a:p>
            <a:r>
              <a:rPr lang="ru-RU" sz="3200" b="1">
                <a:solidFill>
                  <a:srgbClr val="002060"/>
                </a:solidFill>
              </a:rPr>
              <a:t>Предсказание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5750" y="1428750"/>
            <a:ext cx="835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и формализация.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9188" y="2571750"/>
            <a:ext cx="3571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Прогноз </a:t>
            </a:r>
          </a:p>
          <a:p>
            <a:r>
              <a:rPr lang="ru-RU" sz="3200" b="1">
                <a:solidFill>
                  <a:srgbClr val="002060"/>
                </a:solidFill>
              </a:rPr>
              <a:t>Формула</a:t>
            </a:r>
          </a:p>
          <a:p>
            <a:r>
              <a:rPr lang="ru-RU" sz="3200" b="1">
                <a:solidFill>
                  <a:srgbClr val="002060"/>
                </a:solidFill>
              </a:rPr>
              <a:t>Алгоритм</a:t>
            </a:r>
          </a:p>
          <a:p>
            <a:r>
              <a:rPr lang="ru-RU" sz="3200" b="1">
                <a:solidFill>
                  <a:srgbClr val="002060"/>
                </a:solidFill>
              </a:rPr>
              <a:t>Схема</a:t>
            </a:r>
          </a:p>
          <a:p>
            <a:r>
              <a:rPr lang="ru-RU" sz="3200" b="1">
                <a:solidFill>
                  <a:srgbClr val="002060"/>
                </a:solidFill>
              </a:rPr>
              <a:t>Визуализация</a:t>
            </a:r>
          </a:p>
          <a:p>
            <a:r>
              <a:rPr lang="ru-RU" sz="3200" b="1">
                <a:solidFill>
                  <a:srgbClr val="002060"/>
                </a:solidFill>
              </a:rPr>
              <a:t>Явление</a:t>
            </a:r>
          </a:p>
          <a:p>
            <a:r>
              <a:rPr lang="ru-RU" sz="3200" b="1">
                <a:solidFill>
                  <a:srgbClr val="002060"/>
                </a:solidFill>
              </a:rPr>
              <a:t>Опыт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3DEF-3A71-4373-B819-F9BFFF0BBB4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625" y="25717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АНАЛИЗИРУЕМ   ЗАДАЧИ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3C043-1C28-4A48-9A03-FAEE4C7D3C28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0"/>
          <p:cNvSpPr txBox="1">
            <a:spLocks noChangeArrowheads="1"/>
          </p:cNvSpPr>
          <p:nvPr/>
        </p:nvSpPr>
        <p:spPr bwMode="auto">
          <a:xfrm>
            <a:off x="2643188" y="714375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№1</a:t>
            </a:r>
          </a:p>
        </p:txBody>
      </p:sp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0" y="1285875"/>
            <a:ext cx="8929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Решите задачу, построив табличную модель.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подростков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Саша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живут на одной улице.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знают как отличного шахматиста,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заядлый футболист, 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компанейский парень, любитель тусовок.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футболист пришел к своему другу, чтобы научиться играть в шахматы, но мама сказала, что сына дома нет, он ушел с известной всей улице личностью на дискотеку. Известно, что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знает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кто?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 l="25001" r="21874"/>
          <a:stretch>
            <a:fillRect/>
          </a:stretch>
        </p:blipFill>
        <p:spPr bwMode="auto">
          <a:xfrm>
            <a:off x="7429520" y="5143500"/>
            <a:ext cx="1214446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5143512"/>
            <a:ext cx="1643074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114925"/>
            <a:ext cx="1714512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5357806"/>
            <a:ext cx="785818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A572C-E20C-43C7-840C-F9AEB79308E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214438"/>
          <a:ext cx="8644000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393174"/>
                <a:gridCol w="1821670"/>
                <a:gridCol w="2500330"/>
              </a:tblGrid>
              <a:tr h="1821030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500" dirty="0" smtClean="0"/>
                    </a:p>
                    <a:p>
                      <a:pPr algn="ctr"/>
                      <a:r>
                        <a:rPr lang="ru-RU" sz="4000" dirty="0" smtClean="0"/>
                        <a:t>Шахматы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r>
                        <a:rPr lang="ru-RU" sz="4000" dirty="0" smtClean="0"/>
                        <a:t>Футбол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r>
                        <a:rPr lang="ru-RU" sz="4000" dirty="0" smtClean="0"/>
                        <a:t>Дискотека</a:t>
                      </a:r>
                      <a:endParaRPr lang="ru-RU" sz="4000" dirty="0"/>
                    </a:p>
                  </a:txBody>
                  <a:tcPr/>
                </a:tc>
              </a:tr>
              <a:tr h="1012251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C00000"/>
                          </a:solidFill>
                        </a:rPr>
                        <a:t>Саша</a:t>
                      </a:r>
                      <a:endParaRPr lang="ru-RU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</a:tr>
              <a:tr h="1012251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C00000"/>
                          </a:solidFill>
                        </a:rPr>
                        <a:t>Миша</a:t>
                      </a:r>
                      <a:endParaRPr lang="ru-RU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</a:tr>
              <a:tr h="1012251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C00000"/>
                          </a:solidFill>
                        </a:rPr>
                        <a:t>Андрей</a:t>
                      </a:r>
                      <a:endParaRPr lang="ru-RU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0C80A-C5C5-4865-BA0D-CCEF9A07996E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0"/>
          <p:cNvSpPr txBox="1">
            <a:spLocks noChangeArrowheads="1"/>
          </p:cNvSpPr>
          <p:nvPr/>
        </p:nvSpPr>
        <p:spPr bwMode="auto">
          <a:xfrm>
            <a:off x="3071813" y="5715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№2</a:t>
            </a: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0" y="1357313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Постройте модель взаимоотношений мальчиков в виде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графа, если известно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Дружат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Андрей 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Андрей 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Миша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Дима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Андрей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кем Андрей может поделится секретом, не рискуя, что он станет известен кому-то другому?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345F-690A-4811-953E-896DEC2C3734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500063" y="1214438"/>
            <a:ext cx="1214437" cy="4786312"/>
          </a:xfrm>
          <a:custGeom>
            <a:avLst/>
            <a:gdLst>
              <a:gd name="connsiteX0" fmla="*/ 1042219 w 1285568"/>
              <a:gd name="connsiteY0" fmla="*/ 0 h 4827638"/>
              <a:gd name="connsiteX1" fmla="*/ 9832 w 1285568"/>
              <a:gd name="connsiteY1" fmla="*/ 2787445 h 4827638"/>
              <a:gd name="connsiteX2" fmla="*/ 1101213 w 1285568"/>
              <a:gd name="connsiteY2" fmla="*/ 4542503 h 4827638"/>
              <a:gd name="connsiteX3" fmla="*/ 1115961 w 1285568"/>
              <a:gd name="connsiteY3" fmla="*/ 4498258 h 482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568" h="4827638">
                <a:moveTo>
                  <a:pt x="1042219" y="0"/>
                </a:moveTo>
                <a:cubicBezTo>
                  <a:pt x="521109" y="1015180"/>
                  <a:pt x="0" y="2030361"/>
                  <a:pt x="9832" y="2787445"/>
                </a:cubicBezTo>
                <a:cubicBezTo>
                  <a:pt x="19664" y="3544529"/>
                  <a:pt x="916858" y="4257368"/>
                  <a:pt x="1101213" y="4542503"/>
                </a:cubicBezTo>
                <a:cubicBezTo>
                  <a:pt x="1285568" y="4827638"/>
                  <a:pt x="1200764" y="4662948"/>
                  <a:pt x="1115961" y="4498258"/>
                </a:cubicBezTo>
              </a:path>
            </a:pathLst>
          </a:cu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120775" y="1223963"/>
            <a:ext cx="384175" cy="1519237"/>
          </a:xfrm>
          <a:custGeom>
            <a:avLst/>
            <a:gdLst>
              <a:gd name="connsiteX0" fmla="*/ 383458 w 383458"/>
              <a:gd name="connsiteY0" fmla="*/ 1519084 h 1519084"/>
              <a:gd name="connsiteX1" fmla="*/ 0 w 383458"/>
              <a:gd name="connsiteY1" fmla="*/ 766916 h 1519084"/>
              <a:gd name="connsiteX2" fmla="*/ 383458 w 383458"/>
              <a:gd name="connsiteY2" fmla="*/ 0 h 1519084"/>
              <a:gd name="connsiteX3" fmla="*/ 383458 w 383458"/>
              <a:gd name="connsiteY3" fmla="*/ 0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58" h="1519084">
                <a:moveTo>
                  <a:pt x="383458" y="1519084"/>
                </a:moveTo>
                <a:cubicBezTo>
                  <a:pt x="191729" y="1269590"/>
                  <a:pt x="0" y="1020097"/>
                  <a:pt x="0" y="766916"/>
                </a:cubicBezTo>
                <a:cubicBezTo>
                  <a:pt x="0" y="513735"/>
                  <a:pt x="383458" y="0"/>
                  <a:pt x="383458" y="0"/>
                </a:cubicBezTo>
                <a:lnTo>
                  <a:pt x="383458" y="0"/>
                </a:lnTo>
              </a:path>
            </a:pathLst>
          </a:cu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000125" y="1285875"/>
            <a:ext cx="500063" cy="3071813"/>
          </a:xfrm>
          <a:custGeom>
            <a:avLst/>
            <a:gdLst>
              <a:gd name="connsiteX0" fmla="*/ 383458 w 383458"/>
              <a:gd name="connsiteY0" fmla="*/ 1519084 h 1519084"/>
              <a:gd name="connsiteX1" fmla="*/ 0 w 383458"/>
              <a:gd name="connsiteY1" fmla="*/ 766916 h 1519084"/>
              <a:gd name="connsiteX2" fmla="*/ 383458 w 383458"/>
              <a:gd name="connsiteY2" fmla="*/ 0 h 1519084"/>
              <a:gd name="connsiteX3" fmla="*/ 383458 w 383458"/>
              <a:gd name="connsiteY3" fmla="*/ 0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58" h="1519084">
                <a:moveTo>
                  <a:pt x="383458" y="1519084"/>
                </a:moveTo>
                <a:cubicBezTo>
                  <a:pt x="191729" y="1269590"/>
                  <a:pt x="0" y="1020097"/>
                  <a:pt x="0" y="766916"/>
                </a:cubicBezTo>
                <a:cubicBezTo>
                  <a:pt x="0" y="513735"/>
                  <a:pt x="383458" y="0"/>
                  <a:pt x="383458" y="0"/>
                </a:cubicBezTo>
                <a:lnTo>
                  <a:pt x="383458" y="0"/>
                </a:lnTo>
              </a:path>
            </a:pathLst>
          </a:cu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480300" y="2846388"/>
            <a:ext cx="1314450" cy="3286125"/>
          </a:xfrm>
          <a:custGeom>
            <a:avLst/>
            <a:gdLst>
              <a:gd name="connsiteX0" fmla="*/ 159775 w 1315065"/>
              <a:gd name="connsiteY0" fmla="*/ 0 h 3286432"/>
              <a:gd name="connsiteX1" fmla="*/ 1310149 w 1315065"/>
              <a:gd name="connsiteY1" fmla="*/ 1533832 h 3286432"/>
              <a:gd name="connsiteX2" fmla="*/ 189271 w 1315065"/>
              <a:gd name="connsiteY2" fmla="*/ 3052916 h 3286432"/>
              <a:gd name="connsiteX3" fmla="*/ 174523 w 1315065"/>
              <a:gd name="connsiteY3" fmla="*/ 2934929 h 32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065" h="3286432">
                <a:moveTo>
                  <a:pt x="159775" y="0"/>
                </a:moveTo>
                <a:cubicBezTo>
                  <a:pt x="732504" y="512506"/>
                  <a:pt x="1305233" y="1025013"/>
                  <a:pt x="1310149" y="1533832"/>
                </a:cubicBezTo>
                <a:cubicBezTo>
                  <a:pt x="1315065" y="2042651"/>
                  <a:pt x="378542" y="2819400"/>
                  <a:pt x="189271" y="3052916"/>
                </a:cubicBezTo>
                <a:cubicBezTo>
                  <a:pt x="0" y="3286432"/>
                  <a:pt x="87261" y="3110680"/>
                  <a:pt x="174523" y="2934929"/>
                </a:cubicBez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1524000" y="428604"/>
          <a:ext cx="6096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357313" y="2500313"/>
            <a:ext cx="214312" cy="28575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357290" y="4071942"/>
            <a:ext cx="214314" cy="285752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478386">
            <a:off x="1298453" y="1277182"/>
            <a:ext cx="296777" cy="282851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572396" y="5715016"/>
            <a:ext cx="214314" cy="285752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4476E-D6E3-4AB1-84F1-9A688815195D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6439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№3	</a:t>
            </a:r>
          </a:p>
          <a:p>
            <a:r>
              <a:rPr lang="ru-RU" sz="2800" b="1">
                <a:solidFill>
                  <a:srgbClr val="002060"/>
                </a:solidFill>
              </a:rPr>
              <a:t>	Сколько мальчиков было на вокзале, если при встречи они обменялись 10 рукопожатиями.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35983"/>
            <a:ext cx="3214678" cy="48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4" y="2890838"/>
            <a:ext cx="4786341" cy="36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65C62-A529-4051-9FD9-9EB2CD458124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stCxn id="4" idx="3"/>
            <a:endCxn id="0" idx="0"/>
          </p:cNvCxnSpPr>
          <p:nvPr/>
        </p:nvCxnSpPr>
        <p:spPr>
          <a:xfrm rot="5400000">
            <a:off x="3732213" y="3128963"/>
            <a:ext cx="1746250" cy="128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965701" y="3321050"/>
            <a:ext cx="785812" cy="15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643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№3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800" b="1">
                <a:solidFill>
                  <a:srgbClr val="002060"/>
                </a:solidFill>
              </a:rPr>
              <a:t>	Сколько мальчиков было на вокзале, если при встречи они обменялись 10 рукопожатиями.</a:t>
            </a:r>
          </a:p>
        </p:txBody>
      </p:sp>
      <p:sp>
        <p:nvSpPr>
          <p:cNvPr id="3" name="Овал 2"/>
          <p:cNvSpPr/>
          <p:nvPr/>
        </p:nvSpPr>
        <p:spPr>
          <a:xfrm>
            <a:off x="2357438" y="2714625"/>
            <a:ext cx="214312" cy="2143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14938" y="2714625"/>
            <a:ext cx="214312" cy="21431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86375" y="3643313"/>
            <a:ext cx="214313" cy="2143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38" y="3714750"/>
            <a:ext cx="214312" cy="2143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7620" y="464344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0" idx="1"/>
            <a:endCxn id="6" idx="5"/>
          </p:cNvCxnSpPr>
          <p:nvPr/>
        </p:nvCxnSpPr>
        <p:spPr>
          <a:xfrm rot="16200000" flipV="1">
            <a:off x="2825750" y="3611563"/>
            <a:ext cx="777875" cy="1349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2"/>
          </p:cNvCxnSpPr>
          <p:nvPr/>
        </p:nvCxnSpPr>
        <p:spPr>
          <a:xfrm flipV="1">
            <a:off x="4000500" y="3751263"/>
            <a:ext cx="1285875" cy="892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4"/>
            <a:endCxn id="6" idx="0"/>
          </p:cNvCxnSpPr>
          <p:nvPr/>
        </p:nvCxnSpPr>
        <p:spPr>
          <a:xfrm rot="5400000">
            <a:off x="2070894" y="3321844"/>
            <a:ext cx="787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6"/>
            <a:endCxn id="4" idx="2"/>
          </p:cNvCxnSpPr>
          <p:nvPr/>
        </p:nvCxnSpPr>
        <p:spPr>
          <a:xfrm>
            <a:off x="2571750" y="2820988"/>
            <a:ext cx="2643188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" idx="5"/>
            <a:endCxn id="0" idx="0"/>
          </p:cNvCxnSpPr>
          <p:nvPr/>
        </p:nvCxnSpPr>
        <p:spPr>
          <a:xfrm rot="16200000" flipH="1">
            <a:off x="2378869" y="3058319"/>
            <a:ext cx="1746250" cy="14239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7"/>
            <a:endCxn id="4" idx="3"/>
          </p:cNvCxnSpPr>
          <p:nvPr/>
        </p:nvCxnSpPr>
        <p:spPr>
          <a:xfrm rot="5400000" flipH="1" flipV="1">
            <a:off x="3468688" y="1968500"/>
            <a:ext cx="849312" cy="27066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930" name="TextBox 26"/>
          <p:cNvSpPr txBox="1">
            <a:spLocks noChangeArrowheads="1"/>
          </p:cNvSpPr>
          <p:nvPr/>
        </p:nvSpPr>
        <p:spPr bwMode="auto">
          <a:xfrm>
            <a:off x="2143125" y="2214563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063" y="2143125"/>
            <a:ext cx="500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38" y="4000500"/>
            <a:ext cx="500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813" y="3714750"/>
            <a:ext cx="500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4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4750" y="4929188"/>
            <a:ext cx="500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33" name="Прямая соединительная линия 32"/>
          <p:cNvCxnSpPr>
            <a:stCxn id="5" idx="1"/>
            <a:endCxn id="3" idx="5"/>
          </p:cNvCxnSpPr>
          <p:nvPr/>
        </p:nvCxnSpPr>
        <p:spPr>
          <a:xfrm rot="16200000" flipV="1">
            <a:off x="3540125" y="1897063"/>
            <a:ext cx="777875" cy="27781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5" idx="2"/>
          </p:cNvCxnSpPr>
          <p:nvPr/>
        </p:nvCxnSpPr>
        <p:spPr>
          <a:xfrm flipV="1">
            <a:off x="2500313" y="3751263"/>
            <a:ext cx="2786062" cy="7143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CEBB-FF6E-423F-A9E7-61A910177454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357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   ДОМАШНЕГО ЗАДАНИЯ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25" y="2643188"/>
            <a:ext cx="8229600" cy="1857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Читаем  формальное стихотворение по алгоритму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C484B-3359-402C-86F4-D67D0B51BEA6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 самооценки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4F977-5DA5-4EE5-8A54-F8FB3DC8C674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  <a:latin typeface="Arial Narrow" pitchFamily="34" charset="0"/>
              </a:rPr>
              <a:t>Физминутка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6DCB9-B313-4B2E-8822-3EBA1B69BFC0}" type="slidenum">
              <a:rPr lang="ru-RU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85750" y="1571625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ИНТЕЛЛЕКТУАЛЬНЫЙ МАРАФОН.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ТИП  МОДЕЛИ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E9A9A-60A2-4F0F-8D1F-AEC015D13D28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357430"/>
            <a:ext cx="648895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hlinkClick r:id="rId2" action="ppaction://hlinkpres?slideindex=1&amp;slidetitle="/>
              </a:rPr>
              <a:t>ПРОЕКТ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«ГОРОД БУДУЩЕГО»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0998D-5E8F-4C7F-9944-1D3ECFBDC160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2571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Определите хорошо или плохо поставлена задача.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 затонувшего корабля через иллюминатор нужно достать сундук с драгоценностями.</a:t>
            </a:r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496"/>
            <a:ext cx="3357586" cy="362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857496"/>
            <a:ext cx="45909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Двойная стрелка вверх/вниз 5"/>
          <p:cNvSpPr/>
          <p:nvPr/>
        </p:nvSpPr>
        <p:spPr>
          <a:xfrm rot="5400000">
            <a:off x="3750469" y="4679157"/>
            <a:ext cx="1143000" cy="278606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C9F99-489F-4191-A6E1-E91C70ED6923}" type="slidenum">
              <a:rPr lang="ru-RU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29289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 хорошо или плохо поставлена задача.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Двор в форме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квадрата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имеет площадь 225кв.м.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Определите размеры сторон и длину изгороди.</a:t>
            </a:r>
          </a:p>
          <a:p>
            <a:pPr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571745"/>
            <a:ext cx="492922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3500" y="228600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</a:rPr>
              <a:t>15м*4 = </a:t>
            </a:r>
            <a:r>
              <a:rPr lang="en-US" sz="4800" b="1">
                <a:solidFill>
                  <a:srgbClr val="C00000"/>
                </a:solidFill>
              </a:rPr>
              <a:t>6</a:t>
            </a:r>
            <a:r>
              <a:rPr lang="ru-RU" sz="4800" b="1">
                <a:solidFill>
                  <a:srgbClr val="C00000"/>
                </a:solidFill>
              </a:rPr>
              <a:t>0м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0" y="3500438"/>
            <a:ext cx="1749425" cy="14287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328E-8F7C-448F-94BC-A496ED9D33CB}" type="slidenum">
              <a:rPr lang="ru-RU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6134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Составьте модели к объекту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-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ЧЕЛОВЕК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6088559"/>
            <a:ext cx="2415661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МОДЕЛИ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29025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Материальные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35189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Информационные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428875"/>
            <a:ext cx="31432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Кукла</a:t>
            </a:r>
          </a:p>
          <a:p>
            <a:r>
              <a:rPr lang="ru-RU" sz="2400">
                <a:solidFill>
                  <a:srgbClr val="002060"/>
                </a:solidFill>
              </a:rPr>
              <a:t>Робот</a:t>
            </a:r>
          </a:p>
          <a:p>
            <a:r>
              <a:rPr lang="ru-RU" sz="2400">
                <a:solidFill>
                  <a:srgbClr val="002060"/>
                </a:solidFill>
              </a:rPr>
              <a:t>Манекен</a:t>
            </a:r>
          </a:p>
          <a:p>
            <a:r>
              <a:rPr lang="ru-RU" sz="2400">
                <a:solidFill>
                  <a:srgbClr val="002060"/>
                </a:solidFill>
              </a:rPr>
              <a:t>Скелет</a:t>
            </a:r>
          </a:p>
          <a:p>
            <a:r>
              <a:rPr lang="ru-RU" sz="2400">
                <a:solidFill>
                  <a:srgbClr val="002060"/>
                </a:solidFill>
              </a:rPr>
              <a:t>Памятник</a:t>
            </a:r>
          </a:p>
          <a:p>
            <a:r>
              <a:rPr lang="ru-RU" sz="2400">
                <a:solidFill>
                  <a:srgbClr val="002060"/>
                </a:solidFill>
              </a:rPr>
              <a:t>Статуэтка</a:t>
            </a:r>
          </a:p>
          <a:p>
            <a:r>
              <a:rPr lang="ru-RU" sz="2400">
                <a:solidFill>
                  <a:srgbClr val="002060"/>
                </a:solidFill>
              </a:rPr>
              <a:t>Восковая фигура</a:t>
            </a:r>
          </a:p>
          <a:p>
            <a:r>
              <a:rPr lang="ru-RU" sz="2400">
                <a:solidFill>
                  <a:srgbClr val="002060"/>
                </a:solidFill>
              </a:rPr>
              <a:t>Бюст</a:t>
            </a:r>
          </a:p>
          <a:p>
            <a:r>
              <a:rPr lang="ru-RU" sz="2400">
                <a:solidFill>
                  <a:srgbClr val="002060"/>
                </a:solidFill>
              </a:rPr>
              <a:t>Корень жень-шеня</a:t>
            </a:r>
          </a:p>
          <a:p>
            <a:r>
              <a:rPr lang="ru-RU" sz="2400">
                <a:solidFill>
                  <a:srgbClr val="002060"/>
                </a:solidFill>
              </a:rPr>
              <a:t>Обезьяна</a:t>
            </a:r>
          </a:p>
          <a:p>
            <a:r>
              <a:rPr lang="ru-RU" sz="2400">
                <a:solidFill>
                  <a:srgbClr val="002060"/>
                </a:solidFill>
              </a:rPr>
              <a:t>Снеговик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2571750"/>
            <a:ext cx="35718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Фотография (портрет)</a:t>
            </a:r>
          </a:p>
          <a:p>
            <a:r>
              <a:rPr lang="ru-RU" sz="2400">
                <a:solidFill>
                  <a:srgbClr val="FFFF00"/>
                </a:solidFill>
              </a:rPr>
              <a:t>Рисунок</a:t>
            </a:r>
          </a:p>
          <a:p>
            <a:r>
              <a:rPr lang="ru-RU" sz="2400">
                <a:solidFill>
                  <a:srgbClr val="FFFF00"/>
                </a:solidFill>
              </a:rPr>
              <a:t>Резюме</a:t>
            </a:r>
          </a:p>
          <a:p>
            <a:r>
              <a:rPr lang="ru-RU" sz="2400">
                <a:solidFill>
                  <a:srgbClr val="FFFF00"/>
                </a:solidFill>
              </a:rPr>
              <a:t>Характеристика</a:t>
            </a:r>
          </a:p>
          <a:p>
            <a:r>
              <a:rPr lang="ru-RU" sz="2400">
                <a:solidFill>
                  <a:srgbClr val="FFFF00"/>
                </a:solidFill>
              </a:rPr>
              <a:t>Паспорт (уд.личности)</a:t>
            </a:r>
          </a:p>
          <a:p>
            <a:r>
              <a:rPr lang="ru-RU" sz="2400">
                <a:solidFill>
                  <a:srgbClr val="FFFF00"/>
                </a:solidFill>
              </a:rPr>
              <a:t>След обуви (ноги)</a:t>
            </a:r>
          </a:p>
          <a:p>
            <a:r>
              <a:rPr lang="ru-RU" sz="2400">
                <a:solidFill>
                  <a:srgbClr val="FFFF00"/>
                </a:solidFill>
              </a:rPr>
              <a:t>Трудовая книжка</a:t>
            </a:r>
          </a:p>
          <a:p>
            <a:r>
              <a:rPr lang="ru-RU" sz="2400">
                <a:solidFill>
                  <a:srgbClr val="FFFF00"/>
                </a:solidFill>
              </a:rPr>
              <a:t>Видеоролик</a:t>
            </a:r>
          </a:p>
          <a:p>
            <a:r>
              <a:rPr lang="ru-RU" sz="2400">
                <a:solidFill>
                  <a:srgbClr val="FFFF00"/>
                </a:solidFill>
              </a:rPr>
              <a:t>Медицинская карта</a:t>
            </a:r>
          </a:p>
          <a:p>
            <a:r>
              <a:rPr lang="ru-RU" sz="2400">
                <a:solidFill>
                  <a:srgbClr val="FFFF00"/>
                </a:solidFill>
              </a:rPr>
              <a:t>Размер одежды, обуви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0E8DB-3A21-4156-BDFD-185AB9EFFA79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Дать название информационным моделям, представленным в таблицах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25" y="2214563"/>
          <a:ext cx="5643563" cy="1571626"/>
        </p:xfrm>
        <a:graphic>
          <a:graphicData uri="http://schemas.openxmlformats.org/drawingml/2006/table">
            <a:tbl>
              <a:tblPr/>
              <a:tblGrid>
                <a:gridCol w="1131888"/>
                <a:gridCol w="803275"/>
                <a:gridCol w="574675"/>
                <a:gridCol w="460375"/>
                <a:gridCol w="1377950"/>
                <a:gridCol w="12954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Фамилия, имя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Полных лет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Рост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Вес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Прививки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Хронические заболевания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Санду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Аллы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164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Реакция Манту 5.09.98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DL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Сколиоз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4429125"/>
          <a:ext cx="6929438" cy="1618933"/>
        </p:xfrm>
        <a:graphic>
          <a:graphicData uri="http://schemas.openxmlformats.org/drawingml/2006/table">
            <a:tbl>
              <a:tblPr/>
              <a:tblGrid>
                <a:gridCol w="1541463"/>
                <a:gridCol w="811212"/>
                <a:gridCol w="1146175"/>
                <a:gridCol w="1501775"/>
                <a:gridCol w="1250950"/>
                <a:gridCol w="677863"/>
              </a:tblGrid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DL"/>
                          <a:cs typeface="Times New Roman" pitchFamily="18" charset="0"/>
                        </a:rPr>
                        <a:t>Фамилия, имя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Адрес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Оклад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С. 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11.10.68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Бульвар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Энергетиков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36/192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снабжения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 р.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5852" y="3929066"/>
            <a:ext cx="4780219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Личная карточка  работника в отделе кадров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785926"/>
            <a:ext cx="2096664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Медкарта ученицы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5F09B-F50C-477D-8BE3-948FA661F409}" type="slidenum">
              <a:rPr lang="ru-RU"/>
              <a:pPr>
                <a:defRPr/>
              </a:pPr>
              <a:t>44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ПЕРЕВЕРТЫШИ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14675" cy="3043238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ЛОМЕЬД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АСЕСИТМ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КЗАН</a:t>
            </a:r>
          </a:p>
          <a:p>
            <a:r>
              <a:rPr lang="ru-RU" sz="4000" b="1" smtClean="0">
                <a:solidFill>
                  <a:srgbClr val="FFFF00"/>
                </a:solidFill>
              </a:rPr>
              <a:t>ЛФРОУМА</a:t>
            </a:r>
          </a:p>
          <a:p>
            <a:pPr>
              <a:buFont typeface="Arial" pitchFamily="34" charset="0"/>
              <a:buNone/>
            </a:pPr>
            <a:endParaRPr lang="ru-RU" sz="4000" b="1" smtClean="0">
              <a:solidFill>
                <a:srgbClr val="FFFF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1643063"/>
            <a:ext cx="31146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>
                <a:solidFill>
                  <a:schemeClr val="bg1"/>
                </a:solidFill>
              </a:rPr>
              <a:t>МОДЕЛЬ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>
                <a:solidFill>
                  <a:schemeClr val="bg1"/>
                </a:solidFill>
              </a:rPr>
              <a:t>СИСТЕМА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>
                <a:solidFill>
                  <a:schemeClr val="bg1"/>
                </a:solidFill>
              </a:rPr>
              <a:t>ЗНАК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>
                <a:solidFill>
                  <a:schemeClr val="bg1"/>
                </a:solidFill>
              </a:rPr>
              <a:t>ФОРМУЛА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0271-9622-4C45-958B-A42C59ACF392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ИГРА.  ТЕРМИНЫ К СЛОВУ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142984"/>
            <a:ext cx="3900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 о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р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м у л 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928802"/>
            <a:ext cx="785819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Р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071678"/>
            <a:ext cx="45397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Ъ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071678"/>
            <a:ext cx="550152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00240"/>
            <a:ext cx="468397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2000240"/>
            <a:ext cx="785819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Р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000240"/>
            <a:ext cx="57150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</a:t>
            </a:r>
            <a:endParaRPr lang="ru-RU" sz="32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000241"/>
            <a:ext cx="571505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10128-32B8-4015-9869-FDDFD36094A3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РАСШИФРУЙТЕ  ИЗВЕСТНЫЕ ТЕРМИНЫ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4686300" cy="4525963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С*С*Т*М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*Л*Г*Р*ТМ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М*Д*Л*Р*В*Н**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Ф*РМ*Л*З*Ц**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ЭКСП*Р*М*НТ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ИССЛ*Д*В*Н**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К*РР*Л*Ц**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357688" y="1571625"/>
            <a:ext cx="4543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ФОРМАЛИЗАЦИЯ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КОРРЕЛЯЦИЯ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0ECD9-B7FB-40BC-9F5D-D7E81AEB5C20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Дерево понятий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9685-89DD-4497-8693-96EB2800DD7C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51205" name="Oval 2"/>
          <p:cNvSpPr>
            <a:spLocks noChangeArrowheads="1"/>
          </p:cNvSpPr>
          <p:nvPr/>
        </p:nvSpPr>
        <p:spPr bwMode="auto">
          <a:xfrm>
            <a:off x="3143250" y="2571750"/>
            <a:ext cx="1571625" cy="1357313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endParaRPr lang="ru-RU" sz="1600" b="1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Формула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1206" name="Oval 3"/>
          <p:cNvSpPr>
            <a:spLocks noChangeArrowheads="1"/>
          </p:cNvSpPr>
          <p:nvPr/>
        </p:nvSpPr>
        <p:spPr bwMode="auto">
          <a:xfrm>
            <a:off x="5572125" y="1714500"/>
            <a:ext cx="1285875" cy="131127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>
                <a:latin typeface="Times New Roman" pitchFamily="18" charset="0"/>
              </a:rPr>
              <a:t>Подобие</a:t>
            </a:r>
            <a:endParaRPr lang="ru-RU">
              <a:latin typeface="Arial" pitchFamily="34" charset="0"/>
            </a:endParaRP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643313" y="714375"/>
            <a:ext cx="1516062" cy="153987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b="1">
                <a:latin typeface="Times New Roman" pitchFamily="18" charset="0"/>
              </a:rPr>
              <a:t>Модель</a:t>
            </a:r>
            <a:endParaRPr lang="ru-RU">
              <a:latin typeface="Arial" pitchFamily="34" charset="0"/>
            </a:endParaRPr>
          </a:p>
        </p:txBody>
      </p:sp>
      <p:sp>
        <p:nvSpPr>
          <p:cNvPr id="51208" name="Oval 5"/>
          <p:cNvSpPr>
            <a:spLocks noChangeArrowheads="1"/>
          </p:cNvSpPr>
          <p:nvPr/>
        </p:nvSpPr>
        <p:spPr bwMode="auto">
          <a:xfrm>
            <a:off x="2071688" y="1571625"/>
            <a:ext cx="1255712" cy="1290638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b="1">
                <a:latin typeface="Times New Roman" pitchFamily="18" charset="0"/>
              </a:rPr>
              <a:t>ГРАФ</a:t>
            </a:r>
            <a:endParaRPr lang="ru-RU">
              <a:latin typeface="Arial" pitchFamily="34" charset="0"/>
            </a:endParaRPr>
          </a:p>
        </p:txBody>
      </p:sp>
      <p:sp>
        <p:nvSpPr>
          <p:cNvPr id="51209" name="Oval 6"/>
          <p:cNvSpPr>
            <a:spLocks noChangeArrowheads="1"/>
          </p:cNvSpPr>
          <p:nvPr/>
        </p:nvSpPr>
        <p:spPr bwMode="auto">
          <a:xfrm>
            <a:off x="928688" y="2571750"/>
            <a:ext cx="1428750" cy="1487488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Таблица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1210" name="Oval 7"/>
          <p:cNvSpPr>
            <a:spLocks noChangeArrowheads="1"/>
          </p:cNvSpPr>
          <p:nvPr/>
        </p:nvSpPr>
        <p:spPr bwMode="auto">
          <a:xfrm>
            <a:off x="5214938" y="3143250"/>
            <a:ext cx="1643062" cy="141605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endParaRPr lang="ru-RU" sz="20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Система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51211" name="Oval 8"/>
          <p:cNvSpPr>
            <a:spLocks noChangeArrowheads="1"/>
          </p:cNvSpPr>
          <p:nvPr/>
        </p:nvSpPr>
        <p:spPr bwMode="auto">
          <a:xfrm>
            <a:off x="6143625" y="4572000"/>
            <a:ext cx="1428750" cy="1674813"/>
          </a:xfrm>
          <a:prstGeom prst="ellipse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b="1">
                <a:latin typeface="Times New Roman" pitchFamily="18" charset="0"/>
              </a:rPr>
              <a:t>Результаты</a:t>
            </a:r>
            <a:endParaRPr lang="ru-RU">
              <a:latin typeface="Arial" pitchFamily="34" charset="0"/>
            </a:endParaRPr>
          </a:p>
        </p:txBody>
      </p:sp>
      <p:sp>
        <p:nvSpPr>
          <p:cNvPr id="51212" name="Oval 9"/>
          <p:cNvSpPr>
            <a:spLocks noChangeArrowheads="1"/>
          </p:cNvSpPr>
          <p:nvPr/>
        </p:nvSpPr>
        <p:spPr bwMode="auto">
          <a:xfrm>
            <a:off x="3714750" y="4286250"/>
            <a:ext cx="1214438" cy="1416050"/>
          </a:xfrm>
          <a:prstGeom prst="ellipse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100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Эксперимент</a:t>
            </a:r>
            <a:endParaRPr lang="ru-RU">
              <a:latin typeface="Arial" pitchFamily="34" charset="0"/>
            </a:endParaRPr>
          </a:p>
        </p:txBody>
      </p:sp>
      <p:sp>
        <p:nvSpPr>
          <p:cNvPr id="51213" name="Oval 10"/>
          <p:cNvSpPr>
            <a:spLocks noChangeArrowheads="1"/>
          </p:cNvSpPr>
          <p:nvPr/>
        </p:nvSpPr>
        <p:spPr bwMode="auto">
          <a:xfrm>
            <a:off x="1714500" y="4214813"/>
            <a:ext cx="1357313" cy="1487487"/>
          </a:xfrm>
          <a:prstGeom prst="ellipse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000" b="1">
                <a:latin typeface="Times New Roman" pitchFamily="18" charset="0"/>
              </a:rPr>
              <a:t>П</a:t>
            </a:r>
            <a:r>
              <a:rPr lang="ru-RU" sz="1200" b="1">
                <a:latin typeface="Times New Roman" pitchFamily="18" charset="0"/>
              </a:rPr>
              <a:t>ОКАЗАТЕЛИ</a:t>
            </a: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8686800" cy="20002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Понравился вам сегодня урок?</a:t>
            </a:r>
          </a:p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Как вы оцениваете свою работу на уроке?</a:t>
            </a:r>
          </a:p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Интересными ли были задания для вас?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929066"/>
            <a:ext cx="3333760" cy="264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4000504"/>
            <a:ext cx="2500330" cy="2622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E8240-A508-4340-9B73-759865A8B00A}" type="slidenum">
              <a:rPr lang="ru-RU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МАТЕРИАЛЬНЫЕ МОДЕЛИ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2402" y="4572008"/>
            <a:ext cx="306159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860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2224" y="1428736"/>
            <a:ext cx="2811776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4000504"/>
            <a:ext cx="1886916" cy="2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/>
          <a:srcRect l="16945" r="18095"/>
          <a:stretch>
            <a:fillRect/>
          </a:stretch>
        </p:blipFill>
        <p:spPr bwMode="auto">
          <a:xfrm>
            <a:off x="0" y="3500424"/>
            <a:ext cx="1643074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200024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57659" y="3929066"/>
            <a:ext cx="1843101" cy="27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1" y="1500174"/>
            <a:ext cx="23079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7EDAE-0ECC-41EE-9783-0B7E2581D81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472488" cy="22574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mtClean="0"/>
              <a:t>Подготовка к практической работе по моделированию</a:t>
            </a:r>
            <a:r>
              <a:rPr lang="en-US" smtClean="0"/>
              <a:t> </a:t>
            </a:r>
            <a:r>
              <a:rPr lang="ru-RU" smtClean="0"/>
              <a:t>биологических процессов.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996952"/>
            <a:ext cx="30003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A1D25-F34C-4C03-B109-6FDD817345E3}" type="slidenum">
              <a:rPr lang="ru-RU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работу. До свидания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714488"/>
            <a:ext cx="3429024" cy="49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2E136-BE91-4017-94C9-EAC2A20DB821}" type="slidenum">
              <a:rPr lang="ru-RU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2928938" y="5072063"/>
            <a:ext cx="50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286250" y="3786188"/>
            <a:ext cx="5000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5214938"/>
            <a:ext cx="9144000" cy="10826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ИНФОРМАЦИОННАЯ МОДЕЛЬ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Графическая</a:t>
            </a:r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модель</a:t>
            </a:r>
          </a:p>
        </p:txBody>
      </p:sp>
      <p:pic>
        <p:nvPicPr>
          <p:cNvPr id="8197" name="Picture 3" descr="E:\смертность и рождаемость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737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E:\рост благососттояния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2239963"/>
            <a:ext cx="40719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F0CD-E5C9-4CF2-BAE5-BD541DA8DC8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МОДЕЛЬ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71800" cy="11144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6000" b="1" smtClean="0">
                <a:solidFill>
                  <a:srgbClr val="002060"/>
                </a:solidFill>
                <a:latin typeface="Brush Script MT" pitchFamily="66" charset="0"/>
              </a:rPr>
              <a:t>S=V·t </a:t>
            </a:r>
            <a:endParaRPr lang="ru-RU" sz="6000" b="1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971550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radley Hand ITC" pitchFamily="66" charset="0"/>
              </a:rPr>
              <a:t>F</a:t>
            </a:r>
            <a:r>
              <a:rPr lang="en-US" sz="6000" b="1" dirty="0" smtClean="0">
                <a:solidFill>
                  <a:srgbClr val="002060"/>
                </a:solidFill>
                <a:latin typeface="Brush Script MT" pitchFamily="66" charset="0"/>
              </a:rPr>
              <a:t>=</a:t>
            </a:r>
            <a:r>
              <a:rPr lang="en-US" sz="6000" b="1" dirty="0" err="1" smtClean="0">
                <a:solidFill>
                  <a:srgbClr val="002060"/>
                </a:solidFill>
                <a:latin typeface="Brush Script MT" pitchFamily="66" charset="0"/>
              </a:rPr>
              <a:t>m·g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nkj.ru/upload/img/1998/3/str54/ur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42976" y="3357562"/>
            <a:ext cx="7108081" cy="1714512"/>
          </a:xfrm>
          <a:solidFill>
            <a:schemeClr val="bg1"/>
          </a:solidFill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ED52-4645-4B36-ACAC-D4C11D299ED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http://im5-tub.yandex.net/i?id=178501727-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62875" y="0"/>
            <a:ext cx="1381125" cy="10572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" name="Picture 32" descr="http://im5-tub.yandex.net/i?id=178501727-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0"/>
            <a:ext cx="1381125" cy="105727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</a:p>
        </p:txBody>
      </p:sp>
      <p:pic>
        <p:nvPicPr>
          <p:cNvPr id="10245" name="Picture 4" descr="http://im7-tub.yandex.net/i?id=95482787-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29125"/>
            <a:ext cx="22177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im8-tub.yandex.net/i?id=37539967-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428736"/>
            <a:ext cx="1643074" cy="129255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6" descr="http://im8-tub.yandex.net/i?id=37539967-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857364"/>
            <a:ext cx="1500166" cy="11801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Картинка 3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643050"/>
            <a:ext cx="1414606" cy="85725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0" name="Picture 8" descr="Картинка 3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2000240"/>
            <a:ext cx="1650149" cy="9999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8" name="Picture 10" descr=" 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1393024" cy="18573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62" name="Picture 14" descr="http://im8-tub.yandex.net/i?id=174257107-0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86116" y="2571744"/>
            <a:ext cx="3929090" cy="36433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" name="Picture 16" descr="Файл:Drosophila melanogaster - front (aka)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43834" y="1285860"/>
            <a:ext cx="1285852" cy="9286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66" name="Picture 18" descr="http://upload.wikimedia.org/wikipedia/commons/thumb/f/ff/Wistar_rat.jpg/150px-Wistar_ra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86050" y="1643050"/>
            <a:ext cx="1428750" cy="952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18" descr="http://upload.wikimedia.org/wikipedia/commons/thumb/f/ff/Wistar_rat.jpg/150px-Wistar_ra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1538" y="1142984"/>
            <a:ext cx="1428750" cy="952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70" name="Picture 22" descr="http://im7-tub.yandex.net/i?id=30377405-0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28860" y="2571744"/>
            <a:ext cx="1571635" cy="15716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" name="Picture 22" descr="http://im7-tub.yandex.net/i?id=30377405-08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857620" y="2143116"/>
            <a:ext cx="1571635" cy="15716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72" name="Picture 24" descr="http://im6-tub.yandex.net/i?id=58180136-0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00430" y="4929198"/>
            <a:ext cx="1428750" cy="19288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" name="Picture 24" descr="http://im6-tub.yandex.net/i?id=58180136-0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00892" y="5286388"/>
            <a:ext cx="1428750" cy="15716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74" name="Picture 26" descr="http://im7-tub.yandex.net/i?id=55508645-0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929190" y="5198382"/>
            <a:ext cx="1195389" cy="16596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76" name="Picture 28" descr="http://im4-tub.yandex.net/i?id=128744214-1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142976" y="3000372"/>
            <a:ext cx="1285884" cy="18078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7" name="Picture 26" descr="http://im7-tub.yandex.net/i?id=55508645-0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357422" y="5198382"/>
            <a:ext cx="1195389" cy="165961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" name="Picture 28" descr="http://im4-tub.yandex.net/i?id=128744214-1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2857496"/>
            <a:ext cx="1285884" cy="18078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3" name="Picture 2" descr="Картинка 5 из 84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071688" y="4143375"/>
            <a:ext cx="1500187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 descr="http://im5-tub.yandex.net/i?id=128565582-09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929454" y="2214554"/>
            <a:ext cx="2214546" cy="202883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60" name="Picture 12" descr="http://im7-tub.yandex.net/i?id=64185240-01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286512" y="4059730"/>
            <a:ext cx="3071802" cy="27982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929454" y="1285860"/>
            <a:ext cx="752476" cy="958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D0A99-A6BA-4DEE-9F49-F75E0FBD193D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570038"/>
          </a:xfrm>
        </p:spPr>
        <p:txBody>
          <a:bodyPr>
            <a:spAutoFit/>
          </a:bodyPr>
          <a:lstStyle/>
          <a:p>
            <a:pPr algn="l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Определите, какой аспект объекта-оригинала моделируется в приведенных примерах.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 моделирования   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929188" cy="432911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Ксерокопирование документа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б) Конструирование   кресла 			водителя в автомобиле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Составление              метеорологического прогноз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 Изучение строения растений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д</a:t>
            </a:r>
            <a:r>
              <a:rPr lang="ru-RU" dirty="0" smtClean="0"/>
              <a:t>)  Написание     сценария 			                 кинофильма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е)  Зарисовка эскиза картины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88" y="2000250"/>
            <a:ext cx="3357562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Внешний</a:t>
            </a:r>
            <a:r>
              <a:rPr lang="ru-RU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вид</a:t>
            </a:r>
            <a:r>
              <a:rPr lang="ru-RU" sz="3600" dirty="0">
                <a:solidFill>
                  <a:srgbClr val="0070C0"/>
                </a:solidFill>
                <a:latin typeface="+mn-lt"/>
              </a:rPr>
              <a:t>	</a:t>
            </a:r>
            <a:r>
              <a:rPr lang="ru-RU" sz="3600" dirty="0">
                <a:latin typeface="+mn-lt"/>
              </a:rPr>
              <a:t>	</a:t>
            </a:r>
            <a:endParaRPr lang="ru-RU" sz="3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2.  Структура</a:t>
            </a:r>
            <a:r>
              <a:rPr lang="ru-RU" sz="3600" dirty="0">
                <a:latin typeface="+mn-lt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3</a:t>
            </a:r>
            <a:r>
              <a:rPr lang="ru-RU" sz="3600" dirty="0">
                <a:latin typeface="+mn-lt"/>
              </a:rPr>
              <a:t>. </a:t>
            </a:r>
            <a:r>
              <a:rPr lang="ru-RU" sz="3600" b="1" dirty="0">
                <a:latin typeface="+mn-lt"/>
              </a:rPr>
              <a:t>Поведение</a:t>
            </a:r>
            <a:r>
              <a:rPr lang="ru-RU" dirty="0">
                <a:latin typeface="+mn-lt"/>
              </a:rPr>
              <a:t>	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D137-2817-493C-B355-9F35F5B05C9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МОУ "Днестровская СШ№1"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1313</Words>
  <Application>Microsoft Office PowerPoint</Application>
  <PresentationFormat>Экран (4:3)</PresentationFormat>
  <Paragraphs>511</Paragraphs>
  <Slides>51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Calibri</vt:lpstr>
      <vt:lpstr>Arial</vt:lpstr>
      <vt:lpstr>Times New Roman</vt:lpstr>
      <vt:lpstr>Brush Script MT</vt:lpstr>
      <vt:lpstr>Bradley Hand ITC</vt:lpstr>
      <vt:lpstr>Arial Narrow</vt:lpstr>
      <vt:lpstr>TimesDL</vt:lpstr>
      <vt:lpstr>Courier New</vt:lpstr>
      <vt:lpstr>Тема Office</vt:lpstr>
      <vt:lpstr>Контроль знаний по теме «Моделирование и формализация»</vt:lpstr>
      <vt:lpstr>В моделях мы повторяем физический мир</vt:lpstr>
      <vt:lpstr>Слайд 3</vt:lpstr>
      <vt:lpstr>Слайд 4</vt:lpstr>
      <vt:lpstr>МАТЕРИАЛЬНЫЕ МОДЕЛИ</vt:lpstr>
      <vt:lpstr>Слайд 6</vt:lpstr>
      <vt:lpstr>МАТЕМАТИЧЕСКАЯ МОДЕЛЬ</vt:lpstr>
      <vt:lpstr>Слайд 8</vt:lpstr>
      <vt:lpstr>Определите, какой аспект объекта-оригинала моделируется в приведенных примерах. Аспект моделирования     Примеры</vt:lpstr>
      <vt:lpstr>Определите, какой аспект объекта-оригинала моделируется в приведенных примерах. Аспект моделирования     Примеры</vt:lpstr>
      <vt:lpstr>ЛОГИЧЕСКИЙ ДИКТАНТ</vt:lpstr>
      <vt:lpstr>ЛОГИЧЕСКИЙ  ДИКТАНТ</vt:lpstr>
      <vt:lpstr>Мозговой штурм по четверкам!</vt:lpstr>
      <vt:lpstr>Лист самооценки</vt:lpstr>
      <vt:lpstr>КОНВЕРТЫ  С  ЗАДАЧАМИ</vt:lpstr>
      <vt:lpstr>Инструктаж по ОТ и ТБ</vt:lpstr>
      <vt:lpstr>Слайд 17</vt:lpstr>
      <vt:lpstr>ТЕСТИРОВАНИЕ</vt:lpstr>
      <vt:lpstr>Слайд 19</vt:lpstr>
      <vt:lpstr>Слайд 20</vt:lpstr>
      <vt:lpstr>Для каждой из задач укажите  важные свойства бронзовой статуи  «Девушка с веслом»</vt:lpstr>
      <vt:lpstr>ГРУППЫ МЕНЯЮТСЯ МЕСТАМИ</vt:lpstr>
      <vt:lpstr>НАЗОВИТЕ НОМЕРА МАТЕРИАЛЬНЫХ МОДЕЛЕЙ</vt:lpstr>
      <vt:lpstr>Какие из приведенных ниже моделей являются динамическими? </vt:lpstr>
      <vt:lpstr> Какие из моделей являются вероятностными (стохастическими)? </vt:lpstr>
      <vt:lpstr>Найти ошибку в алгоритме решения задачи на компьютере:</vt:lpstr>
      <vt:lpstr>Ошибки в алгоритме решения задачи на компьютере</vt:lpstr>
      <vt:lpstr>Объясните - хорошо или плохо поставлена задача</vt:lpstr>
      <vt:lpstr>ЗАКАНЧИВАЕМ  работу за ПК.</vt:lpstr>
      <vt:lpstr>АНАЛИЗИРУЕМ   ЗАДАЧИ</vt:lpstr>
      <vt:lpstr>Слайд 31</vt:lpstr>
      <vt:lpstr>Слайд 32</vt:lpstr>
      <vt:lpstr>Слайд 33</vt:lpstr>
      <vt:lpstr>Слайд 34</vt:lpstr>
      <vt:lpstr>Слайд 35</vt:lpstr>
      <vt:lpstr>Слайд 36</vt:lpstr>
      <vt:lpstr>ПРОВЕРКА   ДОМАШНЕГО ЗАДАНИЯ</vt:lpstr>
      <vt:lpstr>Лист  самооценки</vt:lpstr>
      <vt:lpstr>Физминутка</vt:lpstr>
      <vt:lpstr>Слайд 40</vt:lpstr>
      <vt:lpstr>Слайд 41</vt:lpstr>
      <vt:lpstr>Слайд 42</vt:lpstr>
      <vt:lpstr>Слайд 43</vt:lpstr>
      <vt:lpstr> Дать название информационным моделям, представленным в таблицах  </vt:lpstr>
      <vt:lpstr>ПЕРЕВЕРТЫШИ</vt:lpstr>
      <vt:lpstr>ИГРА.  ТЕРМИНЫ К СЛОВУ </vt:lpstr>
      <vt:lpstr>РАСШИФРУЙТЕ  ИЗВЕСТНЫЕ ТЕРМИНЫ</vt:lpstr>
      <vt:lpstr>Дерево понятий</vt:lpstr>
      <vt:lpstr>Рефлексия</vt:lpstr>
      <vt:lpstr>Домашнее задание</vt:lpstr>
      <vt:lpstr>Благодарю за работу. До свидания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знаний по теме «Моделирование и формализация»</dc:title>
  <cp:lastModifiedBy>revaz</cp:lastModifiedBy>
  <cp:revision>183</cp:revision>
  <dcterms:modified xsi:type="dcterms:W3CDTF">2012-12-05T16:36:51Z</dcterms:modified>
</cp:coreProperties>
</file>