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7" r:id="rId2"/>
    <p:sldId id="268" r:id="rId3"/>
    <p:sldId id="273" r:id="rId4"/>
    <p:sldId id="270" r:id="rId5"/>
    <p:sldId id="263" r:id="rId6"/>
    <p:sldId id="269" r:id="rId7"/>
    <p:sldId id="258" r:id="rId8"/>
    <p:sldId id="259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A54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D1E48-CAFA-4882-A775-87C0A8872D4F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723FBB-AEB4-43A0-8296-CB63AAEBA242}">
      <dgm:prSet phldrT="[Текст]" phldr="1"/>
      <dgm:spPr/>
      <dgm:t>
        <a:bodyPr/>
        <a:lstStyle/>
        <a:p>
          <a:endParaRPr lang="ru-RU" sz="1900" dirty="0"/>
        </a:p>
      </dgm:t>
    </dgm:pt>
    <dgm:pt modelId="{EFAF783A-0244-4170-BB0D-341960F47E20}" type="parTrans" cxnId="{D547B2FF-9AD6-4F07-A63E-34812D41AE67}">
      <dgm:prSet/>
      <dgm:spPr/>
      <dgm:t>
        <a:bodyPr/>
        <a:lstStyle/>
        <a:p>
          <a:endParaRPr lang="ru-RU"/>
        </a:p>
      </dgm:t>
    </dgm:pt>
    <dgm:pt modelId="{EC616999-055B-4B66-9E80-62DEAEC8DF19}" type="sibTrans" cxnId="{D547B2FF-9AD6-4F07-A63E-34812D41AE67}">
      <dgm:prSet/>
      <dgm:spPr/>
      <dgm:t>
        <a:bodyPr/>
        <a:lstStyle/>
        <a:p>
          <a:endParaRPr lang="ru-RU"/>
        </a:p>
      </dgm:t>
    </dgm:pt>
    <dgm:pt modelId="{2DBA2DA3-192F-47EB-B475-4807BDA2B35F}">
      <dgm:prSet phldrT="[Текст]" custT="1"/>
      <dgm:spPr/>
      <dgm:t>
        <a:bodyPr/>
        <a:lstStyle/>
        <a:p>
          <a:r>
            <a:rPr lang="ru-RU" sz="2400" dirty="0" smtClean="0"/>
            <a:t>Выполнить подстановку данных из условия в заданную формулу.</a:t>
          </a:r>
          <a:endParaRPr lang="ru-RU" sz="2400" dirty="0"/>
        </a:p>
      </dgm:t>
    </dgm:pt>
    <dgm:pt modelId="{30FD6525-2BD5-4D0D-8E80-3D997D6F43CA}" type="parTrans" cxnId="{7D58D2FA-8A3F-449C-8C04-24A7C946D9F4}">
      <dgm:prSet/>
      <dgm:spPr/>
      <dgm:t>
        <a:bodyPr/>
        <a:lstStyle/>
        <a:p>
          <a:endParaRPr lang="ru-RU"/>
        </a:p>
      </dgm:t>
    </dgm:pt>
    <dgm:pt modelId="{E07EB5C5-CFE7-44D5-993B-FAB3622FA2D4}" type="sibTrans" cxnId="{7D58D2FA-8A3F-449C-8C04-24A7C946D9F4}">
      <dgm:prSet/>
      <dgm:spPr/>
      <dgm:t>
        <a:bodyPr/>
        <a:lstStyle/>
        <a:p>
          <a:endParaRPr lang="ru-RU"/>
        </a:p>
      </dgm:t>
    </dgm:pt>
    <dgm:pt modelId="{7027D724-AE6A-4020-B30D-92DA4C90BD01}">
      <dgm:prSet phldrT="[Текст]" phldr="1"/>
      <dgm:spPr/>
      <dgm:t>
        <a:bodyPr/>
        <a:lstStyle/>
        <a:p>
          <a:endParaRPr lang="ru-RU" sz="1900" dirty="0"/>
        </a:p>
      </dgm:t>
    </dgm:pt>
    <dgm:pt modelId="{666E5D90-FAC5-4850-9FBB-0FDE737022AE}" type="parTrans" cxnId="{09BECD0B-FDDA-4285-8D91-60C5226BBB83}">
      <dgm:prSet/>
      <dgm:spPr/>
      <dgm:t>
        <a:bodyPr/>
        <a:lstStyle/>
        <a:p>
          <a:endParaRPr lang="ru-RU"/>
        </a:p>
      </dgm:t>
    </dgm:pt>
    <dgm:pt modelId="{66FEAD09-6E33-4411-817A-4E54F21DFFEE}" type="sibTrans" cxnId="{09BECD0B-FDDA-4285-8D91-60C5226BBB83}">
      <dgm:prSet/>
      <dgm:spPr/>
      <dgm:t>
        <a:bodyPr/>
        <a:lstStyle/>
        <a:p>
          <a:endParaRPr lang="ru-RU"/>
        </a:p>
      </dgm:t>
    </dgm:pt>
    <dgm:pt modelId="{D0FE9D11-D17F-41C4-BC59-313DC4920FF7}">
      <dgm:prSet phldrT="[Текст]" custT="1"/>
      <dgm:spPr/>
      <dgm:t>
        <a:bodyPr/>
        <a:lstStyle/>
        <a:p>
          <a:r>
            <a:rPr lang="ru-RU" sz="2400" dirty="0" smtClean="0"/>
            <a:t>. Выбрать из полученных решений те, которые удовлетворяют условию задачи(проанализировать задачу с физической точки зрения).</a:t>
          </a:r>
          <a:endParaRPr lang="ru-RU" sz="2400" dirty="0"/>
        </a:p>
      </dgm:t>
    </dgm:pt>
    <dgm:pt modelId="{59E4E171-5227-41D0-BABE-7AF6B1616012}" type="parTrans" cxnId="{B46EDABF-B958-47BB-A0EE-8FCBB2A2BFAE}">
      <dgm:prSet/>
      <dgm:spPr/>
      <dgm:t>
        <a:bodyPr/>
        <a:lstStyle/>
        <a:p>
          <a:endParaRPr lang="ru-RU"/>
        </a:p>
      </dgm:t>
    </dgm:pt>
    <dgm:pt modelId="{D7CBF073-49AD-4D17-A188-67AAF9017939}" type="sibTrans" cxnId="{B46EDABF-B958-47BB-A0EE-8FCBB2A2BFAE}">
      <dgm:prSet/>
      <dgm:spPr/>
      <dgm:t>
        <a:bodyPr/>
        <a:lstStyle/>
        <a:p>
          <a:endParaRPr lang="ru-RU"/>
        </a:p>
      </dgm:t>
    </dgm:pt>
    <dgm:pt modelId="{27985859-6125-4D4B-A91D-C8AC50EA838A}">
      <dgm:prSet phldrT="[Текст]" custT="1"/>
      <dgm:spPr/>
      <dgm:t>
        <a:bodyPr/>
        <a:lstStyle/>
        <a:p>
          <a:endParaRPr lang="ru-RU" sz="2000" dirty="0"/>
        </a:p>
      </dgm:t>
    </dgm:pt>
    <dgm:pt modelId="{7664F6B0-E5BB-40E4-99D8-65D5B00E301B}" type="parTrans" cxnId="{182501E1-E596-46B8-97C7-D89F914C88F1}">
      <dgm:prSet/>
      <dgm:spPr/>
      <dgm:t>
        <a:bodyPr/>
        <a:lstStyle/>
        <a:p>
          <a:endParaRPr lang="ru-RU"/>
        </a:p>
      </dgm:t>
    </dgm:pt>
    <dgm:pt modelId="{734984CD-6A30-4DE1-B0E2-5093FCB12658}" type="sibTrans" cxnId="{182501E1-E596-46B8-97C7-D89F914C88F1}">
      <dgm:prSet/>
      <dgm:spPr/>
      <dgm:t>
        <a:bodyPr/>
        <a:lstStyle/>
        <a:p>
          <a:endParaRPr lang="ru-RU"/>
        </a:p>
      </dgm:t>
    </dgm:pt>
    <dgm:pt modelId="{5AC74D4E-8676-48FD-A9D6-02DA16DBE6A4}">
      <dgm:prSet phldrT="[Текст]" custT="1"/>
      <dgm:spPr/>
      <dgm:t>
        <a:bodyPr/>
        <a:lstStyle/>
        <a:p>
          <a:endParaRPr lang="ru-RU" sz="2000" dirty="0"/>
        </a:p>
      </dgm:t>
    </dgm:pt>
    <dgm:pt modelId="{7603A43F-A59B-4462-B494-C63BA613FB7A}" type="parTrans" cxnId="{DE748C38-1160-45D1-B1A0-36A54C20C209}">
      <dgm:prSet/>
      <dgm:spPr/>
      <dgm:t>
        <a:bodyPr/>
        <a:lstStyle/>
        <a:p>
          <a:endParaRPr lang="ru-RU"/>
        </a:p>
      </dgm:t>
    </dgm:pt>
    <dgm:pt modelId="{14DB2E39-8679-465F-97CE-E5AD37D588A3}" type="sibTrans" cxnId="{DE748C38-1160-45D1-B1A0-36A54C20C209}">
      <dgm:prSet/>
      <dgm:spPr/>
      <dgm:t>
        <a:bodyPr/>
        <a:lstStyle/>
        <a:p>
          <a:endParaRPr lang="ru-RU"/>
        </a:p>
      </dgm:t>
    </dgm:pt>
    <dgm:pt modelId="{C66D0769-CBE3-46DC-A8E3-DB5D0687D319}">
      <dgm:prSet phldrT="[Текст]" custT="1"/>
      <dgm:spPr/>
      <dgm:t>
        <a:bodyPr/>
        <a:lstStyle/>
        <a:p>
          <a:endParaRPr lang="ru-RU" sz="2000" dirty="0"/>
        </a:p>
      </dgm:t>
    </dgm:pt>
    <dgm:pt modelId="{E3BF8131-775F-4166-9B96-40AB92A9B75F}" type="parTrans" cxnId="{A6AEEB4B-83BA-4CE7-BB42-AFCD093D9B02}">
      <dgm:prSet/>
      <dgm:spPr/>
      <dgm:t>
        <a:bodyPr/>
        <a:lstStyle/>
        <a:p>
          <a:endParaRPr lang="ru-RU"/>
        </a:p>
      </dgm:t>
    </dgm:pt>
    <dgm:pt modelId="{05728E0A-A53A-485B-AEC1-589BCC38B0A3}" type="sibTrans" cxnId="{A6AEEB4B-83BA-4CE7-BB42-AFCD093D9B02}">
      <dgm:prSet/>
      <dgm:spPr/>
      <dgm:t>
        <a:bodyPr/>
        <a:lstStyle/>
        <a:p>
          <a:endParaRPr lang="ru-RU"/>
        </a:p>
      </dgm:t>
    </dgm:pt>
    <dgm:pt modelId="{44089D44-2BDE-446F-9B9A-7F2246BAFBF5}">
      <dgm:prSet phldrT="[Текст]" custT="1"/>
      <dgm:spPr/>
      <dgm:t>
        <a:bodyPr/>
        <a:lstStyle/>
        <a:p>
          <a:r>
            <a:rPr lang="ru-RU" sz="2400" dirty="0" smtClean="0"/>
            <a:t>Внимательно прочитать условие и, анализируя его, выявить искомую величину. </a:t>
          </a:r>
          <a:endParaRPr lang="ru-RU" sz="2400" dirty="0"/>
        </a:p>
      </dgm:t>
    </dgm:pt>
    <dgm:pt modelId="{B79E26B6-D6F8-40BD-A0D1-2380931DA9B8}" type="sibTrans" cxnId="{6489E59A-2D4D-464B-AE8E-13A4F7824799}">
      <dgm:prSet/>
      <dgm:spPr/>
      <dgm:t>
        <a:bodyPr/>
        <a:lstStyle/>
        <a:p>
          <a:endParaRPr lang="ru-RU"/>
        </a:p>
      </dgm:t>
    </dgm:pt>
    <dgm:pt modelId="{3CE01D48-6400-4ABD-AEA4-818A68540A13}" type="parTrans" cxnId="{6489E59A-2D4D-464B-AE8E-13A4F7824799}">
      <dgm:prSet/>
      <dgm:spPr/>
      <dgm:t>
        <a:bodyPr/>
        <a:lstStyle/>
        <a:p>
          <a:endParaRPr lang="ru-RU"/>
        </a:p>
      </dgm:t>
    </dgm:pt>
    <dgm:pt modelId="{221118AE-AB9E-46EF-9021-1A703F14D472}">
      <dgm:prSet phldrT="[Текст]" custT="1"/>
      <dgm:spPr/>
      <dgm:t>
        <a:bodyPr/>
        <a:lstStyle/>
        <a:p>
          <a:r>
            <a:rPr lang="ru-RU" sz="2400" dirty="0" smtClean="0"/>
            <a:t>Решить получившееся уравнение или неравенство относительно неизвестной величины.</a:t>
          </a:r>
          <a:endParaRPr lang="ru-RU" sz="2400" dirty="0"/>
        </a:p>
      </dgm:t>
    </dgm:pt>
    <dgm:pt modelId="{3B288756-DDE4-4DDD-8160-97699F4A9592}" type="sibTrans" cxnId="{1F9AE6DE-63B4-4C29-B9CA-D1622D45D2A6}">
      <dgm:prSet/>
      <dgm:spPr/>
      <dgm:t>
        <a:bodyPr/>
        <a:lstStyle/>
        <a:p>
          <a:endParaRPr lang="ru-RU"/>
        </a:p>
      </dgm:t>
    </dgm:pt>
    <dgm:pt modelId="{1DCEBEAE-48F2-4624-BFBB-7A62BDB7CD4A}" type="parTrans" cxnId="{1F9AE6DE-63B4-4C29-B9CA-D1622D45D2A6}">
      <dgm:prSet/>
      <dgm:spPr/>
      <dgm:t>
        <a:bodyPr/>
        <a:lstStyle/>
        <a:p>
          <a:endParaRPr lang="ru-RU"/>
        </a:p>
      </dgm:t>
    </dgm:pt>
    <dgm:pt modelId="{A199B46D-38DB-4647-82B3-D0732D49F370}" type="pres">
      <dgm:prSet presAssocID="{FE0D1E48-CAFA-4882-A775-87C0A8872D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0DF50-DF9A-4D29-96C2-B3DAF5C2F283}" type="pres">
      <dgm:prSet presAssocID="{92723FBB-AEB4-43A0-8296-CB63AAEBA242}" presName="comp" presStyleCnt="0"/>
      <dgm:spPr/>
    </dgm:pt>
    <dgm:pt modelId="{796E70F4-8C80-4A95-950A-9C496C3F65CD}" type="pres">
      <dgm:prSet presAssocID="{92723FBB-AEB4-43A0-8296-CB63AAEBA242}" presName="box" presStyleLbl="node1" presStyleIdx="0" presStyleCnt="2"/>
      <dgm:spPr/>
      <dgm:t>
        <a:bodyPr/>
        <a:lstStyle/>
        <a:p>
          <a:endParaRPr lang="ru-RU"/>
        </a:p>
      </dgm:t>
    </dgm:pt>
    <dgm:pt modelId="{DDA83195-AE29-43F4-90A3-5C02188D521D}" type="pres">
      <dgm:prSet presAssocID="{92723FBB-AEB4-43A0-8296-CB63AAEBA242}" presName="img" presStyleLbl="fgImgPlace1" presStyleIdx="0" presStyleCnt="2" custScaleY="800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3E67B5-1119-4CF6-AA45-EA5D6A988262}" type="pres">
      <dgm:prSet presAssocID="{92723FBB-AEB4-43A0-8296-CB63AAEBA24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C66F1-7D44-4CEF-BBDB-1F6A198477A9}" type="pres">
      <dgm:prSet presAssocID="{EC616999-055B-4B66-9E80-62DEAEC8DF19}" presName="spacer" presStyleCnt="0"/>
      <dgm:spPr/>
    </dgm:pt>
    <dgm:pt modelId="{839BAB27-357E-409E-AE26-978ED182DE12}" type="pres">
      <dgm:prSet presAssocID="{7027D724-AE6A-4020-B30D-92DA4C90BD01}" presName="comp" presStyleCnt="0"/>
      <dgm:spPr/>
    </dgm:pt>
    <dgm:pt modelId="{B52899A9-1315-4C44-ADB6-DFA8135DAAA0}" type="pres">
      <dgm:prSet presAssocID="{7027D724-AE6A-4020-B30D-92DA4C90BD01}" presName="box" presStyleLbl="node1" presStyleIdx="1" presStyleCnt="2" custScaleY="114550"/>
      <dgm:spPr/>
      <dgm:t>
        <a:bodyPr/>
        <a:lstStyle/>
        <a:p>
          <a:endParaRPr lang="ru-RU"/>
        </a:p>
      </dgm:t>
    </dgm:pt>
    <dgm:pt modelId="{D4B28CEF-7B62-447E-880F-30121BB5D912}" type="pres">
      <dgm:prSet presAssocID="{7027D724-AE6A-4020-B30D-92DA4C90BD01}" presName="img" presStyleLbl="fgImgPlace1" presStyleIdx="1" presStyleCnt="2" custScaleX="113775" custScaleY="813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9E10A5-C1EB-4E91-9025-C7F8E06A7D5A}" type="pres">
      <dgm:prSet presAssocID="{7027D724-AE6A-4020-B30D-92DA4C90BD0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48C38-1160-45D1-B1A0-36A54C20C209}" srcId="{27985859-6125-4D4B-A91D-C8AC50EA838A}" destId="{5AC74D4E-8676-48FD-A9D6-02DA16DBE6A4}" srcOrd="0" destOrd="0" parTransId="{7603A43F-A59B-4462-B494-C63BA613FB7A}" sibTransId="{14DB2E39-8679-465F-97CE-E5AD37D588A3}"/>
    <dgm:cxn modelId="{1D501BA7-3671-4C0D-894B-9A94617A2BC2}" type="presOf" srcId="{27985859-6125-4D4B-A91D-C8AC50EA838A}" destId="{1D9E10A5-C1EB-4E91-9025-C7F8E06A7D5A}" srcOrd="1" destOrd="3" presId="urn:microsoft.com/office/officeart/2005/8/layout/vList4"/>
    <dgm:cxn modelId="{5BBC0A1A-F842-489B-8E0F-73E476137281}" type="presOf" srcId="{2DBA2DA3-192F-47EB-B475-4807BDA2B35F}" destId="{796E70F4-8C80-4A95-950A-9C496C3F65CD}" srcOrd="0" destOrd="2" presId="urn:microsoft.com/office/officeart/2005/8/layout/vList4"/>
    <dgm:cxn modelId="{835A4024-37E0-4F32-9ACC-88FE14D3B745}" type="presOf" srcId="{7027D724-AE6A-4020-B30D-92DA4C90BD01}" destId="{1D9E10A5-C1EB-4E91-9025-C7F8E06A7D5A}" srcOrd="1" destOrd="0" presId="urn:microsoft.com/office/officeart/2005/8/layout/vList4"/>
    <dgm:cxn modelId="{09BECD0B-FDDA-4285-8D91-60C5226BBB83}" srcId="{FE0D1E48-CAFA-4882-A775-87C0A8872D4F}" destId="{7027D724-AE6A-4020-B30D-92DA4C90BD01}" srcOrd="1" destOrd="0" parTransId="{666E5D90-FAC5-4850-9FBB-0FDE737022AE}" sibTransId="{66FEAD09-6E33-4411-817A-4E54F21DFFEE}"/>
    <dgm:cxn modelId="{1F9AE6DE-63B4-4C29-B9CA-D1622D45D2A6}" srcId="{7027D724-AE6A-4020-B30D-92DA4C90BD01}" destId="{221118AE-AB9E-46EF-9021-1A703F14D472}" srcOrd="0" destOrd="0" parTransId="{1DCEBEAE-48F2-4624-BFBB-7A62BDB7CD4A}" sibTransId="{3B288756-DDE4-4DDD-8160-97699F4A9592}"/>
    <dgm:cxn modelId="{B9089D5C-16B3-4E5A-819D-878953A6DFEE}" type="presOf" srcId="{D0FE9D11-D17F-41C4-BC59-313DC4920FF7}" destId="{1D9E10A5-C1EB-4E91-9025-C7F8E06A7D5A}" srcOrd="1" destOrd="2" presId="urn:microsoft.com/office/officeart/2005/8/layout/vList4"/>
    <dgm:cxn modelId="{5BC6DE47-0CC6-4A91-991D-D027CC60B44F}" type="presOf" srcId="{C66D0769-CBE3-46DC-A8E3-DB5D0687D319}" destId="{1D9E10A5-C1EB-4E91-9025-C7F8E06A7D5A}" srcOrd="1" destOrd="5" presId="urn:microsoft.com/office/officeart/2005/8/layout/vList4"/>
    <dgm:cxn modelId="{A6AEEB4B-83BA-4CE7-BB42-AFCD093D9B02}" srcId="{5AC74D4E-8676-48FD-A9D6-02DA16DBE6A4}" destId="{C66D0769-CBE3-46DC-A8E3-DB5D0687D319}" srcOrd="0" destOrd="0" parTransId="{E3BF8131-775F-4166-9B96-40AB92A9B75F}" sibTransId="{05728E0A-A53A-485B-AEC1-589BCC38B0A3}"/>
    <dgm:cxn modelId="{182501E1-E596-46B8-97C7-D89F914C88F1}" srcId="{7027D724-AE6A-4020-B30D-92DA4C90BD01}" destId="{27985859-6125-4D4B-A91D-C8AC50EA838A}" srcOrd="2" destOrd="0" parTransId="{7664F6B0-E5BB-40E4-99D8-65D5B00E301B}" sibTransId="{734984CD-6A30-4DE1-B0E2-5093FCB12658}"/>
    <dgm:cxn modelId="{B46EDABF-B958-47BB-A0EE-8FCBB2A2BFAE}" srcId="{7027D724-AE6A-4020-B30D-92DA4C90BD01}" destId="{D0FE9D11-D17F-41C4-BC59-313DC4920FF7}" srcOrd="1" destOrd="0" parTransId="{59E4E171-5227-41D0-BABE-7AF6B1616012}" sibTransId="{D7CBF073-49AD-4D17-A188-67AAF9017939}"/>
    <dgm:cxn modelId="{7094FFE2-862E-4401-9C89-7AC2B577B330}" type="presOf" srcId="{92723FBB-AEB4-43A0-8296-CB63AAEBA242}" destId="{796E70F4-8C80-4A95-950A-9C496C3F65CD}" srcOrd="0" destOrd="0" presId="urn:microsoft.com/office/officeart/2005/8/layout/vList4"/>
    <dgm:cxn modelId="{9E8F46A2-3CDA-42E5-9077-156671270A45}" type="presOf" srcId="{FE0D1E48-CAFA-4882-A775-87C0A8872D4F}" destId="{A199B46D-38DB-4647-82B3-D0732D49F370}" srcOrd="0" destOrd="0" presId="urn:microsoft.com/office/officeart/2005/8/layout/vList4"/>
    <dgm:cxn modelId="{ECF6A71C-E1BA-4DA0-9939-E566D23EA4E8}" type="presOf" srcId="{C66D0769-CBE3-46DC-A8E3-DB5D0687D319}" destId="{B52899A9-1315-4C44-ADB6-DFA8135DAAA0}" srcOrd="0" destOrd="5" presId="urn:microsoft.com/office/officeart/2005/8/layout/vList4"/>
    <dgm:cxn modelId="{9B384D45-51F1-4BF4-A36E-913365281D96}" type="presOf" srcId="{5AC74D4E-8676-48FD-A9D6-02DA16DBE6A4}" destId="{1D9E10A5-C1EB-4E91-9025-C7F8E06A7D5A}" srcOrd="1" destOrd="4" presId="urn:microsoft.com/office/officeart/2005/8/layout/vList4"/>
    <dgm:cxn modelId="{A50349F9-B533-4B51-8B1A-412E964CEEE0}" type="presOf" srcId="{44089D44-2BDE-446F-9B9A-7F2246BAFBF5}" destId="{E83E67B5-1119-4CF6-AA45-EA5D6A988262}" srcOrd="1" destOrd="1" presId="urn:microsoft.com/office/officeart/2005/8/layout/vList4"/>
    <dgm:cxn modelId="{6E51D76F-7D6A-4470-BCC3-48A43EB413EC}" type="presOf" srcId="{27985859-6125-4D4B-A91D-C8AC50EA838A}" destId="{B52899A9-1315-4C44-ADB6-DFA8135DAAA0}" srcOrd="0" destOrd="3" presId="urn:microsoft.com/office/officeart/2005/8/layout/vList4"/>
    <dgm:cxn modelId="{D2F958F4-59C0-40AF-8500-6C53DB832A56}" type="presOf" srcId="{2DBA2DA3-192F-47EB-B475-4807BDA2B35F}" destId="{E83E67B5-1119-4CF6-AA45-EA5D6A988262}" srcOrd="1" destOrd="2" presId="urn:microsoft.com/office/officeart/2005/8/layout/vList4"/>
    <dgm:cxn modelId="{E321E3D8-430D-4C4D-8B3A-E573AB9D0775}" type="presOf" srcId="{221118AE-AB9E-46EF-9021-1A703F14D472}" destId="{1D9E10A5-C1EB-4E91-9025-C7F8E06A7D5A}" srcOrd="1" destOrd="1" presId="urn:microsoft.com/office/officeart/2005/8/layout/vList4"/>
    <dgm:cxn modelId="{18578F86-F843-407E-8CBF-70ACF938AEBF}" type="presOf" srcId="{44089D44-2BDE-446F-9B9A-7F2246BAFBF5}" destId="{796E70F4-8C80-4A95-950A-9C496C3F65CD}" srcOrd="0" destOrd="1" presId="urn:microsoft.com/office/officeart/2005/8/layout/vList4"/>
    <dgm:cxn modelId="{95EDEF0A-0018-43E9-AEDA-0F2DC95796DE}" type="presOf" srcId="{5AC74D4E-8676-48FD-A9D6-02DA16DBE6A4}" destId="{B52899A9-1315-4C44-ADB6-DFA8135DAAA0}" srcOrd="0" destOrd="4" presId="urn:microsoft.com/office/officeart/2005/8/layout/vList4"/>
    <dgm:cxn modelId="{7D58D2FA-8A3F-449C-8C04-24A7C946D9F4}" srcId="{92723FBB-AEB4-43A0-8296-CB63AAEBA242}" destId="{2DBA2DA3-192F-47EB-B475-4807BDA2B35F}" srcOrd="1" destOrd="0" parTransId="{30FD6525-2BD5-4D0D-8E80-3D997D6F43CA}" sibTransId="{E07EB5C5-CFE7-44D5-993B-FAB3622FA2D4}"/>
    <dgm:cxn modelId="{A267D1DC-A052-4827-847B-CE8A722BA4DA}" type="presOf" srcId="{221118AE-AB9E-46EF-9021-1A703F14D472}" destId="{B52899A9-1315-4C44-ADB6-DFA8135DAAA0}" srcOrd="0" destOrd="1" presId="urn:microsoft.com/office/officeart/2005/8/layout/vList4"/>
    <dgm:cxn modelId="{6489E59A-2D4D-464B-AE8E-13A4F7824799}" srcId="{92723FBB-AEB4-43A0-8296-CB63AAEBA242}" destId="{44089D44-2BDE-446F-9B9A-7F2246BAFBF5}" srcOrd="0" destOrd="0" parTransId="{3CE01D48-6400-4ABD-AEA4-818A68540A13}" sibTransId="{B79E26B6-D6F8-40BD-A0D1-2380931DA9B8}"/>
    <dgm:cxn modelId="{DA12E2E9-3C88-4730-996B-748E65F048D5}" type="presOf" srcId="{D0FE9D11-D17F-41C4-BC59-313DC4920FF7}" destId="{B52899A9-1315-4C44-ADB6-DFA8135DAAA0}" srcOrd="0" destOrd="2" presId="urn:microsoft.com/office/officeart/2005/8/layout/vList4"/>
    <dgm:cxn modelId="{0F4E52C2-4802-4931-A669-709654094A21}" type="presOf" srcId="{7027D724-AE6A-4020-B30D-92DA4C90BD01}" destId="{B52899A9-1315-4C44-ADB6-DFA8135DAAA0}" srcOrd="0" destOrd="0" presId="urn:microsoft.com/office/officeart/2005/8/layout/vList4"/>
    <dgm:cxn modelId="{D547B2FF-9AD6-4F07-A63E-34812D41AE67}" srcId="{FE0D1E48-CAFA-4882-A775-87C0A8872D4F}" destId="{92723FBB-AEB4-43A0-8296-CB63AAEBA242}" srcOrd="0" destOrd="0" parTransId="{EFAF783A-0244-4170-BB0D-341960F47E20}" sibTransId="{EC616999-055B-4B66-9E80-62DEAEC8DF19}"/>
    <dgm:cxn modelId="{183E838D-6F08-4400-9C0C-CD73D80F6448}" type="presOf" srcId="{92723FBB-AEB4-43A0-8296-CB63AAEBA242}" destId="{E83E67B5-1119-4CF6-AA45-EA5D6A988262}" srcOrd="1" destOrd="0" presId="urn:microsoft.com/office/officeart/2005/8/layout/vList4"/>
    <dgm:cxn modelId="{67287E6B-9581-4A79-8070-FFED7E345F73}" type="presParOf" srcId="{A199B46D-38DB-4647-82B3-D0732D49F370}" destId="{A250DF50-DF9A-4D29-96C2-B3DAF5C2F283}" srcOrd="0" destOrd="0" presId="urn:microsoft.com/office/officeart/2005/8/layout/vList4"/>
    <dgm:cxn modelId="{2194E26D-0056-4CFB-A434-B74E9A083F9C}" type="presParOf" srcId="{A250DF50-DF9A-4D29-96C2-B3DAF5C2F283}" destId="{796E70F4-8C80-4A95-950A-9C496C3F65CD}" srcOrd="0" destOrd="0" presId="urn:microsoft.com/office/officeart/2005/8/layout/vList4"/>
    <dgm:cxn modelId="{8BCBF582-F965-4B67-9933-A5D20F3D18D7}" type="presParOf" srcId="{A250DF50-DF9A-4D29-96C2-B3DAF5C2F283}" destId="{DDA83195-AE29-43F4-90A3-5C02188D521D}" srcOrd="1" destOrd="0" presId="urn:microsoft.com/office/officeart/2005/8/layout/vList4"/>
    <dgm:cxn modelId="{89DBD75D-B727-4586-AE55-41B4A199D580}" type="presParOf" srcId="{A250DF50-DF9A-4D29-96C2-B3DAF5C2F283}" destId="{E83E67B5-1119-4CF6-AA45-EA5D6A988262}" srcOrd="2" destOrd="0" presId="urn:microsoft.com/office/officeart/2005/8/layout/vList4"/>
    <dgm:cxn modelId="{3F00A44A-8060-465D-8520-64CDD3991709}" type="presParOf" srcId="{A199B46D-38DB-4647-82B3-D0732D49F370}" destId="{B5DC66F1-7D44-4CEF-BBDB-1F6A198477A9}" srcOrd="1" destOrd="0" presId="urn:microsoft.com/office/officeart/2005/8/layout/vList4"/>
    <dgm:cxn modelId="{1E5B1490-2A18-4BA6-9E8F-DA9F7B9723D6}" type="presParOf" srcId="{A199B46D-38DB-4647-82B3-D0732D49F370}" destId="{839BAB27-357E-409E-AE26-978ED182DE12}" srcOrd="2" destOrd="0" presId="urn:microsoft.com/office/officeart/2005/8/layout/vList4"/>
    <dgm:cxn modelId="{0C033EFF-745B-4655-927D-9FDFCB859110}" type="presParOf" srcId="{839BAB27-357E-409E-AE26-978ED182DE12}" destId="{B52899A9-1315-4C44-ADB6-DFA8135DAAA0}" srcOrd="0" destOrd="0" presId="urn:microsoft.com/office/officeart/2005/8/layout/vList4"/>
    <dgm:cxn modelId="{149676AE-3493-4AE1-98F9-95286D0E0FC9}" type="presParOf" srcId="{839BAB27-357E-409E-AE26-978ED182DE12}" destId="{D4B28CEF-7B62-447E-880F-30121BB5D912}" srcOrd="1" destOrd="0" presId="urn:microsoft.com/office/officeart/2005/8/layout/vList4"/>
    <dgm:cxn modelId="{B53A5C4A-F3F5-46DA-B73A-C2598EB61D60}" type="presParOf" srcId="{839BAB27-357E-409E-AE26-978ED182DE12}" destId="{1D9E10A5-C1EB-4E91-9025-C7F8E06A7D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E70F4-8C80-4A95-950A-9C496C3F65CD}">
      <dsp:nvSpPr>
        <dsp:cNvPr id="0" name=""/>
        <dsp:cNvSpPr/>
      </dsp:nvSpPr>
      <dsp:spPr>
        <a:xfrm>
          <a:off x="0" y="0"/>
          <a:ext cx="7632848" cy="240495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Внимательно прочитать условие и, анализируя его, выявить искомую величину.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Выполнить подстановку данных из условия в заданную формулу.</a:t>
          </a:r>
          <a:endParaRPr lang="ru-RU" sz="2400" kern="1200" dirty="0"/>
        </a:p>
      </dsp:txBody>
      <dsp:txXfrm>
        <a:off x="1767065" y="0"/>
        <a:ext cx="5865782" cy="2404954"/>
      </dsp:txXfrm>
    </dsp:sp>
    <dsp:sp modelId="{DDA83195-AE29-43F4-90A3-5C02188D521D}">
      <dsp:nvSpPr>
        <dsp:cNvPr id="0" name=""/>
        <dsp:cNvSpPr/>
      </dsp:nvSpPr>
      <dsp:spPr>
        <a:xfrm>
          <a:off x="240495" y="432045"/>
          <a:ext cx="1526569" cy="1540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899A9-1315-4C44-ADB6-DFA8135DAAA0}">
      <dsp:nvSpPr>
        <dsp:cNvPr id="0" name=""/>
        <dsp:cNvSpPr/>
      </dsp:nvSpPr>
      <dsp:spPr>
        <a:xfrm>
          <a:off x="0" y="2645450"/>
          <a:ext cx="7632848" cy="27548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Решить получившееся уравнение или неравенство относительно неизвестной величины.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. Выбрать из полученных решений те, которые удовлетворяют условию задачи(проанализировать задачу с физической точки зрения).</a:t>
          </a:r>
          <a:endParaRPr lang="ru-RU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1767065" y="2645450"/>
        <a:ext cx="5865782" cy="2754875"/>
      </dsp:txXfrm>
    </dsp:sp>
    <dsp:sp modelId="{D4B28CEF-7B62-447E-880F-30121BB5D912}">
      <dsp:nvSpPr>
        <dsp:cNvPr id="0" name=""/>
        <dsp:cNvSpPr/>
      </dsp:nvSpPr>
      <dsp:spPr>
        <a:xfrm>
          <a:off x="135352" y="3240363"/>
          <a:ext cx="1736854" cy="15650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20ED9-FFF8-4731-BF9F-02B756FC179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98A1-E141-46F1-8CF9-2F77CBCFB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6BEFE4-F49B-4157-B21A-97F703772A3B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1E58-F2B9-482D-A4D8-AAC92D30FCED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3181-3950-4E63-812A-5C8F79DAC9EC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C3EF7-0FC8-4DE6-B7EA-E08F45AC42A5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D18E5D-D402-4A12-8B8E-A0F266EF53B0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5294F-1775-48A8-A095-A9C591E5309B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6C569-354E-4CFE-8114-EF1A3AAF0C35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1FB87-406F-4863-A99A-8B4BB35794DA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7F1BB-0A31-4DB0-A63E-FF16A948CC4C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5194C43-2CAC-4675-B4CF-E57B59F1753E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B44042-CA6C-49CA-868F-007015CF647F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B70D5CA-5C1D-4483-9098-7959E00A62B9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1448C8E-B3E6-4578-A1A1-2CA76FC5B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.narod.ru/asb.htm" TargetMode="External"/><Relationship Id="rId2" Type="http://schemas.openxmlformats.org/officeDocument/2006/relationships/hyperlink" Target="http://login.dnevni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net.spb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ogin.dnevni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36912"/>
            <a:ext cx="17414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TopUp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RightUp"/>
            <a:lightRig rig="threePt" dir="t"/>
          </a:scene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BottomDown"/>
            <a:lightRig rig="threePt" dir="t"/>
          </a:scene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844824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Top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535831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800" i="1" dirty="0" smtClean="0">
                <a:solidFill>
                  <a:srgbClr val="579A54"/>
                </a:solidFill>
              </a:rPr>
              <a:t>         </a:t>
            </a:r>
            <a:br>
              <a:rPr lang="ru-RU" sz="4800" i="1" dirty="0" smtClean="0">
                <a:solidFill>
                  <a:srgbClr val="579A54"/>
                </a:solidFill>
              </a:rPr>
            </a:br>
            <a:r>
              <a:rPr lang="ru-RU" sz="4800" i="1" dirty="0" smtClean="0">
                <a:solidFill>
                  <a:srgbClr val="579A54"/>
                </a:solidFill>
              </a:rPr>
              <a:t/>
            </a:r>
            <a:br>
              <a:rPr lang="ru-RU" sz="4800" i="1" dirty="0" smtClean="0">
                <a:solidFill>
                  <a:srgbClr val="579A54"/>
                </a:solidFill>
              </a:rPr>
            </a:br>
            <a:r>
              <a:rPr lang="ru-RU" sz="4800" i="1" dirty="0" smtClean="0">
                <a:solidFill>
                  <a:srgbClr val="579A54"/>
                </a:solidFill>
              </a:rPr>
              <a:t/>
            </a:r>
            <a:br>
              <a:rPr lang="ru-RU" sz="4800" i="1" dirty="0" smtClean="0">
                <a:solidFill>
                  <a:srgbClr val="579A54"/>
                </a:solidFill>
              </a:rPr>
            </a:br>
            <a:r>
              <a:rPr lang="ru-RU" sz="4800" i="1" dirty="0" smtClean="0">
                <a:solidFill>
                  <a:srgbClr val="579A54"/>
                </a:solidFill>
              </a:rPr>
              <a:t> </a:t>
            </a:r>
            <a:r>
              <a:rPr lang="ru-RU" sz="4800" i="1" dirty="0" smtClean="0">
                <a:solidFill>
                  <a:srgbClr val="579A54"/>
                </a:solidFill>
              </a:rPr>
              <a:t>            </a:t>
            </a:r>
            <a:r>
              <a:rPr lang="ru-RU" sz="4800" i="1" dirty="0" smtClean="0">
                <a:solidFill>
                  <a:srgbClr val="579A54"/>
                </a:solidFill>
              </a:rPr>
              <a:t>Решение </a:t>
            </a:r>
            <a:r>
              <a:rPr lang="ru-RU" sz="4800" i="1" dirty="0" err="1" smtClean="0">
                <a:solidFill>
                  <a:srgbClr val="579A54"/>
                </a:solidFill>
              </a:rPr>
              <a:t>практико</a:t>
            </a:r>
            <a:r>
              <a:rPr lang="ru-RU" sz="4800" i="1" dirty="0" smtClean="0">
                <a:solidFill>
                  <a:srgbClr val="579A54"/>
                </a:solidFill>
              </a:rPr>
              <a:t> – </a:t>
            </a:r>
            <a:r>
              <a:rPr lang="ru-RU" sz="4800" i="1" dirty="0" smtClean="0">
                <a:solidFill>
                  <a:srgbClr val="579A54"/>
                </a:solidFill>
              </a:rPr>
              <a:t>      ориентированных </a:t>
            </a:r>
            <a:r>
              <a:rPr lang="ru-RU" sz="4800" i="1" dirty="0" smtClean="0">
                <a:solidFill>
                  <a:srgbClr val="579A54"/>
                </a:solidFill>
              </a:rPr>
              <a:t>задач </a:t>
            </a:r>
            <a:r>
              <a:rPr lang="ru-RU" sz="4800" i="1" dirty="0" smtClean="0">
                <a:solidFill>
                  <a:srgbClr val="579A54"/>
                </a:solidFill>
              </a:rPr>
              <a:t/>
            </a:r>
            <a:br>
              <a:rPr lang="ru-RU" sz="4800" i="1" dirty="0" smtClean="0">
                <a:solidFill>
                  <a:srgbClr val="579A54"/>
                </a:solidFill>
              </a:rPr>
            </a:br>
            <a:endParaRPr lang="ru-RU" sz="2400" b="0" i="1" dirty="0">
              <a:solidFill>
                <a:srgbClr val="FFC000"/>
              </a:solidFill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20162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i="1" dirty="0" smtClean="0">
                <a:solidFill>
                  <a:srgbClr val="FFC000"/>
                </a:solidFill>
              </a:rPr>
              <a:t>Цель урока: Формирование умения строить математическую модель некоторой физической ситуации</a:t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Расширение круга задач, решаемых с помощью алгебраических методов</a:t>
            </a:r>
            <a:endParaRPr lang="ru-RU" dirty="0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605B-1210-4133-B3A6-7FD0167FB97E}" type="datetime1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МБОУ гимназия  № 12 им. Г. Р. Державина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560" y="5013176"/>
            <a:ext cx="3724275" cy="12287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2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941168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BottomDown"/>
            <a:lightRig rig="threePt" dir="t"/>
          </a:scene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89040"/>
            <a:ext cx="3257550" cy="140017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softEdge rad="127000"/>
          </a:effectLst>
          <a:scene3d>
            <a:camera prst="isometricBottomDown"/>
            <a:lightRig rig="threePt" dir="t"/>
          </a:scene3d>
        </p:spPr>
      </p:pic>
      <p:pic>
        <p:nvPicPr>
          <p:cNvPr id="1034" name="Рисунок 7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284984"/>
            <a:ext cx="14192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1035" name="Рисунок 208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3861048"/>
            <a:ext cx="13049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036" name="Рисунок 9663" descr="C:\Documents and Settings\Admin\Рабочий стол\lamp6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437112"/>
            <a:ext cx="10795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037" name="Рисунок 6480" descr="C:\Documents and Settings\Admin\Рабочий стол\deva6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373216"/>
            <a:ext cx="895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4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6235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Коэффициент полезного действия некоторого двигателя определяется формулой               </a:t>
            </a:r>
          </a:p>
          <a:p>
            <a:r>
              <a:rPr lang="ru-RU" sz="2800" dirty="0" smtClean="0"/>
              <a:t>При каком наименьшем значении температуры нагревателя  Т1 КПД этого двигателя будет не менее 70%, если температура холодильника Т2 = 300 К?</a:t>
            </a:r>
          </a:p>
          <a:p>
            <a:endParaRPr lang="ru-RU" sz="2800" dirty="0" smtClean="0"/>
          </a:p>
          <a:p>
            <a:r>
              <a:rPr lang="ru-RU" sz="2800" i="1" dirty="0" smtClean="0">
                <a:solidFill>
                  <a:srgbClr val="002060"/>
                </a:solidFill>
              </a:rPr>
              <a:t>                        Кпд первых тепловых машин - доли %,    современных двигателей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внутреннего сгорания - 40-50%,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электрических машин - 90-95%.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12776"/>
            <a:ext cx="1057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3848" y="6237312"/>
            <a:ext cx="3816424" cy="437808"/>
          </a:xfrm>
        </p:spPr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79512" y="6309320"/>
            <a:ext cx="1584176" cy="365800"/>
          </a:xfrm>
        </p:spPr>
        <p:txBody>
          <a:bodyPr/>
          <a:lstStyle/>
          <a:p>
            <a:fld id="{32662168-CCC3-4295-8B88-2001D6A8F584}" type="datetime1">
              <a:rPr lang="ru-RU" smtClean="0"/>
              <a:pPr/>
              <a:t>26.02.2012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579A54"/>
                </a:solidFill>
              </a:rPr>
              <a:t>Помощь для решения В12</a:t>
            </a:r>
            <a:endParaRPr lang="ru-RU" i="1" dirty="0">
              <a:solidFill>
                <a:srgbClr val="579A5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 smtClean="0">
                <a:hlinkClick r:id="rId2"/>
              </a:rPr>
              <a:t>http://login.dnevnik.ru/</a:t>
            </a:r>
            <a:endParaRPr lang="ru-RU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 smtClean="0">
                <a:hlinkClick r:id="rId3"/>
              </a:rPr>
              <a:t>http://class-fizika.narod.ru/asb.htm</a:t>
            </a:r>
            <a:endParaRPr lang="ru-RU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 smtClean="0">
                <a:hlinkClick r:id="rId4"/>
              </a:rPr>
              <a:t>http://www.mathnet.spb.ru/</a:t>
            </a:r>
            <a:endParaRPr lang="ru-RU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320480" cy="437807"/>
          </a:xfrm>
        </p:spPr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79512" y="6093296"/>
            <a:ext cx="1584176" cy="581824"/>
          </a:xfrm>
        </p:spPr>
        <p:txBody>
          <a:bodyPr/>
          <a:lstStyle/>
          <a:p>
            <a:fld id="{71C44BF7-4DBD-42FD-8479-C1669E6B3CEC}" type="datetime1">
              <a:rPr lang="ru-RU" smtClean="0"/>
              <a:pPr/>
              <a:t>26.02.2012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294" y="3429000"/>
            <a:ext cx="3812857" cy="28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/>
            </a:r>
            <a:br>
              <a:rPr lang="ru-RU" sz="4000" b="1" i="1" dirty="0" smtClean="0">
                <a:solidFill>
                  <a:srgbClr val="579A54"/>
                </a:solidFill>
              </a:rPr>
            </a:br>
            <a:r>
              <a:rPr lang="ru-RU" sz="4000" b="1" i="1" dirty="0" smtClean="0">
                <a:solidFill>
                  <a:srgbClr val="579A54"/>
                </a:solidFill>
              </a:rPr>
              <a:t>Проверка домашнего задания </a:t>
            </a:r>
            <a:r>
              <a:rPr lang="ru-RU" sz="4000" i="1" dirty="0" smtClean="0">
                <a:solidFill>
                  <a:srgbClr val="579A54"/>
                </a:solidFill>
              </a:rPr>
              <a:t/>
            </a:r>
            <a:br>
              <a:rPr lang="ru-RU" sz="4000" i="1" dirty="0" smtClean="0">
                <a:solidFill>
                  <a:srgbClr val="579A54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Blip>
                <a:blip r:embed="rId3"/>
              </a:buBlip>
            </a:pPr>
            <a:r>
              <a:rPr lang="ru-RU" dirty="0" smtClean="0"/>
              <a:t>Движение тела вертикально вверх под действием силы тяжести.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Течение жидкости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Зависимость температуры нагревательного прибора от времени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Давление воды на дно сосуда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831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/>
              <a:t>Математическая модель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Выбор способа решения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Анализ ответа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660232" y="6400800"/>
            <a:ext cx="1904648" cy="457200"/>
          </a:xfrm>
        </p:spPr>
        <p:txBody>
          <a:bodyPr/>
          <a:lstStyle/>
          <a:p>
            <a:fld id="{2F765226-5EB8-4B15-972A-06D3E187C4BA}" type="datetime1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23728" y="6400800"/>
            <a:ext cx="4104456" cy="457200"/>
          </a:xfrm>
        </p:spPr>
        <p:txBody>
          <a:bodyPr/>
          <a:lstStyle/>
          <a:p>
            <a:r>
              <a:rPr lang="ru-RU" dirty="0" smtClean="0"/>
              <a:t>  МБОУ гимназия  № 12 им. Г. Р. Державина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579A54"/>
                </a:solidFill>
              </a:rPr>
              <a:t>Алгоритм решения заданий В12 </a:t>
            </a:r>
            <a:br>
              <a:rPr lang="ru-RU" sz="3600" i="1" dirty="0" smtClean="0">
                <a:solidFill>
                  <a:srgbClr val="579A54"/>
                </a:solidFill>
              </a:rPr>
            </a:br>
            <a:endParaRPr lang="ru-RU" sz="3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294F-1775-48A8-A095-A9C591E5309B}" type="datetime1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043608" y="90872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  <p:bldGraphic spid="10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862" y="3212976"/>
            <a:ext cx="1820082" cy="34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15" descr="gal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04248" y="3930312"/>
            <a:ext cx="2118493" cy="2712235"/>
          </a:xfrm>
          <a:prstGeom prst="rect">
            <a:avLst/>
          </a:prstGeom>
          <a:noFill/>
          <a:ln/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2420888"/>
            <a:ext cx="5122912" cy="4176464"/>
          </a:xfrm>
        </p:spPr>
        <p:txBody>
          <a:bodyPr/>
          <a:lstStyle/>
          <a:p>
            <a:pPr lvl="0">
              <a:buBlip>
                <a:blip r:embed="rId4"/>
              </a:buBlip>
            </a:pPr>
            <a:r>
              <a:rPr lang="ru-RU" dirty="0" smtClean="0"/>
              <a:t>На полюсе </a:t>
            </a:r>
            <a:r>
              <a:rPr lang="ru-RU" dirty="0" err="1" smtClean="0"/>
              <a:t>g</a:t>
            </a:r>
            <a:r>
              <a:rPr lang="ru-RU" dirty="0" smtClean="0"/>
              <a:t> = 9,832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>
              <a:buBlip>
                <a:blip r:embed="rId4"/>
              </a:buBlip>
            </a:pPr>
            <a:r>
              <a:rPr lang="ru-RU" dirty="0" smtClean="0"/>
              <a:t>На экваторе </a:t>
            </a:r>
            <a:r>
              <a:rPr lang="ru-RU" dirty="0" err="1" smtClean="0"/>
              <a:t>g</a:t>
            </a:r>
            <a:r>
              <a:rPr lang="ru-RU" dirty="0" smtClean="0"/>
              <a:t> = 9,780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lvl="0">
              <a:buBlip>
                <a:blip r:embed="rId4"/>
              </a:buBlip>
            </a:pPr>
            <a:r>
              <a:rPr lang="ru-RU" dirty="0" smtClean="0"/>
              <a:t>На высоте 100 км над полюсом </a:t>
            </a:r>
            <a:r>
              <a:rPr lang="ru-RU" dirty="0" err="1" smtClean="0"/>
              <a:t>g</a:t>
            </a:r>
            <a:r>
              <a:rPr lang="ru-RU" dirty="0" smtClean="0"/>
              <a:t> = 9,53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lvl="0">
              <a:buBlip>
                <a:blip r:embed="rId4"/>
              </a:buBlip>
            </a:pPr>
            <a:r>
              <a:rPr lang="ru-RU" dirty="0" smtClean="0"/>
              <a:t>На Луне </a:t>
            </a:r>
            <a:r>
              <a:rPr lang="ru-RU" dirty="0" err="1" smtClean="0"/>
              <a:t>g</a:t>
            </a:r>
            <a:r>
              <a:rPr lang="ru-RU" dirty="0" smtClean="0"/>
              <a:t> = 1,623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404664"/>
            <a:ext cx="773113" cy="4104456"/>
          </a:xfrm>
          <a:prstGeom prst="rect">
            <a:avLst/>
          </a:prstGeom>
          <a:noFill/>
          <a:ln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49289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Высоту над землей подброшенного вертикально вверх мяча вычисляют по формуле  </a:t>
            </a:r>
            <a:r>
              <a:rPr lang="ru-RU" sz="2400" dirty="0" err="1" smtClean="0">
                <a:solidFill>
                  <a:schemeClr val="tx1"/>
                </a:solidFill>
              </a:rPr>
              <a:t>h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t</a:t>
            </a:r>
            <a:r>
              <a:rPr lang="ru-RU" sz="2400" dirty="0" smtClean="0">
                <a:solidFill>
                  <a:schemeClr val="tx1"/>
                </a:solidFill>
              </a:rPr>
              <a:t>) = –4t² + 22t</a:t>
            </a:r>
            <a:r>
              <a:rPr lang="ru-RU" sz="2400" dirty="0" smtClean="0"/>
              <a:t>, где </a:t>
            </a:r>
            <a:r>
              <a:rPr lang="ru-RU" sz="2400" dirty="0" err="1" smtClean="0"/>
              <a:t>h</a:t>
            </a:r>
            <a:r>
              <a:rPr lang="ru-RU" sz="2400" dirty="0" smtClean="0"/>
              <a:t> — высота в метрах, </a:t>
            </a:r>
            <a:r>
              <a:rPr lang="ru-RU" sz="2400" dirty="0" err="1" smtClean="0"/>
              <a:t>t</a:t>
            </a:r>
            <a:r>
              <a:rPr lang="ru-RU" sz="2400" dirty="0" smtClean="0"/>
              <a:t> — время в секундах, прошедшее с момента броска. Сколько секунд мяч будет находиться на высоте не менее 10 м?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-680881"/>
            <a:ext cx="8676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gt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/2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4365104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B4B-6600-477C-8336-654DE6DE5889}" type="datetime1">
              <a:rPr lang="ru-RU" smtClean="0"/>
              <a:pPr/>
              <a:t>26.02.2012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рисунков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2743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4848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84128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96952"/>
            <a:ext cx="3107804" cy="30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4824536" cy="288032"/>
          </a:xfrm>
        </p:spPr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24136" cy="293792"/>
          </a:xfrm>
        </p:spPr>
        <p:txBody>
          <a:bodyPr/>
          <a:lstStyle/>
          <a:p>
            <a:fld id="{3D172529-BB51-4230-8282-96BD84E5C8C4}" type="datetime1">
              <a:rPr lang="ru-RU" smtClean="0"/>
              <a:pPr/>
              <a:t>26.02.2012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180" y="4941168"/>
            <a:ext cx="213782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" y="0"/>
            <a:ext cx="2852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2627784" y="6237312"/>
            <a:ext cx="3960440" cy="550678"/>
          </a:xfrm>
        </p:spPr>
        <p:txBody>
          <a:bodyPr/>
          <a:lstStyle/>
          <a:p>
            <a:r>
              <a:rPr lang="ru-RU" dirty="0" smtClean="0"/>
              <a:t>МБОУ гимназия  № 12 им. Г. Р. Державина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Тест на установление последовательности действий :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err="1" smtClean="0"/>
              <a:t>Подстанавливают</a:t>
            </a:r>
            <a:r>
              <a:rPr lang="ru-RU" dirty="0" smtClean="0"/>
              <a:t>  данные в формулу. 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Анализируют условие задачи.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Выбирают искомую величину 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endParaRPr lang="ru-RU" dirty="0" smtClean="0"/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 Решают полученное уравнение относительно  скорости.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Переводят единицы измерения из сантиметров в метры.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Принимают за нуль давление в верхней  точке траектории движения.</a:t>
            </a:r>
          </a:p>
          <a:p>
            <a:pPr marL="514858" lvl="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ru-RU" dirty="0" smtClean="0"/>
              <a:t>Записывают ответ.</a:t>
            </a:r>
          </a:p>
          <a:p>
            <a:pPr marL="514858" indent="-51435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2, </a:t>
            </a:r>
            <a:r>
              <a:rPr lang="ru-RU" sz="3600" dirty="0" smtClean="0"/>
              <a:t>3, 6, 5</a:t>
            </a:r>
            <a:r>
              <a:rPr lang="ru-RU" sz="3600" dirty="0" smtClean="0"/>
              <a:t>, 1, </a:t>
            </a:r>
            <a:r>
              <a:rPr lang="ru-RU" sz="3600" dirty="0" smtClean="0"/>
              <a:t>4</a:t>
            </a:r>
            <a:r>
              <a:rPr lang="ru-RU" sz="3600" dirty="0" smtClean="0"/>
              <a:t>, 7</a:t>
            </a:r>
          </a:p>
          <a:p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1224136" cy="334654"/>
          </a:xfrm>
        </p:spPr>
        <p:txBody>
          <a:bodyPr/>
          <a:lstStyle/>
          <a:p>
            <a:fld id="{C2FC8784-2CB1-47E1-858C-6BCC2C545388}" type="datetime1">
              <a:rPr lang="ru-RU" smtClean="0"/>
              <a:pPr/>
              <a:t>26.02.2012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579A54"/>
                </a:solidFill>
              </a:rPr>
              <a:t>"Если вы хотите научиться плавать, то смело входите в воду, а если хотите научиться решать задачи - решайте их".</a:t>
            </a:r>
            <a:r>
              <a:rPr lang="ru-RU" i="1" dirty="0" smtClean="0">
                <a:solidFill>
                  <a:srgbClr val="579A54"/>
                </a:solidFill>
              </a:rPr>
              <a:t/>
            </a:r>
            <a:br>
              <a:rPr lang="ru-RU" i="1" dirty="0" smtClean="0">
                <a:solidFill>
                  <a:srgbClr val="579A54"/>
                </a:solidFill>
              </a:rPr>
            </a:br>
            <a:r>
              <a:rPr lang="ru-RU" sz="3100" i="1" dirty="0" smtClean="0">
                <a:solidFill>
                  <a:srgbClr val="579A54"/>
                </a:solidFill>
              </a:rPr>
              <a:t>Д. Пойа</a:t>
            </a:r>
            <a:endParaRPr lang="ru-RU" sz="3100" i="1" dirty="0">
              <a:solidFill>
                <a:srgbClr val="579A54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823320"/>
          </a:xfrm>
        </p:spPr>
        <p:txBody>
          <a:bodyPr>
            <a:normAutofit/>
          </a:bodyPr>
          <a:lstStyle/>
          <a:p>
            <a:pPr>
              <a:buSzPct val="90000"/>
              <a:buBlip>
                <a:blip r:embed="rId2"/>
              </a:buBlip>
            </a:pPr>
            <a:r>
              <a:rPr lang="ru-RU" dirty="0" smtClean="0"/>
              <a:t>раздел </a:t>
            </a:r>
          </a:p>
          <a:p>
            <a:pPr>
              <a:buSzPct val="90000"/>
              <a:buNone/>
            </a:pPr>
            <a:r>
              <a:rPr lang="ru-RU" dirty="0" smtClean="0">
                <a:hlinkClick r:id="rId3" action="ppaction://hlinksldjump"/>
              </a:rPr>
              <a:t>«Кинематика»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раздел </a:t>
            </a:r>
            <a:r>
              <a:rPr lang="ru-RU" dirty="0" smtClean="0">
                <a:hlinkClick r:id="rId4" action="ppaction://hlinksldjump"/>
              </a:rPr>
              <a:t>«Гидростатика и гидродинамика»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раздел </a:t>
            </a:r>
            <a:r>
              <a:rPr lang="ru-RU" dirty="0" smtClean="0">
                <a:hlinkClick r:id="rId5" action="ppaction://hlinksldjump"/>
              </a:rPr>
              <a:t>«Термодинамика»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953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636912"/>
            <a:ext cx="4464496" cy="33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43808" y="6165304"/>
            <a:ext cx="4104456" cy="509816"/>
          </a:xfrm>
        </p:spPr>
        <p:txBody>
          <a:bodyPr/>
          <a:lstStyle/>
          <a:p>
            <a:r>
              <a:rPr lang="ru-RU" dirty="0" smtClean="0"/>
              <a:t>МБОУ гимназия  № 12 им. Г. Р. Державина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79512" y="6165304"/>
            <a:ext cx="1728192" cy="509816"/>
          </a:xfrm>
        </p:spPr>
        <p:txBody>
          <a:bodyPr/>
          <a:lstStyle/>
          <a:p>
            <a:fld id="{AA85E780-CD62-4832-A9E2-D516A4EB4898}" type="datetime1">
              <a:rPr lang="ru-RU" smtClean="0"/>
              <a:pPr/>
              <a:t>26.02.2012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8352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sz="2800" dirty="0" smtClean="0"/>
              <a:t> Высоту над землей подброшенного вертикально вверх мяча вычисляют по формуле 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h</a:t>
            </a:r>
            <a:r>
              <a:rPr lang="ru-RU" sz="2800" dirty="0" smtClean="0"/>
              <a:t>(</a:t>
            </a:r>
            <a:r>
              <a:rPr lang="ru-RU" sz="2800" dirty="0" err="1" smtClean="0"/>
              <a:t>t</a:t>
            </a:r>
            <a:r>
              <a:rPr lang="ru-RU" sz="2800" dirty="0" smtClean="0"/>
              <a:t>) = –4t² + 22t, где </a:t>
            </a:r>
            <a:r>
              <a:rPr lang="ru-RU" sz="2800" dirty="0" err="1" smtClean="0"/>
              <a:t>h</a:t>
            </a:r>
            <a:r>
              <a:rPr lang="ru-RU" sz="2800" dirty="0" smtClean="0"/>
              <a:t> — высота в метрах, </a:t>
            </a:r>
            <a:r>
              <a:rPr lang="ru-RU" sz="2800" dirty="0" err="1" smtClean="0"/>
              <a:t>t</a:t>
            </a:r>
            <a:r>
              <a:rPr lang="ru-RU" sz="2800" dirty="0" smtClean="0"/>
              <a:t> — время в секундах, прошедшее с момента броска. Сколько секунд мяч будет находиться на высоте не менее 10 м?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A8C-DEDA-4B87-A186-FC3BA0E896BC}" type="datetime1">
              <a:rPr lang="ru-RU" smtClean="0"/>
              <a:pPr/>
              <a:t>26.02.2012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боковой стенке цилиндрического бака вблизи дна закреплён кран. После его открывания вода начинает вытекать из бака, при этом высота столба воды в нём меняется по закону H(</a:t>
            </a:r>
            <a:r>
              <a:rPr lang="ru-RU" sz="2800" dirty="0" err="1" smtClean="0"/>
              <a:t>t</a:t>
            </a:r>
            <a:r>
              <a:rPr lang="ru-RU" sz="2800" dirty="0" smtClean="0"/>
              <a:t>) = 1,8 – 0,96t + 0,128 t2, где </a:t>
            </a:r>
            <a:r>
              <a:rPr lang="ru-RU" sz="2800" dirty="0" err="1" smtClean="0"/>
              <a:t>t</a:t>
            </a:r>
            <a:r>
              <a:rPr lang="ru-RU" sz="2800" dirty="0" smtClean="0"/>
              <a:t> — время в минутах. В течение какого времени вода будет вытекать из бака?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8C8E-B3E6-4578-A1A1-2CA76FC5BFD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 № 12 им. Г. Р. Державина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6A6-1CFA-43CF-A5E0-2F745CE91030}" type="datetime1">
              <a:rPr lang="ru-RU" smtClean="0"/>
              <a:pPr/>
              <a:t>26.02.2012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1852</TotalTime>
  <Words>596</Words>
  <Application>Microsoft Office PowerPoint</Application>
  <PresentationFormat>Экран (4:3)</PresentationFormat>
  <Paragraphs>95</Paragraphs>
  <Slides>11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                        Решение практико –       ориентированных задач  </vt:lpstr>
      <vt:lpstr>        Проверка домашнего задания  </vt:lpstr>
      <vt:lpstr>Алгоритм решения заданий В12  </vt:lpstr>
      <vt:lpstr>Высоту над землей подброшенного вертикально вверх мяча вычисляют по формуле  h(t) = –4t² + 22t, где h — высота в метрах, t — время в секундах, прошедшее с момента броска. Сколько секунд мяч будет находиться на высоте не менее 10 м? </vt:lpstr>
      <vt:lpstr>Для рисунков</vt:lpstr>
      <vt:lpstr>Слайд 6</vt:lpstr>
      <vt:lpstr>"Если вы хотите научиться плавать, то смело входите в воду, а если хотите научиться решать задачи - решайте их". Д. Пойа</vt:lpstr>
      <vt:lpstr>Слайд 8</vt:lpstr>
      <vt:lpstr>Слайд 9</vt:lpstr>
      <vt:lpstr>Слайд 10</vt:lpstr>
      <vt:lpstr>Помощь для решения В12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2012-01-31T13:30:01Z</dcterms:created>
  <dcterms:modified xsi:type="dcterms:W3CDTF">2012-02-26T09:33:03Z</dcterms:modified>
</cp:coreProperties>
</file>