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8" r:id="rId2"/>
    <p:sldId id="257" r:id="rId3"/>
    <p:sldId id="258" r:id="rId4"/>
    <p:sldId id="269" r:id="rId5"/>
    <p:sldId id="271" r:id="rId6"/>
    <p:sldId id="270" r:id="rId7"/>
    <p:sldId id="259" r:id="rId8"/>
    <p:sldId id="260" r:id="rId9"/>
    <p:sldId id="261" r:id="rId10"/>
    <p:sldId id="262" r:id="rId11"/>
    <p:sldId id="272" r:id="rId12"/>
    <p:sldId id="263" r:id="rId13"/>
    <p:sldId id="273" r:id="rId14"/>
    <p:sldId id="274" r:id="rId15"/>
    <p:sldId id="27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36C04CB3-E220-42D7-AA4D-2C5727EB75A3}"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C04CB3-E220-42D7-AA4D-2C5727EB75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C04CB3-E220-42D7-AA4D-2C5727EB75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C04CB3-E220-42D7-AA4D-2C5727EB75A3}"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36C04CB3-E220-42D7-AA4D-2C5727EB75A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C04CB3-E220-42D7-AA4D-2C5727EB75A3}"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C04CB3-E220-42D7-AA4D-2C5727EB75A3}"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C04CB3-E220-42D7-AA4D-2C5727EB75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C04CB3-E220-42D7-AA4D-2C5727EB75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C04CB3-E220-42D7-AA4D-2C5727EB75A3}"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3CB34B5-64E8-4EBD-B48F-4712B92006F3}" type="datetimeFigureOut">
              <a:rPr lang="ru-RU" smtClean="0"/>
              <a:pPr/>
              <a:t>09.10.2012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36C04CB3-E220-42D7-AA4D-2C5727EB75A3}"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50000">
              <a:schemeClr val="accent1">
                <a:tint val="44500"/>
                <a:satMod val="160000"/>
              </a:schemeClr>
            </a:gs>
            <a:gs pos="50000">
              <a:schemeClr val="accent1">
                <a:tint val="44500"/>
                <a:satMod val="160000"/>
              </a:schemeClr>
            </a:gs>
            <a:gs pos="100000">
              <a:schemeClr val="accent1">
                <a:tint val="23500"/>
                <a:satMod val="160000"/>
              </a:schemeClr>
            </a:gs>
          </a:gsLst>
          <a:lin ang="10800000" scaled="1"/>
          <a:tileRect/>
        </a:gradFill>
        <a:effectLst/>
      </p:bgPr>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3CB34B5-64E8-4EBD-B48F-4712B92006F3}" type="datetimeFigureOut">
              <a:rPr lang="ru-RU" smtClean="0"/>
              <a:pPr/>
              <a:t>09.10.2012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6C04CB3-E220-42D7-AA4D-2C5727EB75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file:///C:\Users\&#1050;&#1086;&#1084;&#1087;&#1100;&#1102;&#1090;&#1077;&#1088;\Desktop\&#1085;&#1077;%20&#1090;&#1088;&#1086;&#1075;&#1072;&#1090;&#1100;\&#1076;&#1088;&#1091;&#1078;&#1073;&#1072;\01%20-%20Ben.mp3" TargetMode="Externa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prazdnikigoda.ru/photo/6-0-21-3" TargetMode="External"/><Relationship Id="rId3" Type="http://schemas.openxmlformats.org/officeDocument/2006/relationships/hyperlink" Target="http://goodsongs.com.ua/song58299_michael-jackson_ben.html" TargetMode="External"/><Relationship Id="rId7" Type="http://schemas.openxmlformats.org/officeDocument/2006/relationships/hyperlink" Target="http://vk.com/id46676239" TargetMode="External"/><Relationship Id="rId2" Type="http://schemas.openxmlformats.org/officeDocument/2006/relationships/hyperlink" Target="http://www.funquizcards.com/quiz/friendship/are-you-really-best-friends.php" TargetMode="External"/><Relationship Id="rId1" Type="http://schemas.openxmlformats.org/officeDocument/2006/relationships/slideLayout" Target="../slideLayouts/slideLayout2.xml"/><Relationship Id="rId6" Type="http://schemas.openxmlformats.org/officeDocument/2006/relationships/hyperlink" Target="http://ya-jerexis.ya.ru/replies.xml?item_no=20" TargetMode="External"/><Relationship Id="rId11" Type="http://schemas.openxmlformats.org/officeDocument/2006/relationships/hyperlink" Target="http://forum.myjackson.ru/topic/7615-jackson-5-the-jacksons/page__st__300" TargetMode="External"/><Relationship Id="rId5" Type="http://schemas.openxmlformats.org/officeDocument/2006/relationships/hyperlink" Target="http://masterrussian.com/proverbs/russian_proverbs.htm" TargetMode="External"/><Relationship Id="rId10" Type="http://schemas.openxmlformats.org/officeDocument/2006/relationships/hyperlink" Target="http://wision-nastus.boosterhit.com/" TargetMode="External"/><Relationship Id="rId4" Type="http://schemas.openxmlformats.org/officeDocument/2006/relationships/hyperlink" Target="http://www.facebook.com/notes/friendship-quotes/a-true-friend-socrates/184453824916398" TargetMode="External"/><Relationship Id="rId9" Type="http://schemas.openxmlformats.org/officeDocument/2006/relationships/hyperlink" Target="http://www.ownskin.com/home?u=naughtyshazir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1050;&#1086;&#1084;&#1087;&#1100;&#1102;&#1090;&#1077;&#1088;\Desktop\&#1085;&#1077;%20&#1090;&#1088;&#1086;&#1075;&#1072;&#1090;&#1100;\&#1076;&#1088;&#1091;&#1078;&#1073;&#1072;\XXX.720.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dirty="0" err="1" smtClean="0">
                <a:latin typeface="Comic Sans MS" pitchFamily="66" charset="0"/>
              </a:rPr>
              <a:t>Bestest</a:t>
            </a:r>
            <a:r>
              <a:rPr lang="en-US" dirty="0" smtClean="0">
                <a:latin typeface="Comic Sans MS" pitchFamily="66" charset="0"/>
              </a:rPr>
              <a:t> </a:t>
            </a:r>
            <a:r>
              <a:rPr lang="en-US" dirty="0">
                <a:latin typeface="Comic Sans MS" pitchFamily="66" charset="0"/>
              </a:rPr>
              <a:t>Best Friend </a:t>
            </a:r>
            <a:r>
              <a:rPr lang="en-US" dirty="0" smtClean="0">
                <a:latin typeface="Comic Sans MS" pitchFamily="66" charset="0"/>
              </a:rPr>
              <a:t>Forever</a:t>
            </a:r>
            <a:r>
              <a:rPr lang="ru-RU" dirty="0" smtClean="0">
                <a:latin typeface="Comic Sans MS" pitchFamily="66" charset="0"/>
              </a:rPr>
              <a:t/>
            </a:r>
            <a:br>
              <a:rPr lang="ru-RU" dirty="0" smtClean="0">
                <a:latin typeface="Comic Sans MS" pitchFamily="66" charset="0"/>
              </a:rPr>
            </a:br>
            <a:r>
              <a:rPr lang="en-US" dirty="0" smtClean="0">
                <a:latin typeface="Comic Sans MS" pitchFamily="66" charset="0"/>
              </a:rPr>
              <a:t> </a:t>
            </a:r>
            <a:r>
              <a:rPr lang="en-US" dirty="0">
                <a:latin typeface="Comic Sans MS" pitchFamily="66" charset="0"/>
              </a:rPr>
              <a:t>And Always</a:t>
            </a:r>
            <a:endParaRPr lang="ru-RU" dirty="0">
              <a:latin typeface="Comic Sans MS" pitchFamily="66" charset="0"/>
            </a:endParaRPr>
          </a:p>
        </p:txBody>
      </p:sp>
      <p:pic>
        <p:nvPicPr>
          <p:cNvPr id="5" name="Рисунок 4" descr="50ab553eaf4caf4d266a1d9be5.jpg"/>
          <p:cNvPicPr>
            <a:picLocks noChangeAspect="1"/>
          </p:cNvPicPr>
          <p:nvPr/>
        </p:nvPicPr>
        <p:blipFill>
          <a:blip r:embed="rId2" cstate="print"/>
          <a:stretch>
            <a:fillRect/>
          </a:stretch>
        </p:blipFill>
        <p:spPr>
          <a:xfrm>
            <a:off x="251520" y="3140968"/>
            <a:ext cx="4657700" cy="3498450"/>
          </a:xfrm>
          <a:prstGeom prst="rect">
            <a:avLst/>
          </a:prstGeom>
          <a:ln>
            <a:noFill/>
          </a:ln>
          <a:effectLst>
            <a:outerShdw blurRad="292100" dist="139700" dir="2700000" algn="tl" rotWithShape="0">
              <a:srgbClr val="333333">
                <a:alpha val="65000"/>
              </a:srgbClr>
            </a:outerShdw>
          </a:effectLst>
        </p:spPr>
      </p:pic>
      <p:sp>
        <p:nvSpPr>
          <p:cNvPr id="6" name="Подзаголовок 5"/>
          <p:cNvSpPr>
            <a:spLocks noGrp="1"/>
          </p:cNvSpPr>
          <p:nvPr>
            <p:ph type="subTitle" idx="1"/>
          </p:nvPr>
        </p:nvSpPr>
        <p:spPr>
          <a:xfrm>
            <a:off x="1403648" y="476672"/>
            <a:ext cx="6400800" cy="764704"/>
          </a:xfrm>
        </p:spPr>
        <p:txBody>
          <a:bodyPr>
            <a:normAutofit/>
          </a:bodyPr>
          <a:lstStyle/>
          <a:p>
            <a:r>
              <a:rPr lang="en-US" sz="3200" dirty="0" smtClean="0">
                <a:latin typeface="Comic Sans MS" pitchFamily="66" charset="0"/>
              </a:rPr>
              <a:t>Topic: B </a:t>
            </a:r>
            <a:r>
              <a:rPr lang="en-US" sz="3200" dirty="0" err="1" smtClean="0">
                <a:latin typeface="Comic Sans MS" pitchFamily="66" charset="0"/>
              </a:rPr>
              <a:t>B</a:t>
            </a:r>
            <a:r>
              <a:rPr lang="en-US" sz="3200" dirty="0" smtClean="0">
                <a:latin typeface="Comic Sans MS" pitchFamily="66" charset="0"/>
              </a:rPr>
              <a:t> F FA A</a:t>
            </a:r>
            <a:endParaRPr lang="ru-RU" sz="3200" dirty="0"/>
          </a:p>
        </p:txBody>
      </p:sp>
      <p:sp>
        <p:nvSpPr>
          <p:cNvPr id="9" name="TextBox 8"/>
          <p:cNvSpPr txBox="1"/>
          <p:nvPr/>
        </p:nvSpPr>
        <p:spPr>
          <a:xfrm>
            <a:off x="4823520" y="4149080"/>
            <a:ext cx="4320480" cy="2308324"/>
          </a:xfrm>
          <a:prstGeom prst="rect">
            <a:avLst/>
          </a:prstGeom>
          <a:noFill/>
        </p:spPr>
        <p:txBody>
          <a:bodyPr wrap="square" rtlCol="0">
            <a:spAutoFit/>
          </a:bodyPr>
          <a:lstStyle/>
          <a:p>
            <a:pPr algn="ctr"/>
            <a:r>
              <a:rPr lang="ru-RU" sz="2400" dirty="0" smtClean="0"/>
              <a:t>С</a:t>
            </a:r>
            <a:r>
              <a:rPr lang="ru-RU" sz="2400" dirty="0" smtClean="0">
                <a:latin typeface="Comic Sans MS" pitchFamily="66" charset="0"/>
              </a:rPr>
              <a:t>еменова Ольга Александровна</a:t>
            </a:r>
          </a:p>
          <a:p>
            <a:pPr algn="ctr"/>
            <a:endParaRPr lang="ru-RU" sz="2400" dirty="0" smtClean="0">
              <a:latin typeface="Comic Sans MS" pitchFamily="66" charset="0"/>
            </a:endParaRPr>
          </a:p>
          <a:p>
            <a:pPr algn="ctr"/>
            <a:r>
              <a:rPr lang="ru-RU" dirty="0" smtClean="0">
                <a:latin typeface="Comic Sans MS" pitchFamily="66" charset="0"/>
              </a:rPr>
              <a:t>ГБОУ СОШ №1062</a:t>
            </a:r>
          </a:p>
          <a:p>
            <a:pPr algn="ctr"/>
            <a:endParaRPr lang="ru-RU" dirty="0" smtClean="0">
              <a:latin typeface="Comic Sans MS" pitchFamily="66" charset="0"/>
            </a:endParaRPr>
          </a:p>
          <a:p>
            <a:pPr algn="ctr"/>
            <a:r>
              <a:rPr lang="ru-RU" dirty="0" smtClean="0">
                <a:latin typeface="Comic Sans MS" pitchFamily="66" charset="0"/>
              </a:rPr>
              <a:t>Москва</a:t>
            </a:r>
          </a:p>
          <a:p>
            <a:pPr algn="ctr"/>
            <a:r>
              <a:rPr lang="ru-RU" dirty="0" smtClean="0">
                <a:latin typeface="Comic Sans MS" pitchFamily="66" charset="0"/>
              </a:rPr>
              <a:t>2012</a:t>
            </a:r>
            <a:endParaRPr lang="ru-RU"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dirty="0" smtClean="0">
                <a:latin typeface="Comic Sans MS" pitchFamily="66" charset="0"/>
              </a:rPr>
              <a:t/>
            </a:r>
            <a:br>
              <a:rPr lang="en-US" sz="2700" dirty="0" smtClean="0">
                <a:latin typeface="Comic Sans MS" pitchFamily="66" charset="0"/>
              </a:rPr>
            </a:br>
            <a:r>
              <a:rPr lang="en-US" sz="2700" dirty="0" smtClean="0">
                <a:latin typeface="Comic Sans MS" pitchFamily="66" charset="0"/>
              </a:rPr>
              <a:t/>
            </a:r>
            <a:br>
              <a:rPr lang="en-US" sz="2700" dirty="0" smtClean="0">
                <a:latin typeface="Comic Sans MS" pitchFamily="66" charset="0"/>
              </a:rPr>
            </a:br>
            <a:r>
              <a:rPr lang="en-US" sz="2700" dirty="0" smtClean="0">
                <a:latin typeface="Comic Sans MS" pitchFamily="66" charset="0"/>
              </a:rPr>
              <a:t>                                                                            Task: Listen to American girls telling about their friendship and say if the sentences are true or false.</a:t>
            </a:r>
            <a:r>
              <a:rPr lang="ru-RU" dirty="0" smtClean="0"/>
              <a:t/>
            </a:r>
            <a:br>
              <a:rPr lang="ru-RU" dirty="0" smtClean="0"/>
            </a:br>
            <a:endParaRPr lang="ru-RU" dirty="0"/>
          </a:p>
        </p:txBody>
      </p:sp>
      <p:sp>
        <p:nvSpPr>
          <p:cNvPr id="3" name="Содержимое 2"/>
          <p:cNvSpPr>
            <a:spLocks noGrp="1"/>
          </p:cNvSpPr>
          <p:nvPr>
            <p:ph sz="quarter" idx="1"/>
          </p:nvPr>
        </p:nvSpPr>
        <p:spPr>
          <a:xfrm>
            <a:off x="971600" y="1412776"/>
            <a:ext cx="7772400" cy="4572000"/>
          </a:xfrm>
        </p:spPr>
        <p:txBody>
          <a:bodyPr>
            <a:noAutofit/>
          </a:bodyPr>
          <a:lstStyle/>
          <a:p>
            <a:pPr lvl="0"/>
            <a:r>
              <a:rPr lang="en-US" sz="2000" dirty="0" smtClean="0">
                <a:latin typeface="Comic Sans MS" pitchFamily="66" charset="0"/>
              </a:rPr>
              <a:t>The blonde-haired girl is Yana.                             T        F</a:t>
            </a:r>
            <a:endParaRPr lang="ru-RU" sz="2000" dirty="0" smtClean="0">
              <a:latin typeface="Comic Sans MS" pitchFamily="66" charset="0"/>
            </a:endParaRPr>
          </a:p>
          <a:p>
            <a:pPr lvl="0"/>
            <a:r>
              <a:rPr lang="en-US" sz="2000" dirty="0" smtClean="0">
                <a:latin typeface="Comic Sans MS" pitchFamily="66" charset="0"/>
              </a:rPr>
              <a:t>Jana is Yana’s sister.                                            T        F</a:t>
            </a:r>
            <a:endParaRPr lang="ru-RU" sz="2000" dirty="0" smtClean="0">
              <a:latin typeface="Comic Sans MS" pitchFamily="66" charset="0"/>
            </a:endParaRPr>
          </a:p>
          <a:p>
            <a:pPr lvl="0"/>
            <a:r>
              <a:rPr lang="en-US" sz="2000" dirty="0" smtClean="0">
                <a:latin typeface="Comic Sans MS" pitchFamily="66" charset="0"/>
              </a:rPr>
              <a:t>They live in Buffalo, New York, USA.                   T        F        </a:t>
            </a:r>
            <a:endParaRPr lang="ru-RU" sz="2000" dirty="0" smtClean="0">
              <a:latin typeface="Comic Sans MS" pitchFamily="66" charset="0"/>
            </a:endParaRPr>
          </a:p>
          <a:p>
            <a:pPr lvl="0"/>
            <a:r>
              <a:rPr lang="en-US" sz="2000" dirty="0" smtClean="0">
                <a:latin typeface="Comic Sans MS" pitchFamily="66" charset="0"/>
              </a:rPr>
              <a:t>Yana and Jana are of the same age.                      T        F             </a:t>
            </a:r>
            <a:endParaRPr lang="ru-RU" sz="2000" dirty="0" smtClean="0">
              <a:latin typeface="Comic Sans MS" pitchFamily="66" charset="0"/>
            </a:endParaRPr>
          </a:p>
          <a:p>
            <a:pPr lvl="0"/>
            <a:r>
              <a:rPr lang="en-US" sz="2000" dirty="0" smtClean="0">
                <a:latin typeface="Comic Sans MS" pitchFamily="66" charset="0"/>
              </a:rPr>
              <a:t>They like playing with dolls.                                   T        F </a:t>
            </a:r>
            <a:endParaRPr lang="ru-RU" sz="2000" dirty="0" smtClean="0">
              <a:latin typeface="Comic Sans MS" pitchFamily="66" charset="0"/>
            </a:endParaRPr>
          </a:p>
          <a:p>
            <a:pPr lvl="0"/>
            <a:r>
              <a:rPr lang="en-US" sz="2000" dirty="0" smtClean="0">
                <a:latin typeface="Comic Sans MS" pitchFamily="66" charset="0"/>
              </a:rPr>
              <a:t>Jana has got two hamsters.                                   T        F</a:t>
            </a:r>
            <a:endParaRPr lang="ru-RU" sz="2000" dirty="0" smtClean="0">
              <a:latin typeface="Comic Sans MS" pitchFamily="66" charset="0"/>
            </a:endParaRPr>
          </a:p>
          <a:p>
            <a:pPr lvl="0"/>
            <a:r>
              <a:rPr lang="en-US" sz="2000" dirty="0" smtClean="0">
                <a:latin typeface="Comic Sans MS" pitchFamily="66" charset="0"/>
              </a:rPr>
              <a:t>Yana hasn’t got any pets.                                        T        F                          </a:t>
            </a:r>
            <a:endParaRPr lang="ru-RU" sz="2000" dirty="0" smtClean="0">
              <a:latin typeface="Comic Sans MS" pitchFamily="66" charset="0"/>
            </a:endParaRPr>
          </a:p>
          <a:p>
            <a:pPr lvl="0"/>
            <a:r>
              <a:rPr lang="en-US" sz="2000" dirty="0" smtClean="0">
                <a:latin typeface="Comic Sans MS" pitchFamily="66" charset="0"/>
              </a:rPr>
              <a:t>Yana wants to be a veterinary.                               T        F</a:t>
            </a:r>
            <a:endParaRPr lang="ru-RU" sz="2000" dirty="0" smtClean="0">
              <a:latin typeface="Comic Sans MS" pitchFamily="66" charset="0"/>
            </a:endParaRPr>
          </a:p>
          <a:p>
            <a:pPr lvl="0"/>
            <a:r>
              <a:rPr lang="en-US" sz="2000" dirty="0" smtClean="0">
                <a:latin typeface="Comic Sans MS" pitchFamily="66" charset="0"/>
              </a:rPr>
              <a:t>Jana wants to be a fashion designer.                     T        F</a:t>
            </a:r>
            <a:endParaRPr lang="ru-RU" sz="2000" dirty="0" smtClean="0">
              <a:latin typeface="Comic Sans MS" pitchFamily="66" charset="0"/>
            </a:endParaRPr>
          </a:p>
          <a:p>
            <a:pPr lvl="0"/>
            <a:r>
              <a:rPr lang="en-US" sz="2000" dirty="0" smtClean="0">
                <a:latin typeface="Comic Sans MS" pitchFamily="66" charset="0"/>
              </a:rPr>
              <a:t>The girls hope their friendship will last forever.   T        F</a:t>
            </a:r>
            <a:endParaRPr lang="ru-RU" sz="2000" dirty="0" smtClean="0">
              <a:latin typeface="Comic Sans MS" pitchFamily="66" charset="0"/>
            </a:endParaRPr>
          </a:p>
          <a:p>
            <a:endParaRPr lang="ru-RU" sz="2000" dirty="0">
              <a:latin typeface="Comic Sans MS" pitchFamily="66" charset="0"/>
            </a:endParaRPr>
          </a:p>
        </p:txBody>
      </p:sp>
      <p:sp>
        <p:nvSpPr>
          <p:cNvPr id="6" name="Овал 5"/>
          <p:cNvSpPr/>
          <p:nvPr/>
        </p:nvSpPr>
        <p:spPr>
          <a:xfrm>
            <a:off x="7092280" y="1412776"/>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7812360" y="1772816"/>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7092280" y="2132856"/>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7812360" y="2564904"/>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7092280" y="2924944"/>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7956376" y="335699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7956376" y="371703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7164288" y="407707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164288" y="443711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7164288" y="479715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r="-9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latin typeface="Comic Sans MS" pitchFamily="66" charset="0"/>
              </a:rPr>
              <a:t>A friend is a person who:</a:t>
            </a:r>
            <a:endParaRPr lang="ru-RU" dirty="0">
              <a:latin typeface="Comic Sans MS" pitchFamily="66" charset="0"/>
            </a:endParaRPr>
          </a:p>
        </p:txBody>
      </p:sp>
      <p:sp>
        <p:nvSpPr>
          <p:cNvPr id="11" name="TextBox 10"/>
          <p:cNvSpPr txBox="1"/>
          <p:nvPr/>
        </p:nvSpPr>
        <p:spPr>
          <a:xfrm>
            <a:off x="1115616" y="1340768"/>
            <a:ext cx="864096" cy="646331"/>
          </a:xfrm>
          <a:prstGeom prst="rect">
            <a:avLst/>
          </a:prstGeom>
          <a:noFill/>
        </p:spPr>
        <p:txBody>
          <a:bodyPr wrap="square" rtlCol="0">
            <a:spAutoFit/>
          </a:bodyPr>
          <a:lstStyle/>
          <a:p>
            <a:r>
              <a:rPr lang="en-US" sz="3600" dirty="0" smtClean="0">
                <a:latin typeface="Comic Sans MS" pitchFamily="66" charset="0"/>
              </a:rPr>
              <a:t>is</a:t>
            </a:r>
            <a:endParaRPr lang="ru-RU" sz="3600" dirty="0">
              <a:latin typeface="Comic Sans MS" pitchFamily="66" charset="0"/>
            </a:endParaRPr>
          </a:p>
        </p:txBody>
      </p:sp>
      <p:sp>
        <p:nvSpPr>
          <p:cNvPr id="12" name="TextBox 11"/>
          <p:cNvSpPr txBox="1"/>
          <p:nvPr/>
        </p:nvSpPr>
        <p:spPr>
          <a:xfrm>
            <a:off x="6228184" y="1412776"/>
            <a:ext cx="1584176" cy="646331"/>
          </a:xfrm>
          <a:prstGeom prst="rect">
            <a:avLst/>
          </a:prstGeom>
          <a:noFill/>
        </p:spPr>
        <p:txBody>
          <a:bodyPr wrap="square" rtlCol="0">
            <a:spAutoFit/>
          </a:bodyPr>
          <a:lstStyle/>
          <a:p>
            <a:r>
              <a:rPr lang="en-US" sz="3600" dirty="0" smtClean="0">
                <a:latin typeface="Comic Sans MS" pitchFamily="66" charset="0"/>
              </a:rPr>
              <a:t>can</a:t>
            </a:r>
            <a:endParaRPr lang="ru-RU" sz="3600" dirty="0">
              <a:latin typeface="Comic Sans MS" pitchFamily="66" charset="0"/>
            </a:endParaRPr>
          </a:p>
        </p:txBody>
      </p:sp>
      <p:sp>
        <p:nvSpPr>
          <p:cNvPr id="13" name="TextBox 12"/>
          <p:cNvSpPr txBox="1"/>
          <p:nvPr/>
        </p:nvSpPr>
        <p:spPr>
          <a:xfrm>
            <a:off x="3923928" y="3789040"/>
            <a:ext cx="2232248" cy="646331"/>
          </a:xfrm>
          <a:prstGeom prst="rect">
            <a:avLst/>
          </a:prstGeom>
          <a:noFill/>
        </p:spPr>
        <p:txBody>
          <a:bodyPr wrap="square" rtlCol="0">
            <a:spAutoFit/>
          </a:bodyPr>
          <a:lstStyle/>
          <a:p>
            <a:r>
              <a:rPr lang="en-US" sz="3600" dirty="0" smtClean="0">
                <a:latin typeface="Comic Sans MS" pitchFamily="66" charset="0"/>
              </a:rPr>
              <a:t>has</a:t>
            </a:r>
            <a:endParaRPr lang="ru-RU" sz="3600" dirty="0">
              <a:latin typeface="Comic Sans MS" pitchFamily="66" charset="0"/>
            </a:endParaRPr>
          </a:p>
        </p:txBody>
      </p:sp>
      <p:pic>
        <p:nvPicPr>
          <p:cNvPr id="7" name="Рисунок 6" descr="x_4484739a.jpg"/>
          <p:cNvPicPr>
            <a:picLocks noChangeAspect="1"/>
          </p:cNvPicPr>
          <p:nvPr/>
        </p:nvPicPr>
        <p:blipFill>
          <a:blip r:embed="rId3" cstate="print"/>
          <a:stretch>
            <a:fillRect/>
          </a:stretch>
        </p:blipFill>
        <p:spPr>
          <a:xfrm>
            <a:off x="2699792" y="1340768"/>
            <a:ext cx="3168352" cy="237626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latin typeface="Comic Sans MS" pitchFamily="66" charset="0"/>
              </a:rPr>
              <a:t>Are you a good friend?</a:t>
            </a:r>
            <a:r>
              <a:rPr lang="ru-RU" dirty="0" smtClean="0"/>
              <a:t/>
            </a:r>
            <a:br>
              <a:rPr lang="ru-RU" dirty="0" smtClean="0"/>
            </a:br>
            <a:endParaRPr lang="ru-RU" dirty="0"/>
          </a:p>
        </p:txBody>
      </p:sp>
      <p:sp>
        <p:nvSpPr>
          <p:cNvPr id="3" name="Содержимое 2"/>
          <p:cNvSpPr>
            <a:spLocks noGrp="1"/>
          </p:cNvSpPr>
          <p:nvPr>
            <p:ph sz="quarter" idx="1"/>
          </p:nvPr>
        </p:nvSpPr>
        <p:spPr>
          <a:xfrm>
            <a:off x="323528" y="692696"/>
            <a:ext cx="5169768" cy="5949280"/>
          </a:xfrm>
        </p:spPr>
        <p:txBody>
          <a:bodyPr>
            <a:normAutofit fontScale="92500" lnSpcReduction="10000"/>
          </a:bodyPr>
          <a:lstStyle/>
          <a:p>
            <a:r>
              <a:rPr lang="en-US" b="1" dirty="0" smtClean="0">
                <a:latin typeface="Comic Sans MS" pitchFamily="66" charset="0"/>
              </a:rPr>
              <a:t>Results:</a:t>
            </a:r>
            <a:endParaRPr lang="ru-RU" dirty="0" smtClean="0">
              <a:latin typeface="Comic Sans MS" pitchFamily="66" charset="0"/>
            </a:endParaRPr>
          </a:p>
          <a:p>
            <a:r>
              <a:rPr lang="en-US" u="sng" dirty="0" smtClean="0">
                <a:latin typeface="Comic Sans MS" pitchFamily="66" charset="0"/>
              </a:rPr>
              <a:t>0-3 points:</a:t>
            </a:r>
            <a:r>
              <a:rPr lang="en-US" dirty="0" smtClean="0">
                <a:latin typeface="Comic Sans MS" pitchFamily="66" charset="0"/>
              </a:rPr>
              <a:t> Many people think you are unfriendly. You are a person who sometimes can be not very helpful. You are a little bossy too.</a:t>
            </a:r>
            <a:endParaRPr lang="ru-RU" dirty="0" smtClean="0">
              <a:latin typeface="Comic Sans MS" pitchFamily="66" charset="0"/>
            </a:endParaRPr>
          </a:p>
          <a:p>
            <a:r>
              <a:rPr lang="en-US" u="sng" dirty="0" smtClean="0">
                <a:latin typeface="Comic Sans MS" pitchFamily="66" charset="0"/>
              </a:rPr>
              <a:t>4-6 points:</a:t>
            </a:r>
            <a:r>
              <a:rPr lang="en-US" dirty="0" smtClean="0">
                <a:latin typeface="Comic Sans MS" pitchFamily="66" charset="0"/>
              </a:rPr>
              <a:t> You are a good friend but why not always. You can give a helping hand and do not demand much. But you still do not know many things about your friend. Make the friendship stronger.</a:t>
            </a:r>
            <a:endParaRPr lang="ru-RU" dirty="0" smtClean="0">
              <a:latin typeface="Comic Sans MS" pitchFamily="66" charset="0"/>
            </a:endParaRPr>
          </a:p>
          <a:p>
            <a:r>
              <a:rPr lang="en-US" u="sng" dirty="0" smtClean="0">
                <a:latin typeface="Comic Sans MS" pitchFamily="66" charset="0"/>
              </a:rPr>
              <a:t>7-10 points:</a:t>
            </a:r>
            <a:r>
              <a:rPr lang="en-US" dirty="0" smtClean="0">
                <a:latin typeface="Comic Sans MS" pitchFamily="66" charset="0"/>
              </a:rPr>
              <a:t> You are a true friend. Everyone would like to have such a close friend as you are.</a:t>
            </a:r>
            <a:endParaRPr lang="ru-RU" dirty="0" smtClean="0">
              <a:latin typeface="Comic Sans MS" pitchFamily="66" charset="0"/>
            </a:endParaRPr>
          </a:p>
          <a:p>
            <a:endParaRPr lang="ru-RU" dirty="0">
              <a:latin typeface="Comic Sans MS" pitchFamily="66" charset="0"/>
            </a:endParaRPr>
          </a:p>
        </p:txBody>
      </p:sp>
      <p:pic>
        <p:nvPicPr>
          <p:cNvPr id="4" name="Рисунок 3" descr="36433wlzv81kq83.gif"/>
          <p:cNvPicPr>
            <a:picLocks noChangeAspect="1"/>
          </p:cNvPicPr>
          <p:nvPr/>
        </p:nvPicPr>
        <p:blipFill>
          <a:blip r:embed="rId2" cstate="print"/>
          <a:stretch>
            <a:fillRect/>
          </a:stretch>
        </p:blipFill>
        <p:spPr>
          <a:xfrm>
            <a:off x="5508104" y="1628800"/>
            <a:ext cx="3278013" cy="410219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en-US" b="1" dirty="0" smtClean="0">
                <a:latin typeface="Comic Sans MS" pitchFamily="66" charset="0"/>
              </a:rPr>
              <a:t>Michael Jackson</a:t>
            </a:r>
            <a:r>
              <a:rPr lang="en-US" dirty="0" smtClean="0">
                <a:latin typeface="Comic Sans MS" pitchFamily="66" charset="0"/>
              </a:rPr>
              <a:t>. “BEN”(1972)</a:t>
            </a:r>
            <a:endParaRPr lang="ru-RU" dirty="0">
              <a:latin typeface="Comic Sans MS" pitchFamily="66" charset="0"/>
            </a:endParaRPr>
          </a:p>
        </p:txBody>
      </p:sp>
      <p:pic>
        <p:nvPicPr>
          <p:cNvPr id="4" name="Содержимое 3" descr="1.jpg"/>
          <p:cNvPicPr>
            <a:picLocks noGrp="1" noChangeAspect="1"/>
          </p:cNvPicPr>
          <p:nvPr>
            <p:ph sz="quarter" idx="1"/>
          </p:nvPr>
        </p:nvPicPr>
        <p:blipFill>
          <a:blip r:embed="rId3" cstate="print"/>
          <a:stretch>
            <a:fillRect/>
          </a:stretch>
        </p:blipFill>
        <p:spPr>
          <a:xfrm>
            <a:off x="2771800" y="908720"/>
            <a:ext cx="3744416" cy="5789803"/>
          </a:xfrm>
        </p:spPr>
      </p:pic>
      <p:pic>
        <p:nvPicPr>
          <p:cNvPr id="5" name="01 - Ben.mp3">
            <a:hlinkClick r:id="" action="ppaction://media"/>
          </p:cNvPr>
          <p:cNvPicPr>
            <a:picLocks noRot="1" noChangeAspect="1"/>
          </p:cNvPicPr>
          <p:nvPr>
            <a:audioFile r:link="rId1"/>
          </p:nvPr>
        </p:nvPicPr>
        <p:blipFill>
          <a:blip r:embed="rId4" cstate="print"/>
          <a:stretch>
            <a:fillRect/>
          </a:stretch>
        </p:blipFill>
        <p:spPr>
          <a:xfrm>
            <a:off x="899592" y="5877272"/>
            <a:ext cx="304800" cy="304800"/>
          </a:xfrm>
          <a:prstGeom prst="rect">
            <a:avLst/>
          </a:prstGeom>
        </p:spPr>
      </p:pic>
      <p:sp>
        <p:nvSpPr>
          <p:cNvPr id="6" name="TextBox 5"/>
          <p:cNvSpPr txBox="1"/>
          <p:nvPr/>
        </p:nvSpPr>
        <p:spPr>
          <a:xfrm>
            <a:off x="6516216" y="2780928"/>
            <a:ext cx="184731" cy="369332"/>
          </a:xfrm>
          <a:prstGeom prst="rect">
            <a:avLst/>
          </a:prstGeom>
          <a:noFill/>
        </p:spPr>
        <p:txBody>
          <a:bodyPr wrap="none" rtlCol="0">
            <a:spAutoFit/>
          </a:bodyPr>
          <a:lstStyle/>
          <a:p>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 fill="hold"/>
                                        <p:tgtEl>
                                          <p:spTgt spid="5"/>
                                        </p:tgtEl>
                                      </p:cBhvr>
                                    </p:cmd>
                                  </p:childTnLst>
                                </p:cTn>
                              </p:par>
                            </p:childTnLst>
                          </p:cTn>
                        </p:par>
                      </p:childTnLst>
                    </p:cTn>
                  </p:par>
                </p:childTnLst>
              </p:cTn>
              <p:nextCondLst>
                <p:cond evt="onClick" delay="0">
                  <p:tgtEl>
                    <p:spTgt spid="5"/>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community.jpg"/>
          <p:cNvPicPr>
            <a:picLocks noGrp="1" noChangeAspect="1"/>
          </p:cNvPicPr>
          <p:nvPr>
            <p:ph sz="quarter" idx="1"/>
          </p:nvPr>
        </p:nvPicPr>
        <p:blipFill>
          <a:blip r:embed="rId2" cstate="print"/>
          <a:stretch>
            <a:fillRect/>
          </a:stretch>
        </p:blipFill>
        <p:spPr>
          <a:xfrm>
            <a:off x="1615480" y="548680"/>
            <a:ext cx="5692824" cy="5692824"/>
          </a:xfrm>
        </p:spPr>
      </p:pic>
      <p:sp>
        <p:nvSpPr>
          <p:cNvPr id="4" name="Заголовок 3"/>
          <p:cNvSpPr>
            <a:spLocks noGrp="1"/>
          </p:cNvSpPr>
          <p:nvPr>
            <p:ph type="title"/>
          </p:nvPr>
        </p:nvSpPr>
        <p:spPr>
          <a:xfrm rot="19915998">
            <a:off x="-1120986" y="1944730"/>
            <a:ext cx="11793548" cy="2623154"/>
          </a:xfrm>
        </p:spPr>
        <p:txBody>
          <a:bodyPr>
            <a:noAutofit/>
          </a:bodyPr>
          <a:lstStyle/>
          <a:p>
            <a:pPr algn="ctr"/>
            <a:r>
              <a:rPr lang="en-US" sz="13800" dirty="0" smtClean="0">
                <a:solidFill>
                  <a:srgbClr val="7030A0"/>
                </a:solidFill>
                <a:latin typeface="Comic Sans MS" pitchFamily="66" charset="0"/>
              </a:rPr>
              <a:t>Thank you!</a:t>
            </a:r>
            <a:endParaRPr lang="ru-RU" sz="13800" dirty="0">
              <a:solidFill>
                <a:srgbClr val="7030A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002060"/>
                </a:solidFill>
                <a:latin typeface="Comic Sans MS" pitchFamily="66" charset="0"/>
              </a:rPr>
              <a:t>Использованные ресурсы</a:t>
            </a:r>
            <a:r>
              <a:rPr lang="en-US" dirty="0" smtClean="0">
                <a:solidFill>
                  <a:srgbClr val="002060"/>
                </a:solidFill>
                <a:latin typeface="Comic Sans MS" pitchFamily="66" charset="0"/>
              </a:rPr>
              <a:t>:</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85000" lnSpcReduction="20000"/>
          </a:bodyPr>
          <a:lstStyle/>
          <a:p>
            <a:pPr marL="514350" indent="-514350">
              <a:buFont typeface="+mj-lt"/>
              <a:buAutoNum type="arabicPeriod"/>
            </a:pPr>
            <a:r>
              <a:rPr lang="en-US" u="sng" dirty="0" smtClean="0">
                <a:solidFill>
                  <a:srgbClr val="002060"/>
                </a:solidFill>
                <a:hlinkClick r:id="rId2"/>
              </a:rPr>
              <a:t>http</a:t>
            </a:r>
            <a:r>
              <a:rPr lang="ru-RU" u="sng" dirty="0" smtClean="0">
                <a:solidFill>
                  <a:srgbClr val="002060"/>
                </a:solidFill>
                <a:hlinkClick r:id="rId2"/>
              </a:rPr>
              <a:t>://</a:t>
            </a:r>
            <a:r>
              <a:rPr lang="en-US" u="sng" dirty="0" smtClean="0">
                <a:solidFill>
                  <a:srgbClr val="002060"/>
                </a:solidFill>
                <a:hlinkClick r:id="rId2"/>
              </a:rPr>
              <a:t>www</a:t>
            </a:r>
            <a:r>
              <a:rPr lang="ru-RU" u="sng" dirty="0" smtClean="0">
                <a:solidFill>
                  <a:srgbClr val="002060"/>
                </a:solidFill>
                <a:hlinkClick r:id="rId2"/>
              </a:rPr>
              <a:t>.</a:t>
            </a:r>
            <a:r>
              <a:rPr lang="en-US" u="sng" dirty="0" err="1" smtClean="0">
                <a:solidFill>
                  <a:srgbClr val="002060"/>
                </a:solidFill>
                <a:hlinkClick r:id="rId2"/>
              </a:rPr>
              <a:t>funquizcards</a:t>
            </a:r>
            <a:r>
              <a:rPr lang="ru-RU" u="sng" dirty="0" smtClean="0">
                <a:solidFill>
                  <a:srgbClr val="002060"/>
                </a:solidFill>
                <a:hlinkClick r:id="rId2"/>
              </a:rPr>
              <a:t>.</a:t>
            </a:r>
            <a:r>
              <a:rPr lang="en-US" u="sng" dirty="0" smtClean="0">
                <a:solidFill>
                  <a:srgbClr val="002060"/>
                </a:solidFill>
                <a:hlinkClick r:id="rId2"/>
              </a:rPr>
              <a:t>com</a:t>
            </a:r>
            <a:r>
              <a:rPr lang="ru-RU" u="sng" dirty="0" smtClean="0">
                <a:solidFill>
                  <a:srgbClr val="002060"/>
                </a:solidFill>
                <a:hlinkClick r:id="rId2"/>
              </a:rPr>
              <a:t>/</a:t>
            </a:r>
            <a:r>
              <a:rPr lang="en-US" u="sng" dirty="0" smtClean="0">
                <a:solidFill>
                  <a:srgbClr val="002060"/>
                </a:solidFill>
                <a:hlinkClick r:id="rId2"/>
              </a:rPr>
              <a:t>quiz</a:t>
            </a:r>
            <a:r>
              <a:rPr lang="ru-RU" u="sng" dirty="0" smtClean="0">
                <a:solidFill>
                  <a:srgbClr val="002060"/>
                </a:solidFill>
                <a:hlinkClick r:id="rId2"/>
              </a:rPr>
              <a:t>/</a:t>
            </a:r>
            <a:r>
              <a:rPr lang="en-US" u="sng" dirty="0" smtClean="0">
                <a:solidFill>
                  <a:srgbClr val="002060"/>
                </a:solidFill>
                <a:hlinkClick r:id="rId2"/>
              </a:rPr>
              <a:t>friendship</a:t>
            </a:r>
            <a:r>
              <a:rPr lang="ru-RU" u="sng" dirty="0" smtClean="0">
                <a:solidFill>
                  <a:srgbClr val="002060"/>
                </a:solidFill>
                <a:hlinkClick r:id="rId2"/>
              </a:rPr>
              <a:t>/</a:t>
            </a:r>
            <a:r>
              <a:rPr lang="en-US" u="sng" dirty="0" smtClean="0">
                <a:solidFill>
                  <a:srgbClr val="002060"/>
                </a:solidFill>
                <a:hlinkClick r:id="rId2"/>
              </a:rPr>
              <a:t>are</a:t>
            </a:r>
            <a:r>
              <a:rPr lang="ru-RU" u="sng" dirty="0" smtClean="0">
                <a:solidFill>
                  <a:srgbClr val="002060"/>
                </a:solidFill>
                <a:hlinkClick r:id="rId2"/>
              </a:rPr>
              <a:t>-</a:t>
            </a:r>
            <a:r>
              <a:rPr lang="en-US" u="sng" dirty="0" smtClean="0">
                <a:solidFill>
                  <a:srgbClr val="002060"/>
                </a:solidFill>
                <a:hlinkClick r:id="rId2"/>
              </a:rPr>
              <a:t>you</a:t>
            </a:r>
            <a:r>
              <a:rPr lang="ru-RU" u="sng" dirty="0" smtClean="0">
                <a:solidFill>
                  <a:srgbClr val="002060"/>
                </a:solidFill>
                <a:hlinkClick r:id="rId2"/>
              </a:rPr>
              <a:t>-</a:t>
            </a:r>
            <a:r>
              <a:rPr lang="en-US" u="sng" dirty="0" smtClean="0">
                <a:solidFill>
                  <a:srgbClr val="002060"/>
                </a:solidFill>
                <a:hlinkClick r:id="rId2"/>
              </a:rPr>
              <a:t>really</a:t>
            </a:r>
            <a:r>
              <a:rPr lang="ru-RU" u="sng" dirty="0" smtClean="0">
                <a:solidFill>
                  <a:srgbClr val="002060"/>
                </a:solidFill>
                <a:hlinkClick r:id="rId2"/>
              </a:rPr>
              <a:t>-</a:t>
            </a:r>
            <a:r>
              <a:rPr lang="en-US" u="sng" dirty="0" smtClean="0">
                <a:solidFill>
                  <a:srgbClr val="002060"/>
                </a:solidFill>
                <a:hlinkClick r:id="rId2"/>
              </a:rPr>
              <a:t>best</a:t>
            </a:r>
            <a:r>
              <a:rPr lang="ru-RU" u="sng" dirty="0" smtClean="0">
                <a:solidFill>
                  <a:srgbClr val="002060"/>
                </a:solidFill>
                <a:hlinkClick r:id="rId2"/>
              </a:rPr>
              <a:t>-</a:t>
            </a:r>
            <a:r>
              <a:rPr lang="en-US" u="sng" dirty="0" smtClean="0">
                <a:solidFill>
                  <a:srgbClr val="002060"/>
                </a:solidFill>
                <a:hlinkClick r:id="rId2"/>
              </a:rPr>
              <a:t>friends</a:t>
            </a:r>
            <a:r>
              <a:rPr lang="ru-RU" u="sng" dirty="0" smtClean="0">
                <a:solidFill>
                  <a:srgbClr val="002060"/>
                </a:solidFill>
                <a:hlinkClick r:id="rId2"/>
              </a:rPr>
              <a:t>.</a:t>
            </a:r>
            <a:r>
              <a:rPr lang="en-US" u="sng" dirty="0" err="1" smtClean="0">
                <a:solidFill>
                  <a:srgbClr val="002060"/>
                </a:solidFill>
                <a:hlinkClick r:id="rId2"/>
              </a:rPr>
              <a:t>php</a:t>
            </a:r>
            <a:endParaRPr lang="ru-RU" u="sng" dirty="0" smtClean="0">
              <a:solidFill>
                <a:srgbClr val="002060"/>
              </a:solidFill>
            </a:endParaRPr>
          </a:p>
          <a:p>
            <a:pPr marL="514350" lvl="0" indent="-514350">
              <a:buFont typeface="+mj-lt"/>
              <a:buAutoNum type="arabicPeriod"/>
            </a:pPr>
            <a:r>
              <a:rPr lang="ru-RU" u="sng" dirty="0" smtClean="0">
                <a:solidFill>
                  <a:srgbClr val="002060"/>
                </a:solidFill>
                <a:hlinkClick r:id="rId3"/>
              </a:rPr>
              <a:t>http://goodsongs.com.ua/song58299_michael-jackson_ben.html</a:t>
            </a:r>
            <a:endParaRPr lang="ru-RU" dirty="0" smtClean="0">
              <a:solidFill>
                <a:srgbClr val="002060"/>
              </a:solidFill>
            </a:endParaRPr>
          </a:p>
          <a:p>
            <a:pPr marL="514350" lvl="0" indent="-514350">
              <a:buFont typeface="+mj-lt"/>
              <a:buAutoNum type="arabicPeriod"/>
            </a:pPr>
            <a:r>
              <a:rPr lang="ru-RU" u="sng" dirty="0" smtClean="0">
                <a:solidFill>
                  <a:srgbClr val="002060"/>
                </a:solidFill>
                <a:hlinkClick r:id="rId4"/>
              </a:rPr>
              <a:t>http://www.facebook.com/notes/friendship-quotes/a-true-friend-socrates/184453824916398</a:t>
            </a:r>
            <a:endParaRPr lang="ru-RU" dirty="0" smtClean="0">
              <a:solidFill>
                <a:srgbClr val="002060"/>
              </a:solidFill>
            </a:endParaRPr>
          </a:p>
          <a:p>
            <a:pPr marL="514350" lvl="0" indent="-514350">
              <a:buFont typeface="+mj-lt"/>
              <a:buAutoNum type="arabicPeriod"/>
            </a:pPr>
            <a:r>
              <a:rPr lang="ru-RU" u="sng" dirty="0" smtClean="0">
                <a:solidFill>
                  <a:srgbClr val="002060"/>
                </a:solidFill>
                <a:hlinkClick r:id="rId5"/>
              </a:rPr>
              <a:t>http://masterrussian.com/proverbs/russian_proverbs.htm</a:t>
            </a:r>
            <a:endParaRPr lang="ru-RU" dirty="0" smtClean="0">
              <a:solidFill>
                <a:srgbClr val="002060"/>
              </a:solidFill>
            </a:endParaRPr>
          </a:p>
          <a:p>
            <a:pPr marL="514350" lvl="0" indent="-514350">
              <a:buFont typeface="+mj-lt"/>
              <a:buAutoNum type="arabicPeriod"/>
            </a:pPr>
            <a:r>
              <a:rPr lang="en-US" u="sng" dirty="0" smtClean="0">
                <a:solidFill>
                  <a:srgbClr val="002060"/>
                </a:solidFill>
                <a:hlinkClick r:id="rId6"/>
              </a:rPr>
              <a:t>http://ya-jerexis.ya.ru/replie…</a:t>
            </a:r>
            <a:endParaRPr lang="ru-RU" dirty="0" smtClean="0">
              <a:solidFill>
                <a:srgbClr val="002060"/>
              </a:solidFill>
            </a:endParaRPr>
          </a:p>
          <a:p>
            <a:pPr marL="514350" lvl="0" indent="-514350">
              <a:buFont typeface="+mj-lt"/>
              <a:buAutoNum type="arabicPeriod"/>
            </a:pPr>
            <a:r>
              <a:rPr lang="ru-RU" u="sng" dirty="0" smtClean="0">
                <a:solidFill>
                  <a:srgbClr val="002060"/>
                </a:solidFill>
                <a:hlinkClick r:id="rId7"/>
              </a:rPr>
              <a:t>http://vk.com/id46676239</a:t>
            </a:r>
            <a:endParaRPr lang="ru-RU" dirty="0" smtClean="0">
              <a:solidFill>
                <a:srgbClr val="002060"/>
              </a:solidFill>
            </a:endParaRPr>
          </a:p>
          <a:p>
            <a:pPr marL="514350" lvl="0" indent="-514350">
              <a:buFont typeface="+mj-lt"/>
              <a:buAutoNum type="arabicPeriod"/>
            </a:pPr>
            <a:r>
              <a:rPr lang="ru-RU" u="sng" dirty="0" smtClean="0">
                <a:solidFill>
                  <a:srgbClr val="002060"/>
                </a:solidFill>
                <a:hlinkClick r:id="rId8"/>
              </a:rPr>
              <a:t>http://prazdnikigoda.ru/photo/…</a:t>
            </a:r>
            <a:endParaRPr lang="ru-RU" dirty="0" smtClean="0">
              <a:solidFill>
                <a:srgbClr val="002060"/>
              </a:solidFill>
            </a:endParaRPr>
          </a:p>
          <a:p>
            <a:pPr marL="514350" lvl="0" indent="-514350">
              <a:buFont typeface="+mj-lt"/>
              <a:buAutoNum type="arabicPeriod"/>
            </a:pPr>
            <a:r>
              <a:rPr lang="en-US" u="sng" dirty="0" smtClean="0">
                <a:solidFill>
                  <a:srgbClr val="002060"/>
                </a:solidFill>
                <a:hlinkClick r:id="rId9"/>
              </a:rPr>
              <a:t>http://www.ownskin.com/home?u=…</a:t>
            </a:r>
            <a:endParaRPr lang="ru-RU" dirty="0" smtClean="0">
              <a:solidFill>
                <a:srgbClr val="002060"/>
              </a:solidFill>
            </a:endParaRPr>
          </a:p>
          <a:p>
            <a:pPr marL="514350" lvl="0" indent="-514350">
              <a:buFont typeface="+mj-lt"/>
              <a:buAutoNum type="arabicPeriod"/>
            </a:pPr>
            <a:r>
              <a:rPr lang="ru-RU" u="sng" dirty="0" smtClean="0">
                <a:solidFill>
                  <a:srgbClr val="002060"/>
                </a:solidFill>
                <a:hlinkClick r:id="rId10"/>
              </a:rPr>
              <a:t>http://wision-nastus.boosterhi…</a:t>
            </a:r>
            <a:endParaRPr lang="ru-RU" u="sng" dirty="0" smtClean="0">
              <a:solidFill>
                <a:srgbClr val="002060"/>
              </a:solidFill>
            </a:endParaRPr>
          </a:p>
          <a:p>
            <a:pPr marL="514350" indent="-514350">
              <a:buFont typeface="+mj-lt"/>
              <a:buAutoNum type="arabicPeriod"/>
            </a:pPr>
            <a:r>
              <a:rPr lang="ru-RU" u="sng" dirty="0" smtClean="0">
                <a:solidFill>
                  <a:srgbClr val="002060"/>
                </a:solidFill>
                <a:hlinkClick r:id="rId11"/>
              </a:rPr>
              <a:t>http://forum.myjackson.ru/topi…</a:t>
            </a:r>
            <a:endParaRPr lang="ru-RU" dirty="0" smtClean="0">
              <a:solidFill>
                <a:srgbClr val="002060"/>
              </a:solidFill>
            </a:endParaRPr>
          </a:p>
          <a:p>
            <a:pPr lvl="0"/>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latin typeface="Comic Sans MS" pitchFamily="66" charset="0"/>
              </a:rPr>
              <a:t>English and Russian proverbs</a:t>
            </a:r>
            <a:endParaRPr lang="ru-RU" dirty="0">
              <a:latin typeface="Comic Sans MS" pitchFamily="66" charset="0"/>
            </a:endParaRPr>
          </a:p>
        </p:txBody>
      </p:sp>
      <p:sp>
        <p:nvSpPr>
          <p:cNvPr id="7" name="Содержимое 6"/>
          <p:cNvSpPr>
            <a:spLocks noGrp="1"/>
          </p:cNvSpPr>
          <p:nvPr>
            <p:ph sz="quarter" idx="1"/>
          </p:nvPr>
        </p:nvSpPr>
        <p:spPr>
          <a:xfrm>
            <a:off x="395536" y="1447800"/>
            <a:ext cx="8291264" cy="4572000"/>
          </a:xfrm>
        </p:spPr>
        <p:txBody>
          <a:bodyPr>
            <a:noAutofit/>
          </a:bodyPr>
          <a:lstStyle/>
          <a:p>
            <a:pPr lvl="0">
              <a:defRPr/>
            </a:pPr>
            <a:r>
              <a:rPr lang="en-US" sz="2800" dirty="0" smtClean="0">
                <a:latin typeface="Comic Sans MS" pitchFamily="66" charset="0"/>
              </a:rPr>
              <a:t>A friend in need is a friend indeed.</a:t>
            </a:r>
            <a:endParaRPr lang="ru-RU" sz="2800" dirty="0" smtClean="0">
              <a:latin typeface="Comic Sans MS" pitchFamily="66" charset="0"/>
            </a:endParaRPr>
          </a:p>
          <a:p>
            <a:pPr lvl="0">
              <a:defRPr/>
            </a:pPr>
            <a:r>
              <a:rPr lang="ru-RU" sz="2400" u="sng" dirty="0" smtClean="0">
                <a:latin typeface="Comic Sans MS" pitchFamily="66" charset="0"/>
              </a:rPr>
              <a:t>Друг познается в беде.</a:t>
            </a:r>
          </a:p>
          <a:p>
            <a:pPr lvl="0"/>
            <a:r>
              <a:rPr lang="en-US" sz="2800" dirty="0" smtClean="0">
                <a:latin typeface="Comic Sans MS" pitchFamily="66" charset="0"/>
              </a:rPr>
              <a:t>Before you make a friend eat a bushel of salt with him.</a:t>
            </a:r>
            <a:endParaRPr lang="ru-RU" sz="2800" dirty="0" smtClean="0">
              <a:latin typeface="Comic Sans MS" pitchFamily="66" charset="0"/>
            </a:endParaRPr>
          </a:p>
          <a:p>
            <a:pPr lvl="0"/>
            <a:r>
              <a:rPr lang="ru-RU" sz="2400" u="sng" dirty="0" smtClean="0">
                <a:latin typeface="Comic Sans MS" pitchFamily="66" charset="0"/>
              </a:rPr>
              <a:t>Друга узнать – вместе пуд соли съесть.</a:t>
            </a:r>
          </a:p>
          <a:p>
            <a:pPr lvl="0"/>
            <a:r>
              <a:rPr lang="en-US" sz="2800" dirty="0" smtClean="0">
                <a:latin typeface="Comic Sans MS" pitchFamily="66" charset="0"/>
              </a:rPr>
              <a:t>A friend is not so soon got as lost.</a:t>
            </a:r>
            <a:endParaRPr lang="ru-RU" sz="2800" dirty="0" smtClean="0">
              <a:latin typeface="Comic Sans MS" pitchFamily="66" charset="0"/>
            </a:endParaRPr>
          </a:p>
          <a:p>
            <a:pPr lvl="0"/>
            <a:r>
              <a:rPr lang="ru-RU" sz="2400" u="sng" dirty="0" smtClean="0">
                <a:latin typeface="Comic Sans MS" pitchFamily="66" charset="0"/>
              </a:rPr>
              <a:t>Нет друга, так ищи, а нашел, так береги.</a:t>
            </a:r>
          </a:p>
          <a:p>
            <a:pPr lvl="0"/>
            <a:r>
              <a:rPr lang="en-US" sz="2800" dirty="0" smtClean="0">
                <a:latin typeface="Comic Sans MS" pitchFamily="66" charset="0"/>
              </a:rPr>
              <a:t>Make new friends, but keep the old. One is silver, the other is gold.</a:t>
            </a:r>
            <a:endParaRPr lang="ru-RU" sz="2800" dirty="0" smtClean="0">
              <a:latin typeface="Comic Sans MS" pitchFamily="66" charset="0"/>
            </a:endParaRPr>
          </a:p>
          <a:p>
            <a:pPr lvl="0"/>
            <a:r>
              <a:rPr lang="ru-RU" sz="2400" u="sng" dirty="0" smtClean="0">
                <a:latin typeface="Comic Sans MS" pitchFamily="66" charset="0"/>
              </a:rPr>
              <a:t>Старый друг лучше новых двух.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50106"/>
          </a:xfrm>
        </p:spPr>
        <p:txBody>
          <a:bodyPr/>
          <a:lstStyle/>
          <a:p>
            <a:pPr algn="ctr"/>
            <a:r>
              <a:rPr lang="en-US" dirty="0" smtClean="0">
                <a:latin typeface="Comic Sans MS" pitchFamily="66" charset="0"/>
              </a:rPr>
              <a:t>English and Russian proverbs</a:t>
            </a:r>
            <a:endParaRPr lang="ru-RU" dirty="0"/>
          </a:p>
        </p:txBody>
      </p:sp>
      <p:sp>
        <p:nvSpPr>
          <p:cNvPr id="4" name="Содержимое 2"/>
          <p:cNvSpPr txBox="1">
            <a:spLocks/>
          </p:cNvSpPr>
          <p:nvPr/>
        </p:nvSpPr>
        <p:spPr>
          <a:xfrm>
            <a:off x="899592" y="1196752"/>
            <a:ext cx="7772400" cy="5410200"/>
          </a:xfrm>
          <a:prstGeom prst="rect">
            <a:avLst/>
          </a:prstGeom>
        </p:spPr>
        <p:txBody>
          <a:bodyPr vert="horz">
            <a:normAutofit/>
          </a:bodyPr>
          <a:lstStyle/>
          <a:p>
            <a:pPr lvl="0">
              <a:buFont typeface="Arial" pitchFamily="34" charset="0"/>
              <a:buChar char="•"/>
            </a:pPr>
            <a:r>
              <a:rPr lang="en-US" sz="2800" dirty="0" smtClean="0">
                <a:latin typeface="Comic Sans MS" pitchFamily="66" charset="0"/>
              </a:rPr>
              <a:t> A friend to everybody is a friend to nobody.</a:t>
            </a:r>
            <a:endParaRPr lang="ru-RU" sz="2800" dirty="0" smtClean="0">
              <a:latin typeface="Comic Sans MS" pitchFamily="66" charset="0"/>
            </a:endParaRPr>
          </a:p>
          <a:p>
            <a:pPr lvl="0">
              <a:buFont typeface="Arial" pitchFamily="34" charset="0"/>
              <a:buChar char="•"/>
            </a:pPr>
            <a:r>
              <a:rPr lang="en-US" sz="2400" u="sng" dirty="0" smtClean="0">
                <a:latin typeface="Comic Sans MS" pitchFamily="66" charset="0"/>
              </a:rPr>
              <a:t>  </a:t>
            </a:r>
            <a:r>
              <a:rPr lang="ru-RU" sz="2400" u="sng" dirty="0" smtClean="0">
                <a:latin typeface="Comic Sans MS" pitchFamily="66" charset="0"/>
              </a:rPr>
              <a:t>Друзей-то много,  да друга нет.</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Comic Sans MS" pitchFamily="66" charset="0"/>
              </a:rPr>
              <a:t>A man is known by his friend.</a:t>
            </a:r>
            <a:endParaRPr kumimoji="0" lang="ru-RU" sz="2800" b="0" i="0" u="none" strike="noStrike" kern="1200" cap="none" spc="0" normalizeH="0" baseline="0" noProof="0" dirty="0" smtClean="0">
              <a:ln>
                <a:noFill/>
              </a:ln>
              <a:solidFill>
                <a:schemeClr val="tx1"/>
              </a:solidFill>
              <a:effectLst/>
              <a:uLnTx/>
              <a:uFillTx/>
              <a:latin typeface="Comic Sans MS" pitchFamily="66"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ru-RU" sz="2400" b="0" i="0" u="sng" strike="noStrike" kern="1200" cap="none" spc="0" normalizeH="0" baseline="0" noProof="0" dirty="0" smtClean="0">
                <a:ln>
                  <a:noFill/>
                </a:ln>
                <a:solidFill>
                  <a:schemeClr val="tx1"/>
                </a:solidFill>
                <a:effectLst/>
                <a:uLnTx/>
                <a:uFillTx/>
                <a:latin typeface="Comic Sans MS" pitchFamily="66" charset="0"/>
              </a:rPr>
              <a:t>Скажи мне кто твой друг, и я скажу, кто ты.</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Comic Sans MS" pitchFamily="66" charset="0"/>
              </a:rPr>
              <a:t>The only way to have a friend is to be one.</a:t>
            </a:r>
            <a:endParaRPr kumimoji="0" lang="ru-RU" sz="2800" b="0" i="0" u="none" strike="noStrike" kern="1200" cap="none" spc="0" normalizeH="0" baseline="0" noProof="0" dirty="0" smtClean="0">
              <a:ln>
                <a:noFill/>
              </a:ln>
              <a:solidFill>
                <a:schemeClr val="tx1"/>
              </a:solidFill>
              <a:effectLst/>
              <a:uLnTx/>
              <a:uFillTx/>
              <a:latin typeface="Comic Sans MS" pitchFamily="66"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ru-RU" sz="2400" b="0" i="0" u="sng" strike="noStrike" kern="1200" cap="none" spc="0" normalizeH="0" baseline="0" noProof="0" dirty="0" smtClean="0">
                <a:ln>
                  <a:noFill/>
                </a:ln>
                <a:solidFill>
                  <a:schemeClr val="tx1"/>
                </a:solidFill>
                <a:effectLst/>
                <a:uLnTx/>
                <a:uFillTx/>
                <a:latin typeface="Comic Sans MS" pitchFamily="66" charset="0"/>
              </a:rPr>
              <a:t>Единственный способ иметь друга – это быть другом.</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Comic Sans MS" pitchFamily="66" charset="0"/>
              </a:rPr>
              <a:t>Money can’t buy friendship.</a:t>
            </a:r>
            <a:endParaRPr kumimoji="0" lang="ru-RU" sz="2800" b="0" i="0" u="none" strike="noStrike" kern="1200" cap="none" spc="0" normalizeH="0" baseline="0" noProof="0" dirty="0" smtClean="0">
              <a:ln>
                <a:noFill/>
              </a:ln>
              <a:solidFill>
                <a:schemeClr val="tx1"/>
              </a:solidFill>
              <a:effectLst/>
              <a:uLnTx/>
              <a:uFillTx/>
              <a:latin typeface="Comic Sans MS" pitchFamily="66"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ru-RU" sz="2400" b="0" i="0" u="sng" strike="noStrike" kern="1200" cap="none" spc="0" normalizeH="0" baseline="0" noProof="0" dirty="0" smtClean="0">
                <a:ln>
                  <a:noFill/>
                </a:ln>
                <a:solidFill>
                  <a:schemeClr val="tx1"/>
                </a:solidFill>
                <a:effectLst/>
                <a:uLnTx/>
                <a:uFillTx/>
                <a:latin typeface="Comic Sans MS" pitchFamily="66" charset="0"/>
              </a:rPr>
              <a:t>Друга на деньги не купишь.</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Comic Sans MS" pitchFamily="66" charset="0"/>
              </a:rPr>
              <a:t>One man – no man.</a:t>
            </a:r>
            <a:endParaRPr kumimoji="0" lang="ru-RU" sz="2800" b="0" i="0" u="none" strike="noStrike" kern="1200" cap="none" spc="0" normalizeH="0" baseline="0" noProof="0" dirty="0" smtClean="0">
              <a:ln>
                <a:noFill/>
              </a:ln>
              <a:solidFill>
                <a:schemeClr val="tx1"/>
              </a:solidFill>
              <a:effectLst/>
              <a:uLnTx/>
              <a:uFillTx/>
              <a:latin typeface="Comic Sans MS" pitchFamily="66" charset="0"/>
            </a:endParaRPr>
          </a:p>
          <a:p>
            <a:pPr marL="274320" indent="-274320">
              <a:spcBef>
                <a:spcPts val="580"/>
              </a:spcBef>
              <a:buClr>
                <a:schemeClr val="accent1"/>
              </a:buClr>
              <a:buSzPct val="85000"/>
              <a:buFont typeface="Arial" pitchFamily="34" charset="0"/>
              <a:buChar char="•"/>
            </a:pPr>
            <a:r>
              <a:rPr lang="ru-RU" sz="2400" u="sng" dirty="0">
                <a:latin typeface="Comic Sans MS" pitchFamily="66" charset="0"/>
              </a:rPr>
              <a:t>Один в поле не воин.</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original.jpg"/>
          <p:cNvPicPr>
            <a:picLocks noGrp="1" noChangeAspect="1"/>
          </p:cNvPicPr>
          <p:nvPr>
            <p:ph sz="quarter" idx="1"/>
          </p:nvPr>
        </p:nvPicPr>
        <p:blipFill>
          <a:blip r:embed="rId2" cstate="print"/>
          <a:stretch>
            <a:fillRect/>
          </a:stretch>
        </p:blipFill>
        <p:spPr>
          <a:xfrm>
            <a:off x="1979712" y="260648"/>
            <a:ext cx="4853729" cy="63013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8"/>
            <a:ext cx="7772400" cy="1143000"/>
          </a:xfrm>
        </p:spPr>
        <p:txBody>
          <a:bodyPr/>
          <a:lstStyle/>
          <a:p>
            <a:pPr algn="ctr"/>
            <a:r>
              <a:rPr lang="en-US" dirty="0" smtClean="0">
                <a:latin typeface="Comic Sans MS" pitchFamily="66" charset="0"/>
              </a:rPr>
              <a:t>Match the words:</a:t>
            </a:r>
            <a:endParaRPr lang="ru-RU" dirty="0">
              <a:latin typeface="Comic Sans MS" pitchFamily="66" charset="0"/>
            </a:endParaRPr>
          </a:p>
        </p:txBody>
      </p:sp>
      <p:sp>
        <p:nvSpPr>
          <p:cNvPr id="3" name="Содержимое 2"/>
          <p:cNvSpPr>
            <a:spLocks noGrp="1"/>
          </p:cNvSpPr>
          <p:nvPr>
            <p:ph sz="quarter" idx="1"/>
          </p:nvPr>
        </p:nvSpPr>
        <p:spPr/>
        <p:txBody>
          <a:bodyPr>
            <a:normAutofit fontScale="92500" lnSpcReduction="20000"/>
          </a:bodyPr>
          <a:lstStyle/>
          <a:p>
            <a:r>
              <a:rPr lang="en-US" dirty="0" smtClean="0">
                <a:latin typeface="Comic Sans MS" pitchFamily="66" charset="0"/>
              </a:rPr>
              <a:t>Use</a:t>
            </a:r>
          </a:p>
          <a:p>
            <a:r>
              <a:rPr lang="en-US" dirty="0" smtClean="0">
                <a:latin typeface="Comic Sans MS" pitchFamily="66" charset="0"/>
              </a:rPr>
              <a:t>Bad</a:t>
            </a:r>
          </a:p>
          <a:p>
            <a:r>
              <a:rPr lang="en-US" dirty="0" smtClean="0">
                <a:latin typeface="Comic Sans MS" pitchFamily="66" charset="0"/>
              </a:rPr>
              <a:t>Useful</a:t>
            </a:r>
          </a:p>
          <a:p>
            <a:r>
              <a:rPr lang="en-US" dirty="0" smtClean="0">
                <a:latin typeface="Comic Sans MS" pitchFamily="66" charset="0"/>
              </a:rPr>
              <a:t>Worst</a:t>
            </a:r>
          </a:p>
          <a:p>
            <a:r>
              <a:rPr lang="en-US" dirty="0" smtClean="0">
                <a:latin typeface="Comic Sans MS" pitchFamily="66" charset="0"/>
              </a:rPr>
              <a:t>Useless</a:t>
            </a:r>
          </a:p>
          <a:p>
            <a:r>
              <a:rPr lang="en-US" dirty="0" smtClean="0">
                <a:latin typeface="Comic Sans MS" pitchFamily="66" charset="0"/>
              </a:rPr>
              <a:t>Usefulness</a:t>
            </a:r>
          </a:p>
          <a:p>
            <a:r>
              <a:rPr lang="en-US" dirty="0" smtClean="0">
                <a:latin typeface="Comic Sans MS" pitchFamily="66" charset="0"/>
              </a:rPr>
              <a:t>True</a:t>
            </a:r>
          </a:p>
          <a:p>
            <a:r>
              <a:rPr lang="en-US" dirty="0" smtClean="0">
                <a:latin typeface="Comic Sans MS" pitchFamily="66" charset="0"/>
              </a:rPr>
              <a:t>Truth</a:t>
            </a:r>
          </a:p>
          <a:p>
            <a:r>
              <a:rPr lang="en-US" dirty="0" smtClean="0">
                <a:latin typeface="Comic Sans MS" pitchFamily="66" charset="0"/>
              </a:rPr>
              <a:t>Worse</a:t>
            </a:r>
          </a:p>
          <a:p>
            <a:r>
              <a:rPr lang="en-US" dirty="0" smtClean="0">
                <a:latin typeface="Comic Sans MS" pitchFamily="66" charset="0"/>
              </a:rPr>
              <a:t>Truly</a:t>
            </a:r>
          </a:p>
          <a:p>
            <a:r>
              <a:rPr lang="en-US" dirty="0" smtClean="0">
                <a:latin typeface="Comic Sans MS" pitchFamily="66" charset="0"/>
              </a:rPr>
              <a:t>Good</a:t>
            </a:r>
          </a:p>
          <a:p>
            <a:r>
              <a:rPr lang="en-US" dirty="0" smtClean="0">
                <a:latin typeface="Comic Sans MS" pitchFamily="66" charset="0"/>
              </a:rPr>
              <a:t>Goodness</a:t>
            </a:r>
          </a:p>
          <a:p>
            <a:endParaRPr lang="ru-RU" dirty="0"/>
          </a:p>
        </p:txBody>
      </p:sp>
      <p:sp>
        <p:nvSpPr>
          <p:cNvPr id="4" name="Содержимое 3"/>
          <p:cNvSpPr>
            <a:spLocks noGrp="1"/>
          </p:cNvSpPr>
          <p:nvPr>
            <p:ph sz="quarter" idx="2"/>
          </p:nvPr>
        </p:nvSpPr>
        <p:spPr>
          <a:xfrm>
            <a:off x="4067944" y="1447800"/>
            <a:ext cx="4615046" cy="4572000"/>
          </a:xfrm>
        </p:spPr>
        <p:txBody>
          <a:bodyPr>
            <a:normAutofit fontScale="92500" lnSpcReduction="20000"/>
          </a:bodyPr>
          <a:lstStyle/>
          <a:p>
            <a:r>
              <a:rPr lang="ru-RU" dirty="0" smtClean="0">
                <a:latin typeface="Comic Sans MS" pitchFamily="66" charset="0"/>
              </a:rPr>
              <a:t>Плохой</a:t>
            </a:r>
          </a:p>
          <a:p>
            <a:r>
              <a:rPr lang="ru-RU" dirty="0" smtClean="0">
                <a:latin typeface="Comic Sans MS" pitchFamily="66" charset="0"/>
              </a:rPr>
              <a:t>польза</a:t>
            </a:r>
          </a:p>
          <a:p>
            <a:r>
              <a:rPr lang="ru-RU" dirty="0" smtClean="0">
                <a:latin typeface="Comic Sans MS" pitchFamily="66" charset="0"/>
              </a:rPr>
              <a:t>хороший</a:t>
            </a:r>
          </a:p>
          <a:p>
            <a:r>
              <a:rPr lang="ru-RU" dirty="0" smtClean="0">
                <a:latin typeface="Comic Sans MS" pitchFamily="66" charset="0"/>
              </a:rPr>
              <a:t>Хуже</a:t>
            </a:r>
          </a:p>
          <a:p>
            <a:r>
              <a:rPr lang="ru-RU" dirty="0" smtClean="0">
                <a:latin typeface="Comic Sans MS" pitchFamily="66" charset="0"/>
              </a:rPr>
              <a:t>Правильный, правдивый</a:t>
            </a:r>
          </a:p>
          <a:p>
            <a:r>
              <a:rPr lang="ru-RU" dirty="0" smtClean="0">
                <a:latin typeface="Comic Sans MS" pitchFamily="66" charset="0"/>
              </a:rPr>
              <a:t>Наихудший</a:t>
            </a:r>
          </a:p>
          <a:p>
            <a:r>
              <a:rPr lang="ru-RU" dirty="0" smtClean="0">
                <a:latin typeface="Comic Sans MS" pitchFamily="66" charset="0"/>
              </a:rPr>
              <a:t>Правда</a:t>
            </a:r>
          </a:p>
          <a:p>
            <a:r>
              <a:rPr lang="ru-RU" dirty="0" smtClean="0">
                <a:latin typeface="Comic Sans MS" pitchFamily="66" charset="0"/>
              </a:rPr>
              <a:t>Бесполезный</a:t>
            </a:r>
          </a:p>
          <a:p>
            <a:r>
              <a:rPr lang="ru-RU" dirty="0" smtClean="0">
                <a:latin typeface="Comic Sans MS" pitchFamily="66" charset="0"/>
              </a:rPr>
              <a:t>Полезный</a:t>
            </a:r>
          </a:p>
          <a:p>
            <a:r>
              <a:rPr lang="ru-RU" dirty="0" smtClean="0">
                <a:latin typeface="Comic Sans MS" pitchFamily="66" charset="0"/>
              </a:rPr>
              <a:t>Правдиво, правильно</a:t>
            </a:r>
          </a:p>
          <a:p>
            <a:r>
              <a:rPr lang="ru-RU" dirty="0" smtClean="0">
                <a:latin typeface="Comic Sans MS" pitchFamily="66" charset="0"/>
              </a:rPr>
              <a:t>Пользоваться, польза</a:t>
            </a:r>
          </a:p>
          <a:p>
            <a:r>
              <a:rPr lang="ru-RU" dirty="0" smtClean="0">
                <a:latin typeface="Comic Sans MS" pitchFamily="66" charset="0"/>
              </a:rPr>
              <a:t>Доброта, добродетель</a:t>
            </a:r>
          </a:p>
          <a:p>
            <a:endParaRPr lang="ru-RU" dirty="0">
              <a:latin typeface="Comic Sans MS" pitchFamily="66" charset="0"/>
            </a:endParaRPr>
          </a:p>
        </p:txBody>
      </p:sp>
      <p:cxnSp>
        <p:nvCxnSpPr>
          <p:cNvPr id="8" name="Прямая со стрелкой 7"/>
          <p:cNvCxnSpPr/>
          <p:nvPr/>
        </p:nvCxnSpPr>
        <p:spPr>
          <a:xfrm>
            <a:off x="1979712" y="1628800"/>
            <a:ext cx="2160240" cy="36004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V="1">
            <a:off x="1979712" y="1628800"/>
            <a:ext cx="2088232" cy="432048"/>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2267744" y="2348880"/>
            <a:ext cx="1872208" cy="2232248"/>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2339752" y="2708920"/>
            <a:ext cx="1800200" cy="72008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2483768" y="3140968"/>
            <a:ext cx="1656184" cy="1008112"/>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V="1">
            <a:off x="2843808" y="2060848"/>
            <a:ext cx="1152128" cy="144016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V="1">
            <a:off x="2195736" y="3068960"/>
            <a:ext cx="1872208" cy="792088"/>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V="1">
            <a:off x="2195736" y="3861048"/>
            <a:ext cx="1728192" cy="36004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2339752" y="2708920"/>
            <a:ext cx="1800200" cy="1872208"/>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2123728" y="4941168"/>
            <a:ext cx="2016224" cy="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2195736" y="2420888"/>
            <a:ext cx="1944216" cy="2952328"/>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2843808" y="5661248"/>
            <a:ext cx="1152128" cy="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en-US" dirty="0" smtClean="0">
                <a:latin typeface="Comic Sans MS" pitchFamily="66" charset="0"/>
              </a:rPr>
              <a:t>New words</a:t>
            </a:r>
            <a:r>
              <a:rPr lang="ru-RU" dirty="0" smtClean="0">
                <a:latin typeface="Comic Sans MS" pitchFamily="66" charset="0"/>
              </a:rPr>
              <a:t>:</a:t>
            </a:r>
            <a:endParaRPr lang="ru-RU" dirty="0">
              <a:latin typeface="Comic Sans MS" pitchFamily="66" charset="0"/>
            </a:endParaRPr>
          </a:p>
        </p:txBody>
      </p:sp>
      <p:sp>
        <p:nvSpPr>
          <p:cNvPr id="8" name="Содержимое 7"/>
          <p:cNvSpPr>
            <a:spLocks noGrp="1"/>
          </p:cNvSpPr>
          <p:nvPr>
            <p:ph sz="quarter" idx="1"/>
          </p:nvPr>
        </p:nvSpPr>
        <p:spPr/>
        <p:txBody>
          <a:bodyPr/>
          <a:lstStyle/>
          <a:p>
            <a:r>
              <a:rPr lang="en-US" dirty="0" smtClean="0">
                <a:latin typeface="Comic Sans MS" pitchFamily="66" charset="0"/>
              </a:rPr>
              <a:t>Triple  [ </a:t>
            </a:r>
            <a:r>
              <a:rPr lang="en-US" dirty="0" err="1" smtClean="0">
                <a:latin typeface="Comic Sans MS" pitchFamily="66" charset="0"/>
              </a:rPr>
              <a:t>tripl</a:t>
            </a:r>
            <a:r>
              <a:rPr lang="en-US" dirty="0" smtClean="0">
                <a:latin typeface="Comic Sans MS" pitchFamily="66" charset="0"/>
              </a:rPr>
              <a:t> ] -</a:t>
            </a:r>
            <a:r>
              <a:rPr lang="ru-RU" dirty="0" smtClean="0">
                <a:latin typeface="Comic Sans MS" pitchFamily="66" charset="0"/>
              </a:rPr>
              <a:t>тройной</a:t>
            </a:r>
            <a:endParaRPr lang="en-US" dirty="0" smtClean="0">
              <a:latin typeface="Comic Sans MS" pitchFamily="66" charset="0"/>
            </a:endParaRPr>
          </a:p>
          <a:p>
            <a:r>
              <a:rPr lang="en-US" dirty="0" smtClean="0">
                <a:latin typeface="Comic Sans MS" pitchFamily="66" charset="0"/>
              </a:rPr>
              <a:t>On the contrary – </a:t>
            </a:r>
            <a:r>
              <a:rPr lang="ru-RU" dirty="0" smtClean="0">
                <a:latin typeface="Comic Sans MS" pitchFamily="66" charset="0"/>
              </a:rPr>
              <a:t>наоборот</a:t>
            </a:r>
            <a:endParaRPr lang="en-US" dirty="0" smtClean="0">
              <a:latin typeface="Comic Sans MS" pitchFamily="66" charset="0"/>
            </a:endParaRPr>
          </a:p>
          <a:p>
            <a:r>
              <a:rPr lang="en-US" dirty="0" smtClean="0">
                <a:latin typeface="Comic Sans MS" pitchFamily="66" charset="0"/>
              </a:rPr>
              <a:t>Something –</a:t>
            </a:r>
            <a:r>
              <a:rPr lang="ru-RU" dirty="0" smtClean="0">
                <a:latin typeface="Comic Sans MS" pitchFamily="66" charset="0"/>
              </a:rPr>
              <a:t> что-то</a:t>
            </a:r>
            <a:endParaRPr lang="en-US" dirty="0" smtClean="0">
              <a:latin typeface="Comic Sans MS" pitchFamily="66" charset="0"/>
            </a:endParaRPr>
          </a:p>
          <a:p>
            <a:r>
              <a:rPr lang="en-US" dirty="0" smtClean="0">
                <a:latin typeface="Comic Sans MS" pitchFamily="66" charset="0"/>
              </a:rPr>
              <a:t>Conclude –</a:t>
            </a:r>
            <a:r>
              <a:rPr lang="ru-RU" dirty="0" smtClean="0">
                <a:latin typeface="Comic Sans MS" pitchFamily="66" charset="0"/>
              </a:rPr>
              <a:t> сделать заключение</a:t>
            </a:r>
            <a:endParaRPr lang="en-US" dirty="0" smtClean="0">
              <a:latin typeface="Comic Sans MS" pitchFamily="66" charset="0"/>
            </a:endParaRPr>
          </a:p>
          <a:p>
            <a:r>
              <a:rPr lang="en-US" dirty="0" smtClean="0">
                <a:latin typeface="Comic Sans MS" pitchFamily="66" charset="0"/>
              </a:rPr>
              <a:t>Avoid - </a:t>
            </a:r>
            <a:r>
              <a:rPr lang="ru-RU" dirty="0" smtClean="0">
                <a:latin typeface="Comic Sans MS" pitchFamily="66" charset="0"/>
              </a:rPr>
              <a:t>избегать</a:t>
            </a: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latin typeface="Comic Sans MS" pitchFamily="66" charset="0"/>
              </a:rPr>
              <a:t>A True Friend (Socrates)</a:t>
            </a:r>
            <a:r>
              <a:rPr lang="ru-RU" dirty="0" smtClean="0"/>
              <a:t/>
            </a:r>
            <a:br>
              <a:rPr lang="ru-RU" dirty="0" smtClean="0"/>
            </a:br>
            <a:endParaRPr lang="ru-RU" dirty="0"/>
          </a:p>
        </p:txBody>
      </p:sp>
      <p:sp>
        <p:nvSpPr>
          <p:cNvPr id="3" name="Содержимое 2"/>
          <p:cNvSpPr>
            <a:spLocks noGrp="1"/>
          </p:cNvSpPr>
          <p:nvPr>
            <p:ph sz="quarter" idx="1"/>
          </p:nvPr>
        </p:nvSpPr>
        <p:spPr>
          <a:xfrm>
            <a:off x="179512" y="764704"/>
            <a:ext cx="8964488" cy="5760640"/>
          </a:xfrm>
        </p:spPr>
        <p:txBody>
          <a:bodyPr>
            <a:noAutofit/>
          </a:bodyPr>
          <a:lstStyle/>
          <a:p>
            <a:pPr>
              <a:buNone/>
            </a:pPr>
            <a:r>
              <a:rPr lang="en-US" sz="2200" dirty="0" smtClean="0"/>
              <a:t> One day a young boy met the (1) ________  philosopher and said, "Do you know what I heard about your friend?". "Hold on a (2)___________," Socrates replied. "Ok, but first I'd like you to (3)________ a little test. It's called the Triple Filter Test. Before you talk to me about my friend, it is a good (4)_________ to take a moment and filter what you're going to (5)_______.  The first filter is (6) _________. Are you absolutely sure that what you are about to tell me is true?" "No," the man said, "in fact I just heard about it and...". "All right," said Socrates. "So you don't know if it's true or not. Now the second filter is(7)____________. Is what you are about to tell me about my friend something good? ». "No, on the contrary..."."So," Socrates continued, "you want to tell me something (8) _________ about him, but you're not sure it's true. In my  test there's one filter (9)_________: the filter of Usefulness. Is what you want to tell me about my friend going to be                    </a:t>
            </a:r>
          </a:p>
          <a:p>
            <a:r>
              <a:rPr lang="en-US" sz="2200" dirty="0" smtClean="0"/>
              <a:t>(10) _______________ to me?" "No, not really." "Well," concluded Socrates, "if what you want to tell me is neither true nor good nor even useful, why tell it to me at all?" </a:t>
            </a:r>
            <a:endParaRPr lang="ru-RU" sz="2200" dirty="0" smtClean="0"/>
          </a:p>
          <a:p>
            <a:r>
              <a:rPr lang="en-US" sz="2200" dirty="0" smtClean="0"/>
              <a:t/>
            </a:r>
            <a:br>
              <a:rPr lang="en-US" sz="2200" dirty="0" smtClean="0"/>
            </a:br>
            <a:endParaRPr lang="ru-RU" sz="2200" dirty="0"/>
          </a:p>
        </p:txBody>
      </p:sp>
      <p:sp>
        <p:nvSpPr>
          <p:cNvPr id="5" name="TextBox 4"/>
          <p:cNvSpPr txBox="1"/>
          <p:nvPr/>
        </p:nvSpPr>
        <p:spPr>
          <a:xfrm>
            <a:off x="3779912" y="692696"/>
            <a:ext cx="1008112" cy="461665"/>
          </a:xfrm>
          <a:prstGeom prst="rect">
            <a:avLst/>
          </a:prstGeom>
          <a:noFill/>
        </p:spPr>
        <p:txBody>
          <a:bodyPr wrap="square" rtlCol="0">
            <a:spAutoFit/>
          </a:bodyPr>
          <a:lstStyle/>
          <a:p>
            <a:pPr algn="ctr"/>
            <a:r>
              <a:rPr lang="en-US" sz="2400" dirty="0" smtClean="0">
                <a:solidFill>
                  <a:srgbClr val="FF0000"/>
                </a:solidFill>
              </a:rPr>
              <a:t>great</a:t>
            </a:r>
            <a:endParaRPr lang="ru-RU" dirty="0">
              <a:solidFill>
                <a:srgbClr val="FF0000"/>
              </a:solidFill>
            </a:endParaRPr>
          </a:p>
        </p:txBody>
      </p:sp>
      <p:sp>
        <p:nvSpPr>
          <p:cNvPr id="6" name="TextBox 5"/>
          <p:cNvSpPr txBox="1"/>
          <p:nvPr/>
        </p:nvSpPr>
        <p:spPr>
          <a:xfrm>
            <a:off x="9396536" y="1484784"/>
            <a:ext cx="1008112" cy="461665"/>
          </a:xfrm>
          <a:prstGeom prst="rect">
            <a:avLst/>
          </a:prstGeom>
          <a:noFill/>
        </p:spPr>
        <p:txBody>
          <a:bodyPr wrap="square" rtlCol="0">
            <a:spAutoFit/>
          </a:bodyPr>
          <a:lstStyle/>
          <a:p>
            <a:pPr algn="ctr"/>
            <a:r>
              <a:rPr lang="en-US" sz="2400" dirty="0" smtClean="0">
                <a:solidFill>
                  <a:srgbClr val="FF0000"/>
                </a:solidFill>
              </a:rPr>
              <a:t>minute</a:t>
            </a:r>
            <a:endParaRPr lang="ru-RU" sz="2400" dirty="0">
              <a:solidFill>
                <a:srgbClr val="FF0000"/>
              </a:solidFill>
            </a:endParaRPr>
          </a:p>
        </p:txBody>
      </p:sp>
      <p:sp>
        <p:nvSpPr>
          <p:cNvPr id="7" name="TextBox 6"/>
          <p:cNvSpPr txBox="1"/>
          <p:nvPr/>
        </p:nvSpPr>
        <p:spPr>
          <a:xfrm>
            <a:off x="9468544" y="2276872"/>
            <a:ext cx="1440160" cy="461665"/>
          </a:xfrm>
          <a:prstGeom prst="rect">
            <a:avLst/>
          </a:prstGeom>
          <a:noFill/>
        </p:spPr>
        <p:txBody>
          <a:bodyPr wrap="square" rtlCol="0">
            <a:spAutoFit/>
          </a:bodyPr>
          <a:lstStyle/>
          <a:p>
            <a:pPr algn="ctr"/>
            <a:r>
              <a:rPr lang="en-US" sz="2400" dirty="0" smtClean="0">
                <a:solidFill>
                  <a:srgbClr val="FF0000"/>
                </a:solidFill>
              </a:rPr>
              <a:t>pass</a:t>
            </a:r>
            <a:endParaRPr lang="ru-RU" sz="2400" dirty="0">
              <a:solidFill>
                <a:srgbClr val="FF0000"/>
              </a:solidFill>
            </a:endParaRPr>
          </a:p>
        </p:txBody>
      </p:sp>
      <p:sp>
        <p:nvSpPr>
          <p:cNvPr id="8" name="TextBox 7"/>
          <p:cNvSpPr txBox="1"/>
          <p:nvPr/>
        </p:nvSpPr>
        <p:spPr>
          <a:xfrm>
            <a:off x="9396536" y="3212976"/>
            <a:ext cx="1440160" cy="461665"/>
          </a:xfrm>
          <a:prstGeom prst="rect">
            <a:avLst/>
          </a:prstGeom>
          <a:noFill/>
        </p:spPr>
        <p:txBody>
          <a:bodyPr wrap="square" rtlCol="0">
            <a:spAutoFit/>
          </a:bodyPr>
          <a:lstStyle/>
          <a:p>
            <a:pPr algn="ctr"/>
            <a:r>
              <a:rPr lang="en-US" sz="2400" dirty="0" smtClean="0">
                <a:solidFill>
                  <a:srgbClr val="FF0000"/>
                </a:solidFill>
              </a:rPr>
              <a:t>idea</a:t>
            </a:r>
            <a:endParaRPr lang="ru-RU" sz="2400" dirty="0">
              <a:solidFill>
                <a:srgbClr val="FF0000"/>
              </a:solidFill>
            </a:endParaRPr>
          </a:p>
        </p:txBody>
      </p:sp>
      <p:sp>
        <p:nvSpPr>
          <p:cNvPr id="9" name="TextBox 8"/>
          <p:cNvSpPr txBox="1"/>
          <p:nvPr/>
        </p:nvSpPr>
        <p:spPr>
          <a:xfrm>
            <a:off x="9396536" y="4077072"/>
            <a:ext cx="1080120" cy="461665"/>
          </a:xfrm>
          <a:prstGeom prst="rect">
            <a:avLst/>
          </a:prstGeom>
          <a:noFill/>
        </p:spPr>
        <p:txBody>
          <a:bodyPr wrap="square" rtlCol="0">
            <a:spAutoFit/>
          </a:bodyPr>
          <a:lstStyle/>
          <a:p>
            <a:pPr algn="ctr"/>
            <a:r>
              <a:rPr lang="en-US" sz="2400" dirty="0" smtClean="0">
                <a:solidFill>
                  <a:srgbClr val="FF0000"/>
                </a:solidFill>
              </a:rPr>
              <a:t>say</a:t>
            </a:r>
            <a:endParaRPr lang="ru-RU" sz="2400" dirty="0">
              <a:solidFill>
                <a:srgbClr val="FF0000"/>
              </a:solidFill>
            </a:endParaRPr>
          </a:p>
        </p:txBody>
      </p:sp>
      <p:sp>
        <p:nvSpPr>
          <p:cNvPr id="10" name="TextBox 9"/>
          <p:cNvSpPr txBox="1"/>
          <p:nvPr/>
        </p:nvSpPr>
        <p:spPr>
          <a:xfrm>
            <a:off x="9324528" y="5013176"/>
            <a:ext cx="1152128" cy="461665"/>
          </a:xfrm>
          <a:prstGeom prst="rect">
            <a:avLst/>
          </a:prstGeom>
          <a:noFill/>
        </p:spPr>
        <p:txBody>
          <a:bodyPr wrap="square" rtlCol="0">
            <a:spAutoFit/>
          </a:bodyPr>
          <a:lstStyle/>
          <a:p>
            <a:pPr algn="ctr"/>
            <a:r>
              <a:rPr lang="en-US" sz="2400" dirty="0" smtClean="0">
                <a:solidFill>
                  <a:srgbClr val="FF0000"/>
                </a:solidFill>
              </a:rPr>
              <a:t>Truth</a:t>
            </a:r>
            <a:endParaRPr lang="ru-RU" sz="2400" dirty="0">
              <a:solidFill>
                <a:srgbClr val="FF0000"/>
              </a:solidFill>
            </a:endParaRPr>
          </a:p>
        </p:txBody>
      </p:sp>
      <p:sp>
        <p:nvSpPr>
          <p:cNvPr id="11" name="TextBox 10"/>
          <p:cNvSpPr txBox="1"/>
          <p:nvPr/>
        </p:nvSpPr>
        <p:spPr>
          <a:xfrm>
            <a:off x="9396536" y="5877272"/>
            <a:ext cx="1800200" cy="461665"/>
          </a:xfrm>
          <a:prstGeom prst="rect">
            <a:avLst/>
          </a:prstGeom>
          <a:noFill/>
        </p:spPr>
        <p:txBody>
          <a:bodyPr wrap="square" rtlCol="0">
            <a:spAutoFit/>
          </a:bodyPr>
          <a:lstStyle/>
          <a:p>
            <a:pPr algn="ctr"/>
            <a:r>
              <a:rPr lang="en-US" sz="2400" dirty="0" smtClean="0">
                <a:solidFill>
                  <a:srgbClr val="FF0000"/>
                </a:solidFill>
              </a:rPr>
              <a:t>Goodness</a:t>
            </a:r>
            <a:endParaRPr lang="ru-RU" sz="2400" dirty="0">
              <a:solidFill>
                <a:srgbClr val="FF0000"/>
              </a:solidFill>
            </a:endParaRPr>
          </a:p>
        </p:txBody>
      </p:sp>
      <p:sp>
        <p:nvSpPr>
          <p:cNvPr id="12" name="TextBox 11"/>
          <p:cNvSpPr txBox="1"/>
          <p:nvPr/>
        </p:nvSpPr>
        <p:spPr>
          <a:xfrm>
            <a:off x="9324528" y="6597352"/>
            <a:ext cx="1656184" cy="461665"/>
          </a:xfrm>
          <a:prstGeom prst="rect">
            <a:avLst/>
          </a:prstGeom>
          <a:noFill/>
        </p:spPr>
        <p:txBody>
          <a:bodyPr wrap="square" rtlCol="0">
            <a:spAutoFit/>
          </a:bodyPr>
          <a:lstStyle/>
          <a:p>
            <a:pPr algn="ctr"/>
            <a:r>
              <a:rPr lang="en-US" sz="2400" dirty="0" smtClean="0">
                <a:solidFill>
                  <a:srgbClr val="FF0000"/>
                </a:solidFill>
              </a:rPr>
              <a:t>bad</a:t>
            </a:r>
            <a:endParaRPr lang="ru-RU" sz="2400" dirty="0">
              <a:solidFill>
                <a:srgbClr val="FF0000"/>
              </a:solidFill>
            </a:endParaRPr>
          </a:p>
        </p:txBody>
      </p:sp>
      <p:sp>
        <p:nvSpPr>
          <p:cNvPr id="13" name="TextBox 12"/>
          <p:cNvSpPr txBox="1"/>
          <p:nvPr/>
        </p:nvSpPr>
        <p:spPr>
          <a:xfrm>
            <a:off x="7092280" y="6858000"/>
            <a:ext cx="1584176" cy="461665"/>
          </a:xfrm>
          <a:prstGeom prst="rect">
            <a:avLst/>
          </a:prstGeom>
          <a:noFill/>
        </p:spPr>
        <p:txBody>
          <a:bodyPr wrap="square" rtlCol="0">
            <a:spAutoFit/>
          </a:bodyPr>
          <a:lstStyle/>
          <a:p>
            <a:pPr algn="ctr"/>
            <a:r>
              <a:rPr lang="en-US" sz="2400" dirty="0" smtClean="0">
                <a:solidFill>
                  <a:srgbClr val="FF0000"/>
                </a:solidFill>
              </a:rPr>
              <a:t>left</a:t>
            </a:r>
            <a:endParaRPr lang="ru-RU" sz="2400" dirty="0">
              <a:solidFill>
                <a:srgbClr val="FF0000"/>
              </a:solidFill>
            </a:endParaRPr>
          </a:p>
        </p:txBody>
      </p:sp>
      <p:sp>
        <p:nvSpPr>
          <p:cNvPr id="14" name="TextBox 13"/>
          <p:cNvSpPr txBox="1"/>
          <p:nvPr/>
        </p:nvSpPr>
        <p:spPr>
          <a:xfrm>
            <a:off x="2771800" y="6858000"/>
            <a:ext cx="2160240" cy="461665"/>
          </a:xfrm>
          <a:prstGeom prst="rect">
            <a:avLst/>
          </a:prstGeom>
          <a:noFill/>
        </p:spPr>
        <p:txBody>
          <a:bodyPr wrap="square" rtlCol="0">
            <a:spAutoFit/>
          </a:bodyPr>
          <a:lstStyle/>
          <a:p>
            <a:pPr algn="ctr"/>
            <a:r>
              <a:rPr lang="en-US" sz="2400" dirty="0" smtClean="0">
                <a:solidFill>
                  <a:srgbClr val="FF0000"/>
                </a:solidFill>
              </a:rPr>
              <a:t>useful</a:t>
            </a:r>
            <a:endParaRPr lang="ru-RU"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25607 -0.12766 L -0.42917 -0.07516 " pathEditMode="relative" rAng="0" ptsTypes="AA">
                                      <p:cBhvr>
                                        <p:cTn id="6" dur="2000" fill="hold"/>
                                        <p:tgtEl>
                                          <p:spTgt spid="6">
                                            <p:txEl>
                                              <p:pRg st="0" end="0"/>
                                            </p:txEl>
                                          </p:spTgt>
                                        </p:tgtEl>
                                        <p:attrNameLst>
                                          <p:attrName>ppt_x</p:attrName>
                                          <p:attrName>ppt_y</p:attrName>
                                        </p:attrNameLst>
                                      </p:cBhvr>
                                      <p:rCtr x="-343" y="26"/>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3524 -0.16952 L -0.6651 -0.13807 " pathEditMode="relative" rAng="0" ptsTypes="AA">
                                      <p:cBhvr>
                                        <p:cTn id="10" dur="2000" fill="hold"/>
                                        <p:tgtEl>
                                          <p:spTgt spid="7">
                                            <p:txEl>
                                              <p:pRg st="0" end="0"/>
                                            </p:txEl>
                                          </p:spTgt>
                                        </p:tgtEl>
                                        <p:attrNameLst>
                                          <p:attrName>ppt_x</p:attrName>
                                          <p:attrName>ppt_y</p:attrName>
                                        </p:attrNameLst>
                                      </p:cBhvr>
                                      <p:rCtr x="-315" y="16"/>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42153 -0.18039 L -0.36597 -0.22225 " pathEditMode="relative" rAng="0" ptsTypes="AA">
                                      <p:cBhvr>
                                        <p:cTn id="14" dur="2000" fill="hold"/>
                                        <p:tgtEl>
                                          <p:spTgt spid="8">
                                            <p:txEl>
                                              <p:pRg st="0" end="0"/>
                                            </p:txEl>
                                          </p:spTgt>
                                        </p:tgtEl>
                                        <p:attrNameLst>
                                          <p:attrName>ppt_x</p:attrName>
                                          <p:attrName>ppt_y</p:attrName>
                                        </p:attrNameLst>
                                      </p:cBhvr>
                                      <p:rCtr x="-394" y="-21"/>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44149 0.04024 L -0.51146 -0.29556 " pathEditMode="relative" rAng="0" ptsTypes="AA">
                                      <p:cBhvr>
                                        <p:cTn id="18" dur="2000" fill="hold"/>
                                        <p:tgtEl>
                                          <p:spTgt spid="9">
                                            <p:txEl>
                                              <p:pRg st="0" end="0"/>
                                            </p:txEl>
                                          </p:spTgt>
                                        </p:tgtEl>
                                        <p:attrNameLst>
                                          <p:attrName>ppt_x</p:attrName>
                                          <p:attrName>ppt_y</p:attrName>
                                        </p:attrNameLst>
                                      </p:cBhvr>
                                      <p:rCtr x="-477" y="-168"/>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1.66667E-6 -4.77336E-6 L -0.9566 -0.38991 " pathEditMode="relative" rAng="0" ptsTypes="AA">
                                      <p:cBhvr>
                                        <p:cTn id="22" dur="2000" fill="hold"/>
                                        <p:tgtEl>
                                          <p:spTgt spid="10">
                                            <p:txEl>
                                              <p:pRg st="0" end="0"/>
                                            </p:txEl>
                                          </p:spTgt>
                                        </p:tgtEl>
                                        <p:attrNameLst>
                                          <p:attrName>ppt_x</p:attrName>
                                          <p:attrName>ppt_y</p:attrName>
                                        </p:attrNameLst>
                                      </p:cBhvr>
                                      <p:rCtr x="-478" y="-195"/>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32326 -0.11725 L -0.28316 -0.41096 " pathEditMode="relative" rAng="0" ptsTypes="AA">
                                      <p:cBhvr>
                                        <p:cTn id="26" dur="2000" fill="hold"/>
                                        <p:tgtEl>
                                          <p:spTgt spid="11">
                                            <p:txEl>
                                              <p:pRg st="0" end="0"/>
                                            </p:txEl>
                                          </p:spTgt>
                                        </p:tgtEl>
                                        <p:attrNameLst>
                                          <p:attrName>ppt_x</p:attrName>
                                          <p:attrName>ppt_y</p:attrName>
                                        </p:attrNameLst>
                                      </p:cBhvr>
                                      <p:rCtr x="-303" y="-147"/>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2.5E-6 4.16281E-7 L -0.9842 -0.37951 " pathEditMode="relative" rAng="0" ptsTypes="AA">
                                      <p:cBhvr>
                                        <p:cTn id="30" dur="2000" fill="hold"/>
                                        <p:tgtEl>
                                          <p:spTgt spid="12">
                                            <p:txEl>
                                              <p:pRg st="0" end="0"/>
                                            </p:txEl>
                                          </p:spTgt>
                                        </p:tgtEl>
                                        <p:attrNameLst>
                                          <p:attrName>ppt_x</p:attrName>
                                          <p:attrName>ppt_y</p:attrName>
                                        </p:attrNameLst>
                                      </p:cBhvr>
                                      <p:rCtr x="-492" y="-190"/>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364 -0.08187 L -0.70451 -0.35454 " pathEditMode="relative" rAng="0" ptsTypes="AA">
                                      <p:cBhvr>
                                        <p:cTn id="34" dur="2000" fill="hold"/>
                                        <p:tgtEl>
                                          <p:spTgt spid="13">
                                            <p:txEl>
                                              <p:pRg st="0" end="0"/>
                                            </p:txEl>
                                          </p:spTgt>
                                        </p:tgtEl>
                                        <p:attrNameLst>
                                          <p:attrName>ppt_x</p:attrName>
                                          <p:attrName>ppt_y</p:attrName>
                                        </p:attrNameLst>
                                      </p:cBhvr>
                                      <p:rCtr x="-351" y="-136"/>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3576 -0.09228 L -0.19254 -0.26018 " pathEditMode="relative" rAng="0" ptsTypes="AA">
                                      <p:cBhvr>
                                        <p:cTn id="38" dur="2000" fill="hold"/>
                                        <p:tgtEl>
                                          <p:spTgt spid="14">
                                            <p:txEl>
                                              <p:pRg st="0" end="0"/>
                                            </p:txEl>
                                          </p:spTgt>
                                        </p:tgtEl>
                                        <p:attrNameLst>
                                          <p:attrName>ppt_x</p:attrName>
                                          <p:attrName>ppt_y</p:attrName>
                                        </p:attrNameLst>
                                      </p:cBhvr>
                                      <p:rCtr x="-114"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23928" y="273050"/>
            <a:ext cx="4762872" cy="1143000"/>
          </a:xfrm>
        </p:spPr>
        <p:txBody>
          <a:bodyPr>
            <a:normAutofit fontScale="90000"/>
          </a:bodyPr>
          <a:lstStyle/>
          <a:p>
            <a:pPr algn="ctr"/>
            <a:r>
              <a:rPr lang="ru-RU" dirty="0" smtClean="0"/>
              <a:t/>
            </a:r>
            <a:br>
              <a:rPr lang="ru-RU" dirty="0" smtClean="0"/>
            </a:br>
            <a:r>
              <a:rPr lang="en-US" dirty="0" smtClean="0">
                <a:latin typeface="Comic Sans MS" pitchFamily="66" charset="0"/>
              </a:rPr>
              <a:t> A True Friend </a:t>
            </a:r>
            <a:r>
              <a:rPr lang="ru-RU" dirty="0" smtClean="0">
                <a:latin typeface="Comic Sans MS" pitchFamily="66" charset="0"/>
              </a:rPr>
              <a:t/>
            </a:r>
            <a:br>
              <a:rPr lang="ru-RU" dirty="0" smtClean="0">
                <a:latin typeface="Comic Sans MS" pitchFamily="66" charset="0"/>
              </a:rPr>
            </a:br>
            <a:r>
              <a:rPr lang="en-US" dirty="0" smtClean="0">
                <a:latin typeface="Comic Sans MS" pitchFamily="66" charset="0"/>
              </a:rPr>
              <a:t>(Socrates)</a:t>
            </a:r>
            <a:endParaRPr lang="ru-RU" dirty="0"/>
          </a:p>
        </p:txBody>
      </p:sp>
      <p:sp>
        <p:nvSpPr>
          <p:cNvPr id="5" name="Содержимое 4"/>
          <p:cNvSpPr>
            <a:spLocks noGrp="1"/>
          </p:cNvSpPr>
          <p:nvPr>
            <p:ph sz="quarter" idx="1"/>
          </p:nvPr>
        </p:nvSpPr>
        <p:spPr>
          <a:xfrm>
            <a:off x="4788024" y="2132856"/>
            <a:ext cx="4048472" cy="3268960"/>
          </a:xfrm>
        </p:spPr>
        <p:txBody>
          <a:bodyPr/>
          <a:lstStyle/>
          <a:p>
            <a:pPr algn="ctr"/>
            <a:r>
              <a:rPr lang="en-US" sz="2800" b="1" dirty="0" smtClean="0">
                <a:solidFill>
                  <a:schemeClr val="tx2"/>
                </a:solidFill>
                <a:latin typeface="Comic Sans MS" pitchFamily="66" charset="0"/>
              </a:rPr>
              <a:t>Lesson: </a:t>
            </a:r>
            <a:endParaRPr lang="ru-RU" sz="2800" b="1" dirty="0" smtClean="0">
              <a:solidFill>
                <a:schemeClr val="tx2"/>
              </a:solidFill>
              <a:latin typeface="Comic Sans MS" pitchFamily="66" charset="0"/>
            </a:endParaRPr>
          </a:p>
          <a:p>
            <a:pPr algn="ctr"/>
            <a:r>
              <a:rPr lang="en-US" sz="2800" b="1" u="sng" dirty="0" smtClean="0">
                <a:latin typeface="Comic Sans MS" pitchFamily="66" charset="0"/>
              </a:rPr>
              <a:t> Always avoid talking behind the back about your near and dear friends.</a:t>
            </a:r>
            <a:endParaRPr lang="ru-RU" sz="2800" dirty="0" smtClean="0">
              <a:latin typeface="Comic Sans MS" pitchFamily="66" charset="0"/>
            </a:endParaRPr>
          </a:p>
          <a:p>
            <a:endParaRPr lang="ru-RU" dirty="0">
              <a:latin typeface="Comic Sans MS" pitchFamily="66" charset="0"/>
            </a:endParaRPr>
          </a:p>
        </p:txBody>
      </p:sp>
      <p:pic>
        <p:nvPicPr>
          <p:cNvPr id="7" name="Рисунок 6" descr="original.jpg"/>
          <p:cNvPicPr>
            <a:picLocks noChangeAspect="1"/>
          </p:cNvPicPr>
          <p:nvPr/>
        </p:nvPicPr>
        <p:blipFill>
          <a:blip r:embed="rId2" cstate="print"/>
          <a:stretch>
            <a:fillRect/>
          </a:stretch>
        </p:blipFill>
        <p:spPr>
          <a:xfrm>
            <a:off x="539552" y="908720"/>
            <a:ext cx="4086687" cy="530552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XXX.720.mp4">
            <a:hlinkClick r:id="" action="ppaction://media"/>
          </p:cNvPr>
          <p:cNvPicPr>
            <a:picLocks noRot="1" noChangeAspect="1"/>
          </p:cNvPicPr>
          <p:nvPr>
            <a:videoFile r:link="rId1"/>
          </p:nvPr>
        </p:nvPicPr>
        <p:blipFill>
          <a:blip r:embed="rId3" cstate="print"/>
          <a:stretch>
            <a:fillRect/>
          </a:stretch>
        </p:blipFill>
        <p:spPr>
          <a:xfrm>
            <a:off x="251520" y="188640"/>
            <a:ext cx="8712968" cy="6534726"/>
          </a:xfrm>
          <a:prstGeom prst="rect">
            <a:avLst/>
          </a:prstGeom>
        </p:spPr>
      </p:pic>
      <p:pic>
        <p:nvPicPr>
          <p:cNvPr id="6" name="XXX.720.mp4">
            <a:hlinkClick r:id="" action="ppaction://media"/>
          </p:cNvPr>
          <p:cNvPicPr>
            <a:picLocks noGrp="1" noRot="1" noChangeAspect="1"/>
          </p:cNvPicPr>
          <p:nvPr>
            <p:ph sz="quarter" idx="1"/>
            <a:videoFile r:link="rId1"/>
          </p:nvPr>
        </p:nvPicPr>
        <p:blipFill>
          <a:blip r:embed="rId3" cstate="print"/>
          <a:stretch>
            <a:fillRect/>
          </a:stretch>
        </p:blipFill>
        <p:spPr>
          <a:xfrm>
            <a:off x="395536" y="260648"/>
            <a:ext cx="8448938" cy="63367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video fullScrn="1">
              <p:cMediaNode>
                <p:cTn id="8" fill="hold" display="0">
                  <p:stCondLst>
                    <p:cond delay="indefinite"/>
                  </p:stCondLst>
                  <p:endCondLst>
                    <p:cond evt="onNext" delay="0">
                      <p:tgtEl>
                        <p:sldTgt/>
                      </p:tgtEl>
                    </p:cond>
                    <p:cond evt="onPrev" delay="0">
                      <p:tgtEl>
                        <p:sldTgt/>
                      </p:tgtEl>
                    </p:cond>
                  </p:endCondLst>
                </p:cTn>
                <p:tgtEl>
                  <p:spTgt spid="6"/>
                </p:tgtEl>
              </p:cMediaNode>
            </p:video>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2" presetClass="mediacall" presetSubtype="0" fill="hold" nodeType="clickEffect">
                                  <p:stCondLst>
                                    <p:cond delay="0"/>
                                  </p:stCondLst>
                                  <p:childTnLst>
                                    <p:cmd type="call" cmd="togglePause">
                                      <p:cBhvr>
                                        <p:cTn id="13"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479</TotalTime>
  <Words>829</Words>
  <Application>Microsoft Office PowerPoint</Application>
  <PresentationFormat>Экран (4:3)</PresentationFormat>
  <Paragraphs>109</Paragraphs>
  <Slides>15</Slides>
  <Notes>0</Notes>
  <HiddenSlides>0</HiddenSlides>
  <MMClips>3</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Bestest Best Friend Forever  And Always</vt:lpstr>
      <vt:lpstr>English and Russian proverbs</vt:lpstr>
      <vt:lpstr>English and Russian proverbs</vt:lpstr>
      <vt:lpstr>Слайд 4</vt:lpstr>
      <vt:lpstr>Match the words:</vt:lpstr>
      <vt:lpstr>New words:</vt:lpstr>
      <vt:lpstr>A True Friend (Socrates) </vt:lpstr>
      <vt:lpstr>  A True Friend  (Socrates)</vt:lpstr>
      <vt:lpstr>Слайд 9</vt:lpstr>
      <vt:lpstr>                                                                              Task: Listen to American girls telling about their friendship and say if the sentences are true or false. </vt:lpstr>
      <vt:lpstr>A friend is a person who:</vt:lpstr>
      <vt:lpstr>Are you a good friend? </vt:lpstr>
      <vt:lpstr>Michael Jackson. “BEN”(1972)</vt:lpstr>
      <vt:lpstr>Thank you!</vt:lpstr>
      <vt:lpstr>Использованные ресурсы: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Bestest Best Friend Forever  And Always</dc:title>
  <dc:creator>Ноутбук</dc:creator>
  <cp:lastModifiedBy>1</cp:lastModifiedBy>
  <cp:revision>52</cp:revision>
  <dcterms:created xsi:type="dcterms:W3CDTF">2011-12-16T15:27:28Z</dcterms:created>
  <dcterms:modified xsi:type="dcterms:W3CDTF">2012-10-09T07:26:45Z</dcterms:modified>
</cp:coreProperties>
</file>