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67" r:id="rId15"/>
    <p:sldId id="270" r:id="rId16"/>
    <p:sldId id="275" r:id="rId17"/>
    <p:sldId id="271" r:id="rId18"/>
    <p:sldId id="272" r:id="rId19"/>
    <p:sldId id="273" r:id="rId20"/>
    <p:sldId id="274" r:id="rId21"/>
    <p:sldId id="284" r:id="rId22"/>
    <p:sldId id="28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6" r:id="rId32"/>
    <p:sldId id="287" r:id="rId33"/>
    <p:sldId id="298" r:id="rId34"/>
    <p:sldId id="288" r:id="rId35"/>
    <p:sldId id="289" r:id="rId36"/>
    <p:sldId id="290" r:id="rId37"/>
    <p:sldId id="295" r:id="rId38"/>
    <p:sldId id="293" r:id="rId39"/>
    <p:sldId id="294" r:id="rId40"/>
    <p:sldId id="296" r:id="rId41"/>
    <p:sldId id="297" r:id="rId42"/>
    <p:sldId id="291" r:id="rId43"/>
    <p:sldId id="29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8" d="100"/>
          <a:sy n="58" d="100"/>
        </p:scale>
        <p:origin x="-654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0B083-F4D9-4A74-97E3-FEB307967357}" type="datetimeFigureOut">
              <a:rPr lang="ru-RU" smtClean="0"/>
              <a:pPr/>
              <a:t>29.09.2012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685C6-9C2D-4196-82DF-D14021D99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685C6-9C2D-4196-82DF-D14021D99A0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685C6-9C2D-4196-82DF-D14021D99A0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685C6-9C2D-4196-82DF-D14021D99A0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685C6-9C2D-4196-82DF-D14021D99A0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F337-A974-4EA4-AF22-4E7C96AD9512}" type="datetime1">
              <a:rPr lang="ru-RU" smtClean="0"/>
              <a:pPr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A912-8B50-4900-BD2C-5EAB9E06997B}" type="datetime1">
              <a:rPr lang="ru-RU" smtClean="0"/>
              <a:pPr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CADC-1C93-4434-91E7-1AD17CA01DAE}" type="datetime1">
              <a:rPr lang="ru-RU" smtClean="0"/>
              <a:pPr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A7D5-9A70-45D7-AA11-32823B335858}" type="datetime1">
              <a:rPr lang="ru-RU" smtClean="0"/>
              <a:pPr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521D-D3C7-4E82-90C7-098A6AF0B845}" type="datetime1">
              <a:rPr lang="ru-RU" smtClean="0"/>
              <a:pPr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B128-3C52-4AFF-A3E5-F21CE562CDAF}" type="datetime1">
              <a:rPr lang="ru-RU" smtClean="0"/>
              <a:pPr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30CC-B838-477A-9E82-D3756D91BD7A}" type="datetime1">
              <a:rPr lang="ru-RU" smtClean="0"/>
              <a:pPr/>
              <a:t>29.09.2012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456F-F6C9-451D-93FA-31D986A1DF4D}" type="datetime1">
              <a:rPr lang="ru-RU" smtClean="0"/>
              <a:pPr/>
              <a:t>29.09.2012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2B0-BEDF-4922-8244-08F5A26D6305}" type="datetime1">
              <a:rPr lang="ru-RU" smtClean="0"/>
              <a:pPr/>
              <a:t>29.09.2012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C1CF-7D7B-48F4-A674-A29C6FA8F3A0}" type="datetime1">
              <a:rPr lang="ru-RU" smtClean="0"/>
              <a:pPr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9FCD-9049-47ED-8178-3CF70F31D7C6}" type="datetime1">
              <a:rPr lang="ru-RU" smtClean="0"/>
              <a:pPr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6122-3702-4A55-83CF-4E0B6DC8A177}" type="datetime1">
              <a:rPr lang="ru-RU" smtClean="0"/>
              <a:pPr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32.jpeg"/><Relationship Id="rId18" Type="http://schemas.openxmlformats.org/officeDocument/2006/relationships/slide" Target="slide27.xml"/><Relationship Id="rId3" Type="http://schemas.openxmlformats.org/officeDocument/2006/relationships/image" Target="../media/image23.jpeg"/><Relationship Id="rId7" Type="http://schemas.openxmlformats.org/officeDocument/2006/relationships/image" Target="../media/image29.jpeg"/><Relationship Id="rId12" Type="http://schemas.openxmlformats.org/officeDocument/2006/relationships/slide" Target="slide25.xml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5" Type="http://schemas.openxmlformats.org/officeDocument/2006/relationships/image" Target="../media/image33.png"/><Relationship Id="rId10" Type="http://schemas.openxmlformats.org/officeDocument/2006/relationships/slide" Target="slide23.xml"/><Relationship Id="rId19" Type="http://schemas.openxmlformats.org/officeDocument/2006/relationships/slide" Target="slide33.xml"/><Relationship Id="rId4" Type="http://schemas.openxmlformats.org/officeDocument/2006/relationships/slide" Target="slide17.xml"/><Relationship Id="rId9" Type="http://schemas.openxmlformats.org/officeDocument/2006/relationships/image" Target="../media/image30.png"/><Relationship Id="rId14" Type="http://schemas.openxmlformats.org/officeDocument/2006/relationships/slide" Target="slide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gif"/><Relationship Id="rId4" Type="http://schemas.openxmlformats.org/officeDocument/2006/relationships/image" Target="../media/image67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044.radikal.ru/0803/8d/04cf6799f049.gi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Fan-skazka.narod.ru50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596" y="6000768"/>
            <a:ext cx="792961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Подготовила учитель физики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Черепкова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Яна Юрьевна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МБОУ СОШ №10  с УИОП   г.Елец  Липецкая область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643446"/>
            <a:ext cx="792961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В волшебной стране «Физика»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" name="Picture 6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18730">
            <a:off x="7870179" y="369726"/>
            <a:ext cx="868368" cy="95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85926"/>
            <a:ext cx="642942" cy="5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60644">
            <a:off x="4500562" y="285728"/>
            <a:ext cx="642942" cy="5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446457">
            <a:off x="7500958" y="2500306"/>
            <a:ext cx="642942" cy="5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47870">
            <a:off x="1643042" y="1000108"/>
            <a:ext cx="642942" cy="5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642451">
            <a:off x="8501058" y="4000504"/>
            <a:ext cx="642942" cy="5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06801">
            <a:off x="1759340" y="3666694"/>
            <a:ext cx="528638" cy="5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47870">
            <a:off x="375395" y="2126101"/>
            <a:ext cx="642942" cy="5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6208">
            <a:off x="-23269" y="141446"/>
            <a:ext cx="781586" cy="76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П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no-avat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500042"/>
            <a:ext cx="25717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571480"/>
            <a:ext cx="25717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428860" y="3643314"/>
            <a:ext cx="3786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М.В.Ломоносов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143380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  В детстве он ходил с отцом к Новой Земле и Шпицбергену. Учился в Германии. Был рекрутом гвардии короля Фридриха Вильгельма </a:t>
            </a:r>
            <a:r>
              <a:rPr lang="en-US" sz="2400" dirty="0" smtClean="0">
                <a:latin typeface="Arial Black" pitchFamily="34" charset="0"/>
              </a:rPr>
              <a:t>I</a:t>
            </a:r>
            <a:r>
              <a:rPr lang="ru-RU" sz="2400" dirty="0" smtClean="0">
                <a:latin typeface="Arial Black" pitchFamily="34" charset="0"/>
              </a:rPr>
              <a:t>, но сумел бежать и вернулся на родину. В 1748 он сочинил поздравительную оду императрице Елизавете , за что получил 2000 рублей.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П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no-avat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642918"/>
            <a:ext cx="26432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642918"/>
            <a:ext cx="25717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786050" y="3786190"/>
            <a:ext cx="3429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Б.Паскаль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357694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Открыл и исследовал ряд важных свойств жидкостей и газов. Опытами подтвердил существование атмосферного давления.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П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no-avat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642918"/>
            <a:ext cx="25717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4572008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latin typeface="Arial Black" pitchFamily="34" charset="0"/>
              </a:rPr>
              <a:t>Жил в 17 веке. Итальянский физик и математик. Изобрел ртутный барометр.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643174" y="3786190"/>
            <a:ext cx="357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Э.Торричелли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Picture 7" descr="i?id=43842203&amp;tov=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714356"/>
            <a:ext cx="2571768" cy="301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П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no-avat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642918"/>
            <a:ext cx="25717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Джоу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714356"/>
            <a:ext cx="25717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86050" y="3786190"/>
            <a:ext cx="3429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Д. Джоуль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86256"/>
            <a:ext cx="857256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 smtClean="0">
                <a:latin typeface="Arial Black" pitchFamily="34" charset="0"/>
              </a:rPr>
              <a:t>Английский физик. В честь него названа единица работы. Установил зависимость количества теплоты , выделяемого в проводнике при прохождении тока, от величины тока и сопротивления проводника.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П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no-avat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642918"/>
            <a:ext cx="25717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Гу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714356"/>
            <a:ext cx="25717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86050" y="3786190"/>
            <a:ext cx="2500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Р.Гук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357695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Его закон звучит так: «При упругой деформации тела напряжение прямо пропорционально относительному удлинению тела»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клетк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71604" y="1285860"/>
            <a:ext cx="628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          </a:t>
            </a:r>
            <a:r>
              <a:rPr lang="en-US" sz="4400" dirty="0" smtClean="0">
                <a:latin typeface="Arial Black" pitchFamily="34" charset="0"/>
              </a:rPr>
              <a:t>III</a:t>
            </a:r>
            <a:r>
              <a:rPr lang="ru-RU" sz="4400" dirty="0" smtClean="0">
                <a:latin typeface="Arial Black" pitchFamily="34" charset="0"/>
              </a:rPr>
              <a:t> тур</a:t>
            </a:r>
          </a:p>
          <a:p>
            <a:r>
              <a:rPr lang="ru-RU" sz="4400" dirty="0" smtClean="0">
                <a:latin typeface="Arial Black" pitchFamily="34" charset="0"/>
              </a:rPr>
              <a:t>  «ВАМ ПИСЬМО!»</a:t>
            </a:r>
          </a:p>
        </p:txBody>
      </p:sp>
      <p:pic>
        <p:nvPicPr>
          <p:cNvPr id="5" name="Picture 10" descr="J02841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786322"/>
            <a:ext cx="150019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30"/>
          <p:cNvPicPr>
            <a:picLocks noChangeAspect="1" noChangeArrowheads="1" noCrop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7072330" y="5476875"/>
            <a:ext cx="16287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математика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76488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lip_image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96831">
            <a:off x="-76406" y="5328417"/>
            <a:ext cx="1474318" cy="155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клетк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haracter01_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13276">
            <a:off x="206435" y="269409"/>
            <a:ext cx="1961793" cy="204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haracter0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28604"/>
            <a:ext cx="2143140" cy="214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01545">
            <a:off x="5017877" y="1001606"/>
            <a:ext cx="1757362" cy="210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haracter0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0892" y="642918"/>
            <a:ext cx="2143108" cy="186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haracter0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70956">
            <a:off x="484698" y="2641479"/>
            <a:ext cx="1901155" cy="219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72264" y="3643314"/>
            <a:ext cx="221456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14744" y="3214686"/>
            <a:ext cx="2166932" cy="21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character03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1670" y="4572008"/>
            <a:ext cx="2014539" cy="208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571480"/>
            <a:ext cx="2071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4" action="ppaction://hlinksldjump"/>
              </a:rPr>
              <a:t>1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71736" y="428604"/>
            <a:ext cx="2071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6" action="ppaction://hlinksldjump"/>
              </a:rPr>
              <a:t>2</a:t>
            </a:r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072066" y="1000108"/>
            <a:ext cx="1643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8" action="ppaction://hlinksldjump"/>
              </a:rPr>
              <a:t>3</a:t>
            </a:r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929454" y="571480"/>
            <a:ext cx="2214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10" action="ppaction://hlinksldjump"/>
              </a:rPr>
              <a:t>4</a:t>
            </a:r>
            <a:endParaRPr lang="ru-RU" sz="4000" dirty="0" smtClean="0"/>
          </a:p>
          <a:p>
            <a:endParaRPr lang="ru-RU" sz="4000" dirty="0" smtClean="0"/>
          </a:p>
          <a:p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2571744"/>
            <a:ext cx="2000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>
                <a:hlinkClick r:id="rId12" action="ppaction://hlinksldjump"/>
              </a:rPr>
              <a:t>     5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000232" y="4572008"/>
            <a:ext cx="1928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>
                <a:hlinkClick r:id="rId18" action="ppaction://hlinksldjump"/>
              </a:rPr>
              <a:t>     6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3714744" y="3286124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          </a:t>
            </a:r>
            <a:r>
              <a:rPr lang="ru-RU" sz="4000" dirty="0" smtClean="0">
                <a:hlinkClick r:id="rId16" action="ppaction://hlinksldjump"/>
              </a:rPr>
              <a:t>7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6572264" y="3643314"/>
            <a:ext cx="2230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              </a:t>
            </a:r>
            <a:r>
              <a:rPr lang="ru-RU" sz="4000" dirty="0" smtClean="0">
                <a:hlinkClick r:id="rId14" action="ppaction://hlinksldjump"/>
              </a:rPr>
              <a:t>8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5214942" y="6072206"/>
            <a:ext cx="292895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   </a:t>
            </a:r>
            <a:r>
              <a:rPr lang="ru-RU" sz="2000" dirty="0" smtClean="0">
                <a:latin typeface="Arial Black" pitchFamily="34" charset="0"/>
                <a:hlinkClick r:id="rId19" action="ppaction://hlinksldjump"/>
              </a:rPr>
              <a:t>Жми сюда :</a:t>
            </a:r>
          </a:p>
          <a:p>
            <a:r>
              <a:rPr lang="ru-RU" sz="2000" dirty="0" smtClean="0">
                <a:latin typeface="Arial Black" pitchFamily="34" charset="0"/>
                <a:hlinkClick r:id="rId19" action="ppaction://hlinksldjump"/>
              </a:rPr>
              <a:t>Физкультминутка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79613" y="642918"/>
            <a:ext cx="5113337" cy="393860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А вчера пошел в поход,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Семиклассников народ.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Поднимаемся мы в гору,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Стало трудно нам дышать,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А какие есть приборы,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Чтоб давленье измерять?</a:t>
            </a:r>
          </a:p>
        </p:txBody>
      </p:sp>
      <p:pic>
        <p:nvPicPr>
          <p:cNvPr id="6" name="Picture 9" descr="При подъеме в горы увеличивается наша высота над уровнем моря. Вы видите, что стрелка барометра движется влево. Это значит, что атмосферное давление понижаетс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643314"/>
            <a:ext cx="5214974" cy="282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15338" y="578645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ответ</a:t>
            </a:r>
            <a:endParaRPr lang="ru-RU" sz="1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Ответ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57356" y="1557338"/>
            <a:ext cx="4668857" cy="676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Барометр-анероид</a:t>
            </a: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286776" y="6072206"/>
            <a:ext cx="542350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2143116"/>
            <a:ext cx="3643338" cy="416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35150" y="1000107"/>
            <a:ext cx="6769100" cy="353855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Вот сосиска перед вами,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Подумайте минутку сами.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Ее опустишь в кипяток,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Она не треснет поперек.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Почему же так случилось,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Трещина продольной получилась.</a:t>
            </a:r>
          </a:p>
        </p:txBody>
      </p:sp>
      <p:pic>
        <p:nvPicPr>
          <p:cNvPr id="5" name="Picture 4" descr="small_shop_items_catalog_image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86190"/>
            <a:ext cx="2319324" cy="207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mall_shop_items_catalog_image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857628"/>
            <a:ext cx="2208224" cy="20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542350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15338" y="578645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ответ</a:t>
            </a:r>
            <a:endParaRPr lang="ru-RU" sz="1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Безымянныйкп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14282" y="2928934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Black" pitchFamily="34" charset="0"/>
              </a:rPr>
              <a:t>I </a:t>
            </a:r>
            <a:r>
              <a:rPr lang="ru-RU" sz="1600" dirty="0" smtClean="0">
                <a:latin typeface="Arial Black" pitchFamily="34" charset="0"/>
              </a:rPr>
              <a:t>ТУР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7158" y="4000504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Black" pitchFamily="34" charset="0"/>
              </a:rPr>
              <a:t>II </a:t>
            </a:r>
            <a:r>
              <a:rPr lang="ru-RU" sz="1600" dirty="0" smtClean="0">
                <a:latin typeface="Arial Black" pitchFamily="34" charset="0"/>
              </a:rPr>
              <a:t>ТУР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00100" y="5000636"/>
            <a:ext cx="914400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Black" pitchFamily="34" charset="0"/>
              </a:rPr>
              <a:t>III </a:t>
            </a:r>
            <a:r>
              <a:rPr lang="ru-RU" sz="1600" dirty="0" smtClean="0">
                <a:latin typeface="Arial Black" pitchFamily="34" charset="0"/>
              </a:rPr>
              <a:t>ТУР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00298" y="55721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IV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ТУР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2" name="Picture 12" descr="G:\фоны\фоны\Школьная тема\450294-f4935b2aabd06a6c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5357802"/>
            <a:ext cx="2571768" cy="1500198"/>
          </a:xfrm>
          <a:prstGeom prst="rect">
            <a:avLst/>
          </a:prstGeom>
          <a:noFill/>
        </p:spPr>
      </p:pic>
      <p:pic>
        <p:nvPicPr>
          <p:cNvPr id="13" name="Picture 12" descr="G:\фоны\фоны\Школьная тема\450294-f4935b2aabd06a6c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5357802"/>
            <a:ext cx="2571768" cy="1500198"/>
          </a:xfrm>
          <a:prstGeom prst="rect">
            <a:avLst/>
          </a:prstGeom>
          <a:noFill/>
        </p:spPr>
      </p:pic>
      <p:pic>
        <p:nvPicPr>
          <p:cNvPr id="14" name="Picture 12" descr="G:\фоны\фоны\Школьная тема\450294-f4935b2aabd06a6c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5357802"/>
            <a:ext cx="2571768" cy="1500198"/>
          </a:xfrm>
          <a:prstGeom prst="rect">
            <a:avLst/>
          </a:prstGeom>
          <a:noFill/>
        </p:spPr>
      </p:pic>
      <p:pic>
        <p:nvPicPr>
          <p:cNvPr id="15" name="Picture 5" descr="мотылё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00628" y="5143512"/>
            <a:ext cx="1285884" cy="1082673"/>
          </a:xfrm>
          <a:prstGeom prst="rect">
            <a:avLst/>
          </a:prstGeom>
          <a:noFill/>
          <a:ln/>
        </p:spPr>
      </p:pic>
      <p:pic>
        <p:nvPicPr>
          <p:cNvPr id="16" name="Picture 5" descr="мотылё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327049">
            <a:off x="7954256" y="4795786"/>
            <a:ext cx="1285884" cy="1082673"/>
          </a:xfrm>
          <a:prstGeom prst="rect">
            <a:avLst/>
          </a:prstGeom>
          <a:noFill/>
          <a:ln/>
        </p:spPr>
      </p:pic>
      <p:pic>
        <p:nvPicPr>
          <p:cNvPr id="17" name="Picture 5" descr="мотылё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997293">
            <a:off x="308883" y="487616"/>
            <a:ext cx="1227131" cy="1101379"/>
          </a:xfrm>
          <a:prstGeom prst="rect">
            <a:avLst/>
          </a:prstGeom>
          <a:noFill/>
          <a:ln/>
        </p:spPr>
      </p:pic>
      <p:pic>
        <p:nvPicPr>
          <p:cNvPr id="18" name="Picture 1" descr="бабочка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32393">
            <a:off x="6345446" y="5095642"/>
            <a:ext cx="128815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000496" y="2571744"/>
            <a:ext cx="1573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игра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467115">
            <a:off x="2777661" y="1709626"/>
            <a:ext cx="180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знания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370305">
            <a:off x="4821789" y="1826587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умения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744494">
            <a:off x="4717312" y="3522584"/>
            <a:ext cx="17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навыки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225859">
            <a:off x="2786050" y="3714752"/>
            <a:ext cx="218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фантазия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4" name="Picture 1" descr="бабочка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263496" y="879587"/>
            <a:ext cx="857256" cy="81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Овал 24"/>
          <p:cNvSpPr/>
          <p:nvPr/>
        </p:nvSpPr>
        <p:spPr>
          <a:xfrm>
            <a:off x="3786182" y="5715016"/>
            <a:ext cx="928694" cy="923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V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ТУР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Ответ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71546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Площадь сечения сосиски вдоль </a:t>
            </a:r>
            <a:r>
              <a:rPr lang="en-US" sz="2000" dirty="0" smtClean="0">
                <a:latin typeface="Arial Black" pitchFamily="34" charset="0"/>
              </a:rPr>
              <a:t>S</a:t>
            </a:r>
            <a:r>
              <a:rPr lang="ru-RU" sz="2000" dirty="0" smtClean="0">
                <a:latin typeface="Arial Black" pitchFamily="34" charset="0"/>
              </a:rPr>
              <a:t>1 больше, чем поперек </a:t>
            </a:r>
            <a:r>
              <a:rPr lang="en-US" sz="2000" dirty="0" smtClean="0">
                <a:latin typeface="Arial Black" pitchFamily="34" charset="0"/>
              </a:rPr>
              <a:t>S</a:t>
            </a:r>
            <a:r>
              <a:rPr lang="ru-RU" sz="2000" dirty="0" smtClean="0">
                <a:latin typeface="Arial Black" pitchFamily="34" charset="0"/>
              </a:rPr>
              <a:t>2 . Сила давления будет равна </a:t>
            </a:r>
            <a:endParaRPr lang="en-US" sz="2000" dirty="0" smtClean="0">
              <a:latin typeface="Arial Black" pitchFamily="34" charset="0"/>
            </a:endParaRPr>
          </a:p>
          <a:p>
            <a:pPr algn="ctr"/>
            <a:r>
              <a:rPr lang="en-US" sz="2000" dirty="0" smtClean="0">
                <a:latin typeface="Arial Black" pitchFamily="34" charset="0"/>
              </a:rPr>
              <a:t>F= p x S</a:t>
            </a:r>
          </a:p>
          <a:p>
            <a:r>
              <a:rPr lang="en-US" sz="2000" dirty="0" smtClean="0">
                <a:latin typeface="Arial Black" pitchFamily="34" charset="0"/>
              </a:rPr>
              <a:t>    </a:t>
            </a:r>
            <a:r>
              <a:rPr lang="ru-RU" sz="2000" dirty="0" smtClean="0">
                <a:latin typeface="Arial Black" pitchFamily="34" charset="0"/>
              </a:rPr>
              <a:t> Так как </a:t>
            </a:r>
            <a:r>
              <a:rPr lang="en-US" sz="2000" dirty="0" smtClean="0">
                <a:latin typeface="Arial Black" pitchFamily="34" charset="0"/>
              </a:rPr>
              <a:t>S</a:t>
            </a:r>
            <a:r>
              <a:rPr lang="ru-RU" sz="2000" dirty="0" smtClean="0">
                <a:latin typeface="Arial Black" pitchFamily="34" charset="0"/>
              </a:rPr>
              <a:t>1 </a:t>
            </a:r>
            <a:r>
              <a:rPr lang="en-US" sz="2000" dirty="0" smtClean="0">
                <a:latin typeface="Arial Black" pitchFamily="34" charset="0"/>
              </a:rPr>
              <a:t>&gt; S</a:t>
            </a:r>
            <a:r>
              <a:rPr lang="ru-RU" sz="2000" dirty="0" smtClean="0">
                <a:latin typeface="Arial Black" pitchFamily="34" charset="0"/>
              </a:rPr>
              <a:t>2, то и </a:t>
            </a:r>
            <a:r>
              <a:rPr lang="en-US" sz="2000" dirty="0" smtClean="0">
                <a:latin typeface="Arial Black" pitchFamily="34" charset="0"/>
              </a:rPr>
              <a:t>F</a:t>
            </a:r>
            <a:r>
              <a:rPr lang="ru-RU" sz="2000" dirty="0" smtClean="0">
                <a:latin typeface="Arial Black" pitchFamily="34" charset="0"/>
              </a:rPr>
              <a:t>1</a:t>
            </a:r>
            <a:r>
              <a:rPr lang="en-US" sz="2000" dirty="0" smtClean="0">
                <a:latin typeface="Arial Black" pitchFamily="34" charset="0"/>
              </a:rPr>
              <a:t> &gt; F</a:t>
            </a:r>
            <a:r>
              <a:rPr lang="ru-RU" sz="2000" dirty="0" smtClean="0">
                <a:latin typeface="Arial Black" pitchFamily="34" charset="0"/>
              </a:rPr>
              <a:t>2  сила давления воды на продольное сечение </a:t>
            </a:r>
            <a:r>
              <a:rPr lang="en-US" sz="2000" dirty="0" smtClean="0">
                <a:latin typeface="Arial Black" pitchFamily="34" charset="0"/>
              </a:rPr>
              <a:t>F</a:t>
            </a:r>
            <a:r>
              <a:rPr lang="ru-RU" sz="2000" dirty="0" smtClean="0">
                <a:latin typeface="Arial Black" pitchFamily="34" charset="0"/>
              </a:rPr>
              <a:t>1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больше, чем на поперечное </a:t>
            </a:r>
            <a:r>
              <a:rPr lang="en-US" sz="2000" dirty="0" smtClean="0">
                <a:latin typeface="Arial Black" pitchFamily="34" charset="0"/>
              </a:rPr>
              <a:t>F</a:t>
            </a:r>
            <a:r>
              <a:rPr lang="ru-RU" sz="2000" dirty="0" smtClean="0">
                <a:latin typeface="Arial Black" pitchFamily="34" charset="0"/>
              </a:rPr>
              <a:t>2  сечение, поэтому сосиска треснет вдоль, а не поперек.</a:t>
            </a: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215338" y="6143644"/>
            <a:ext cx="613788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hotoq19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14546" y="3429000"/>
            <a:ext cx="4714908" cy="300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avanna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0042"/>
            <a:ext cx="4410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3857628"/>
            <a:ext cx="75009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Среднее яйцо африканского страуса по объему равно примерно двум дюжинам куриных  яиц и весит 18Н.   Чтобы сварить такое яйцо, требуется 40мин.  Но самое трудное - очистить его, ведь скорлупа толщиной 1,5см выдерживает нагрузку  1270 Н.  Определите  массу яйца страуса. 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15338" y="6072206"/>
            <a:ext cx="64294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15338" y="578645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ответ</a:t>
            </a:r>
            <a:endParaRPr lang="ru-RU" sz="1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Ответ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500174"/>
            <a:ext cx="5367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m= P/ g = </a:t>
            </a:r>
            <a:r>
              <a:rPr lang="ru-RU" sz="2400" dirty="0" smtClean="0">
                <a:latin typeface="Arial Black" pitchFamily="34" charset="0"/>
              </a:rPr>
              <a:t>18 Н/ 10 Н/кг = 1,8 кг</a:t>
            </a:r>
          </a:p>
          <a:p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ОТВЕТ : 1,8 кг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286776" y="6143644"/>
            <a:ext cx="542350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9d950c7924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2786058"/>
            <a:ext cx="4691074" cy="347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Изображение:Elch 3 d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9" y="571480"/>
            <a:ext cx="4643470" cy="359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76375" y="4581525"/>
            <a:ext cx="5976938" cy="18002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Тебе по болоту ходить довелось?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Легко тебе было? Вот то-то!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А почему ж огромный лось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Так просто бежит по болоту?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54235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15338" y="578645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ответ</a:t>
            </a:r>
            <a:endParaRPr lang="ru-RU" sz="1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889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Ответ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971550" y="1196975"/>
            <a:ext cx="712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S</a:t>
            </a:r>
            <a:r>
              <a:rPr lang="ru-RU" sz="2800" b="1" dirty="0"/>
              <a:t> опоры больше </a:t>
            </a:r>
            <a:r>
              <a:rPr lang="en-US" sz="2800" b="1" dirty="0"/>
              <a:t>=&gt;</a:t>
            </a:r>
            <a:r>
              <a:rPr lang="ru-RU" sz="2800" b="1" dirty="0"/>
              <a:t> давление меньше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5650" y="1916113"/>
            <a:ext cx="7848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latin typeface="Arial Black" pitchFamily="34" charset="0"/>
              </a:rPr>
              <a:t>Имея такие ноги, как у лося, их обладатели могут спокойно идти по снегу, высота которого составляет полметра. Лосю не страшны ни буреломы, ни, казалось бы, непроходимые топи. Он переставляет свои ноги почти вертикально. Вдобавок у него, кроме обычных копыт, есть и боковые копытца: достаточно большие, низко сидящие. Пойдет лось по болоту - площадь опоры увеличится. </a:t>
            </a:r>
            <a:br>
              <a:rPr lang="ru-RU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286776" y="6143644"/>
            <a:ext cx="542350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4000504"/>
            <a:ext cx="3548054" cy="226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Погружение на затонувшее судн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428604"/>
            <a:ext cx="49292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85852" y="3786191"/>
            <a:ext cx="6786609" cy="30718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Судно в море, на воде.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Вдруг волны стали бушевать везде.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Затонул корабль в море.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Ценный груз- большое горе.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Давайте вместе все решать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Как со дна его поднять.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6776" y="6143644"/>
            <a:ext cx="542350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15338" y="578645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ответ</a:t>
            </a:r>
            <a:endParaRPr lang="ru-RU" sz="1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1472" y="285728"/>
            <a:ext cx="8229600" cy="10826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Ответ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596" y="1600200"/>
            <a:ext cx="8715404" cy="2692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   К затонувшему кораблю можно привязать баллоны с водой, а затем подать в них газ. Вода будет вытесняться, а газ заполнять баллоны.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86776" y="6143644"/>
            <a:ext cx="542350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pic_2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500438"/>
            <a:ext cx="2928958" cy="285752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785926"/>
            <a:ext cx="3081333" cy="460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786322"/>
            <a:ext cx="2165345" cy="12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7" y="1484313"/>
            <a:ext cx="5143536" cy="2881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Мы в самолет посадку завершили,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Устали, отдохнуть решили.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Но, стюардесса очень мило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Перед отлетом попросила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Из ручки вынуть все чернила.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Зачем ей надо это было?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00066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15338" y="578645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ответ</a:t>
            </a:r>
            <a:endParaRPr lang="ru-RU" sz="1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Ответ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0366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  Из-за разности давления чернила вытекают из ручек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213100"/>
            <a:ext cx="2808287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286776" y="6072206"/>
            <a:ext cx="542350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288" y="3643314"/>
            <a:ext cx="8229600" cy="305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Масса языка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человека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всего 50г, длина 9см. Но в нем не менее 17 мускулов. При еде он совершает 80 движений в минуту, а 4000 осязательных пластинок с 50 рецепторами каждая передают в мозг полученную информацию. Какая сила тяжести действует на язык?</a:t>
            </a:r>
          </a:p>
        </p:txBody>
      </p:sp>
      <p:pic>
        <p:nvPicPr>
          <p:cNvPr id="7" name="Picture 9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00042"/>
            <a:ext cx="32385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86776" y="6143644"/>
            <a:ext cx="542350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15338" y="578645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ответ</a:t>
            </a:r>
            <a:endParaRPr lang="ru-RU" sz="1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П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71604" y="1285860"/>
            <a:ext cx="5857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          </a:t>
            </a:r>
            <a:r>
              <a:rPr lang="en-US" sz="4400" dirty="0" smtClean="0">
                <a:latin typeface="Arial Black" pitchFamily="34" charset="0"/>
              </a:rPr>
              <a:t>I</a:t>
            </a:r>
            <a:r>
              <a:rPr lang="ru-RU" sz="4400" dirty="0" smtClean="0">
                <a:latin typeface="Arial Black" pitchFamily="34" charset="0"/>
              </a:rPr>
              <a:t> тур</a:t>
            </a:r>
          </a:p>
          <a:p>
            <a:r>
              <a:rPr lang="ru-RU" sz="4400" dirty="0" smtClean="0">
                <a:latin typeface="Arial Black" pitchFamily="34" charset="0"/>
              </a:rPr>
              <a:t>   «РАЗМИНКА»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929066"/>
            <a:ext cx="2000264" cy="243999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643314"/>
            <a:ext cx="18573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857628"/>
            <a:ext cx="1857388" cy="208280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Ответ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928802"/>
            <a:ext cx="60340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F </a:t>
            </a:r>
            <a:r>
              <a:rPr lang="en-US" sz="1000" dirty="0" smtClean="0">
                <a:latin typeface="Arial Black" pitchFamily="34" charset="0"/>
              </a:rPr>
              <a:t>T</a:t>
            </a:r>
            <a:r>
              <a:rPr lang="ru-RU" sz="1000" dirty="0" smtClean="0">
                <a:latin typeface="Arial Black" pitchFamily="34" charset="0"/>
              </a:rPr>
              <a:t>ЯЖ </a:t>
            </a:r>
            <a:r>
              <a:rPr lang="ru-RU" sz="2400" dirty="0" smtClean="0">
                <a:latin typeface="Arial Black" pitchFamily="34" charset="0"/>
              </a:rPr>
              <a:t>= </a:t>
            </a:r>
            <a:r>
              <a:rPr lang="en-US" sz="2400" dirty="0" smtClean="0">
                <a:latin typeface="Arial Black" pitchFamily="34" charset="0"/>
              </a:rPr>
              <a:t>mg = 0,05</a:t>
            </a:r>
            <a:r>
              <a:rPr lang="ru-RU" sz="2400" dirty="0" smtClean="0">
                <a:latin typeface="Arial Black" pitchFamily="34" charset="0"/>
              </a:rPr>
              <a:t>кг * 10 Н/ кг=0, 5 Н</a:t>
            </a:r>
          </a:p>
          <a:p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ОТВЕТ: 0,5 Н</a:t>
            </a:r>
            <a:r>
              <a:rPr lang="en-US" sz="2400" dirty="0" smtClean="0">
                <a:latin typeface="Arial Black" pitchFamily="34" charset="0"/>
              </a:rPr>
              <a:t>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7" name="Picture 7" descr="01b-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714752"/>
            <a:ext cx="2500330" cy="244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286776" y="6143644"/>
            <a:ext cx="542350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ance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71480"/>
            <a:ext cx="3214710" cy="270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3428999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Если с интеллигентного, скромного и тактичного физика требуют деньги за 2 кг колбасы, а он видит, что весы с колбасой показывают всего 1 кг, то закричит ли физик на весь магазин: "Нет уж, простите, вес вашей колбасы не два - только 1 кг!"? 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86776" y="6143644"/>
            <a:ext cx="542350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15338" y="578645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ответ</a:t>
            </a:r>
            <a:endParaRPr lang="ru-RU" sz="1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Ответ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8596" y="1643050"/>
            <a:ext cx="8196292" cy="44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 smtClean="0"/>
              <a:t>      </a:t>
            </a:r>
            <a:r>
              <a:rPr lang="ru-RU" sz="2400" dirty="0" smtClean="0">
                <a:latin typeface="Arial Black" pitchFamily="34" charset="0"/>
              </a:rPr>
              <a:t>Не </a:t>
            </a:r>
            <a:r>
              <a:rPr lang="ru-RU" sz="2400" dirty="0">
                <a:latin typeface="Arial Black" pitchFamily="34" charset="0"/>
              </a:rPr>
              <a:t>закричит. Вежливый физик не станет так грубо выражаться, потому, что помнит: в кг выражается лишь одна физическая величина - масса. Вес выражается в  других величинах - в ньютонах. </a:t>
            </a:r>
          </a:p>
        </p:txBody>
      </p:sp>
      <p:pic>
        <p:nvPicPr>
          <p:cNvPr id="9" name="Picture 25" descr="учитель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19288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286776" y="6072206"/>
            <a:ext cx="542350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4107" y="500042"/>
            <a:ext cx="82557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физкультминутка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0042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физкультминутка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2000241"/>
            <a:ext cx="7715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Подготовить и показать комплекс упражнений, при которых происходят: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1) Изгиб.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2) Кручение.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 Black" pitchFamily="34" charset="0"/>
              </a:rPr>
              <a:t>3) Броуновское движение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4)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Притяжение молекул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7" name="Picture 2" descr="G:\Шевлягина 555\675481120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857628"/>
            <a:ext cx="1928826" cy="2714620"/>
          </a:xfrm>
          <a:prstGeom prst="rect">
            <a:avLst/>
          </a:prstGeom>
          <a:noFill/>
        </p:spPr>
      </p:pic>
      <p:pic>
        <p:nvPicPr>
          <p:cNvPr id="8" name="Picture 3" descr="G:\Шевлягина 555\706681394.jp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857496"/>
            <a:ext cx="2000264" cy="2486034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физ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1285860"/>
            <a:ext cx="8858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                </a:t>
            </a:r>
            <a:r>
              <a:rPr lang="en-US" sz="4400" dirty="0" smtClean="0">
                <a:latin typeface="Arial Black" pitchFamily="34" charset="0"/>
              </a:rPr>
              <a:t>IV</a:t>
            </a:r>
            <a:r>
              <a:rPr lang="ru-RU" sz="4400" dirty="0" smtClean="0">
                <a:latin typeface="Arial Black" pitchFamily="34" charset="0"/>
              </a:rPr>
              <a:t> тур</a:t>
            </a:r>
          </a:p>
          <a:p>
            <a:r>
              <a:rPr lang="ru-RU" sz="4400" dirty="0" smtClean="0">
                <a:latin typeface="Arial Black" pitchFamily="34" charset="0"/>
              </a:rPr>
              <a:t>   «РАБОТАЕТ АГЕНТ 007»</a:t>
            </a:r>
          </a:p>
        </p:txBody>
      </p:sp>
      <p:pic>
        <p:nvPicPr>
          <p:cNvPr id="4" name="Рисунок 3" descr="6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714884"/>
            <a:ext cx="214314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6" descr="маш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000504"/>
            <a:ext cx="4076704" cy="269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7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688659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Анаграммы.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85852" y="1285860"/>
            <a:ext cx="61436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                </a:t>
            </a:r>
            <a:r>
              <a:rPr lang="ru-RU" dirty="0" smtClean="0"/>
              <a:t>        </a:t>
            </a:r>
            <a:r>
              <a:rPr lang="ru-RU" sz="3200" b="1" dirty="0">
                <a:latin typeface="Arial Black" pitchFamily="34" charset="0"/>
              </a:rPr>
              <a:t>Задания для</a:t>
            </a:r>
          </a:p>
          <a:p>
            <a:r>
              <a:rPr lang="ru-RU" sz="3200" b="1" dirty="0">
                <a:latin typeface="Arial Black" pitchFamily="34" charset="0"/>
              </a:rPr>
              <a:t>1 команды     </a:t>
            </a:r>
            <a:r>
              <a:rPr lang="ru-RU" sz="3200" b="1" dirty="0" smtClean="0">
                <a:latin typeface="Arial Black" pitchFamily="34" charset="0"/>
              </a:rPr>
              <a:t>  2 </a:t>
            </a:r>
            <a:r>
              <a:rPr lang="ru-RU" sz="3200" b="1" dirty="0">
                <a:latin typeface="Arial Black" pitchFamily="34" charset="0"/>
              </a:rPr>
              <a:t>команды  </a:t>
            </a:r>
            <a:r>
              <a:rPr lang="ru-RU" sz="3200" b="1" dirty="0" smtClean="0">
                <a:latin typeface="Arial Black" pitchFamily="34" charset="0"/>
              </a:rPr>
              <a:t> </a:t>
            </a:r>
            <a:endParaRPr lang="ru-RU" sz="3200" b="1" dirty="0">
              <a:latin typeface="Arial Black" pitchFamily="34" charset="0"/>
            </a:endParaRPr>
          </a:p>
        </p:txBody>
      </p:sp>
      <p:pic>
        <p:nvPicPr>
          <p:cNvPr id="6" name="Picture 10" descr="D:\WINDOWS\Users\Aida\Мои документы\Мои рисунки\Новая папка (9)\1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5016"/>
            <a:ext cx="828680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728" y="2500306"/>
            <a:ext cx="59293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 smtClean="0">
                <a:latin typeface="Arial Black" pitchFamily="34" charset="0"/>
              </a:rPr>
              <a:t>Цескели</a:t>
            </a:r>
            <a:r>
              <a:rPr lang="ru-RU" dirty="0" smtClean="0">
                <a:latin typeface="Arial Black" pitchFamily="34" charset="0"/>
              </a:rPr>
              <a:t>                             1.Карета</a:t>
            </a:r>
          </a:p>
          <a:p>
            <a:pPr marL="342900" indent="-342900">
              <a:buAutoNum type="arabicPeriod"/>
            </a:pPr>
            <a:r>
              <a:rPr lang="ru-RU" dirty="0" err="1" smtClean="0">
                <a:latin typeface="Arial Black" pitchFamily="34" charset="0"/>
              </a:rPr>
              <a:t>Сокмсо</a:t>
            </a:r>
            <a:r>
              <a:rPr lang="ru-RU" dirty="0" smtClean="0">
                <a:latin typeface="Arial Black" pitchFamily="34" charset="0"/>
              </a:rPr>
              <a:t>                               2. Тёпло</a:t>
            </a:r>
          </a:p>
          <a:p>
            <a:pPr marL="342900" indent="-342900">
              <a:buAutoNum type="arabicPeriod"/>
            </a:pPr>
            <a:r>
              <a:rPr lang="ru-RU" dirty="0" err="1" smtClean="0">
                <a:latin typeface="Arial Black" pitchFamily="34" charset="0"/>
              </a:rPr>
              <a:t>Рингага</a:t>
            </a:r>
            <a:r>
              <a:rPr lang="ru-RU" dirty="0" smtClean="0">
                <a:latin typeface="Arial Black" pitchFamily="34" charset="0"/>
              </a:rPr>
              <a:t>                               3. Улан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 Black" pitchFamily="34" charset="0"/>
              </a:rPr>
              <a:t>Урна                                    4. </a:t>
            </a:r>
            <a:r>
              <a:rPr lang="ru-RU" dirty="0" err="1" smtClean="0">
                <a:latin typeface="Arial Black" pitchFamily="34" charset="0"/>
              </a:rPr>
              <a:t>Меляз</a:t>
            </a:r>
            <a:endParaRPr lang="ru-RU" dirty="0" smtClean="0"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Arial Black" pitchFamily="34" charset="0"/>
              </a:rPr>
              <a:t>Добил                                  5. </a:t>
            </a:r>
            <a:r>
              <a:rPr lang="ru-RU" dirty="0" err="1" smtClean="0">
                <a:latin typeface="Arial Black" pitchFamily="34" charset="0"/>
              </a:rPr>
              <a:t>Лоснец</a:t>
            </a:r>
            <a:endParaRPr lang="ru-RU" dirty="0" smtClean="0"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latin typeface="Arial Black" pitchFamily="34" charset="0"/>
              </a:rPr>
              <a:t>Актоме</a:t>
            </a:r>
            <a:r>
              <a:rPr lang="ru-RU" dirty="0" smtClean="0">
                <a:latin typeface="Arial Black" pitchFamily="34" charset="0"/>
              </a:rPr>
              <a:t>                                 6.Срам</a:t>
            </a:r>
          </a:p>
          <a:p>
            <a:pPr marL="342900" indent="-342900">
              <a:buAutoNum type="arabicPeriod"/>
            </a:pPr>
            <a:r>
              <a:rPr lang="ru-RU" dirty="0" err="1" smtClean="0">
                <a:latin typeface="Arial Black" pitchFamily="34" charset="0"/>
              </a:rPr>
              <a:t>Доретиса</a:t>
            </a:r>
            <a:r>
              <a:rPr lang="ru-RU" dirty="0" smtClean="0">
                <a:latin typeface="Arial Black" pitchFamily="34" charset="0"/>
              </a:rPr>
              <a:t>                             7.Яналенсев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28860" y="785794"/>
            <a:ext cx="428628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О Т В Е Т Ы : 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571744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latin typeface="Arial Black" pitchFamily="34" charset="0"/>
              </a:rPr>
              <a:t>1.  Плесецк ; Космос; Гагарин; Уран; Болид ; Комета ; </a:t>
            </a:r>
            <a:r>
              <a:rPr lang="ru-RU" sz="2800" b="1" dirty="0" err="1" smtClean="0">
                <a:latin typeface="Arial Black" pitchFamily="34" charset="0"/>
              </a:rPr>
              <a:t>Астериод</a:t>
            </a:r>
            <a:endParaRPr lang="ru-RU" sz="2800" b="1" dirty="0" smtClean="0">
              <a:latin typeface="Arial Black" pitchFamily="34" charset="0"/>
            </a:endParaRPr>
          </a:p>
          <a:p>
            <a:pPr marL="514350" indent="-514350"/>
            <a:endParaRPr lang="ru-RU" sz="2800" dirty="0" smtClean="0"/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>
                <a:latin typeface="Arial Black" pitchFamily="34" charset="0"/>
              </a:rPr>
              <a:t>2.  Ракета  ; Полёт ; Луна ; Земля; Солнце ; Марс ; Вселенная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5" name="Picture 10" descr="D:\WINDOWS\Users\Aida\Мои документы\Мои рисунки\Новая папка (9)\1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5016"/>
            <a:ext cx="828680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1285860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                </a:t>
            </a:r>
            <a:r>
              <a:rPr lang="en-US" sz="4400" dirty="0" smtClean="0">
                <a:latin typeface="Arial Black" pitchFamily="34" charset="0"/>
              </a:rPr>
              <a:t>V</a:t>
            </a:r>
            <a:r>
              <a:rPr lang="ru-RU" sz="4400" dirty="0" smtClean="0">
                <a:latin typeface="Arial Black" pitchFamily="34" charset="0"/>
              </a:rPr>
              <a:t> тур</a:t>
            </a:r>
          </a:p>
          <a:p>
            <a:r>
              <a:rPr lang="ru-RU" sz="4400" dirty="0" smtClean="0">
                <a:latin typeface="Arial Black" pitchFamily="34" charset="0"/>
              </a:rPr>
              <a:t>         «На глазок …»</a:t>
            </a:r>
          </a:p>
        </p:txBody>
      </p:sp>
      <p:pic>
        <p:nvPicPr>
          <p:cNvPr id="4" name="Picture 2" descr="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9" y="4357694"/>
            <a:ext cx="471490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00034" y="642918"/>
            <a:ext cx="77153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ct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         Задание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1 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А. Длина твоей ладони около …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Б. Ширина твоих плеч около…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В. Длина школьной парты…	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Г. Высота школьной парты…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57525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57525" algn="ctr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1)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2 дм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57525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2) 3 -  5 дм  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57525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3) 6 – 8 дм      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57525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4)  10 – 15 дм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57525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5)  20 – 30 дм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715016"/>
            <a:ext cx="3573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ctr"/>
              </a:tabLst>
            </a:pPr>
            <a:r>
              <a:rPr lang="ru-RU" b="1" u="sng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Ответы</a:t>
            </a:r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: А1, Б2, В4, Г3.</a:t>
            </a:r>
            <a:endParaRPr lang="ru-RU" dirty="0" smtClean="0">
              <a:latin typeface="Arial Black" pitchFamily="34" charset="0"/>
            </a:endParaRPr>
          </a:p>
        </p:txBody>
      </p:sp>
      <p:pic>
        <p:nvPicPr>
          <p:cNvPr id="9" name="Рисунок 8" descr="profs-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86256"/>
            <a:ext cx="285750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14348" y="642918"/>
            <a:ext cx="7643866" cy="48013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       Задание  </a:t>
            </a:r>
            <a:r>
              <a:rPr lang="ru-RU" sz="2400" b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2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А. Площадь обложки учебника…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Б. Площадь подошвы твоего ботинка примерно…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В. Площадь широкой грани спичечного коробка…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Г. Объем спичечного коробка примерно…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1) 17 – 25 см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2) 15 – 20 см</a:t>
            </a:r>
            <a:r>
              <a:rPr lang="ru-RU" sz="2400" baseline="30000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      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3) </a:t>
            </a:r>
            <a:r>
              <a:rPr lang="ru-RU" sz="2400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200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45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0 см</a:t>
            </a:r>
            <a:r>
              <a:rPr lang="ru-RU" sz="2400" baseline="30000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4) 400 – 800 см</a:t>
            </a:r>
            <a:r>
              <a:rPr lang="ru-RU" sz="2400" baseline="30000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715016"/>
            <a:ext cx="3571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Ответы</a:t>
            </a:r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: А4, Б3, В2, Г1.   </a:t>
            </a:r>
            <a:endParaRPr lang="ru-RU" dirty="0" smtClean="0">
              <a:latin typeface="Arial Black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3500438"/>
            <a:ext cx="3109910" cy="280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П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j033639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00042"/>
            <a:ext cx="8477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1571612"/>
            <a:ext cx="6429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1. Прибор для измерения силы. </a:t>
            </a:r>
          </a:p>
          <a:p>
            <a:r>
              <a:rPr lang="ru-RU" sz="2000" dirty="0" smtClean="0">
                <a:latin typeface="Arial Black" pitchFamily="34" charset="0"/>
              </a:rPr>
              <a:t>2. Мельчайшая частица данного вещества.       </a:t>
            </a:r>
          </a:p>
          <a:p>
            <a:r>
              <a:rPr lang="ru-RU" sz="2000" dirty="0" smtClean="0">
                <a:latin typeface="Arial Black" pitchFamily="34" charset="0"/>
              </a:rPr>
              <a:t>3. Перемещение, совершаемое в единицу времени.          </a:t>
            </a:r>
          </a:p>
          <a:p>
            <a:r>
              <a:rPr lang="ru-RU" sz="2000" dirty="0" smtClean="0">
                <a:latin typeface="Arial Black" pitchFamily="34" charset="0"/>
              </a:rPr>
              <a:t>4. Прибор для измерения угла. </a:t>
            </a:r>
          </a:p>
          <a:p>
            <a:r>
              <a:rPr lang="ru-RU" sz="2000" dirty="0" smtClean="0">
                <a:latin typeface="Arial Black" pitchFamily="34" charset="0"/>
              </a:rPr>
              <a:t>5. Аппарат, используемый для погружения человека на большие глубины.          </a:t>
            </a:r>
          </a:p>
          <a:p>
            <a:r>
              <a:rPr lang="ru-RU" sz="2000" dirty="0" smtClean="0">
                <a:latin typeface="Arial Black" pitchFamily="34" charset="0"/>
              </a:rPr>
              <a:t>6. Самое твердое вещество? </a:t>
            </a:r>
          </a:p>
          <a:p>
            <a:r>
              <a:rPr lang="ru-RU" sz="2000" dirty="0" smtClean="0">
                <a:latin typeface="Arial Black" pitchFamily="34" charset="0"/>
              </a:rPr>
              <a:t>7. Сколько метров в 1 см? </a:t>
            </a:r>
          </a:p>
          <a:p>
            <a:r>
              <a:rPr lang="ru-RU" sz="2000" dirty="0" smtClean="0">
                <a:latin typeface="Arial Black" pitchFamily="34" charset="0"/>
              </a:rPr>
              <a:t>8. В каком состоянии вещество не имеет собственной формы и объема? </a:t>
            </a:r>
          </a:p>
          <a:p>
            <a:r>
              <a:rPr lang="ru-RU" sz="2000" dirty="0" smtClean="0">
                <a:latin typeface="Arial Black" pitchFamily="34" charset="0"/>
              </a:rPr>
              <a:t>9. Единица измерения силы.               </a:t>
            </a:r>
          </a:p>
          <a:p>
            <a:r>
              <a:rPr lang="ru-RU" sz="2000" dirty="0" smtClean="0">
                <a:latin typeface="Arial Black" pitchFamily="34" charset="0"/>
              </a:rPr>
              <a:t>10. Прибор для измерения плотности вещества.       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1571613"/>
            <a:ext cx="2071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Динамометр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7010400" y="235743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Скорость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34200" y="1928802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Молекула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2714620"/>
            <a:ext cx="2286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Транспортир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9454" y="3071810"/>
            <a:ext cx="1785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Батискаф, батисфера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86644" y="3643314"/>
            <a:ext cx="135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Алмаз 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58082" y="3982998"/>
            <a:ext cx="1285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0,01 м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7643834" y="4357694"/>
            <a:ext cx="857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Газ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7286644" y="4857760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Ньютон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72330" y="5460326"/>
            <a:ext cx="1643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Ареометр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714356"/>
            <a:ext cx="635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ВОПРОСЫ ДЛЯ ПЕРВОЙ КОМАНДЫ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785786" y="642918"/>
            <a:ext cx="7715304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      Задание  № 3 </a:t>
            </a:r>
            <a:endParaRPr lang="ru-RU" sz="2400" dirty="0" smtClean="0">
              <a:latin typeface="Arial Black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А. Объем куска мыла примерно…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Б. Объем классной комнаты примерно…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3 – 5 см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    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150 – 250 см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    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50 -150 см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3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10 – 30 см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715016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Ответы</a:t>
            </a:r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: А3, Б2.</a:t>
            </a:r>
            <a:endParaRPr lang="ru-RU" dirty="0" smtClean="0">
              <a:latin typeface="Arial Black" pitchFamily="34" charset="0"/>
            </a:endParaRPr>
          </a:p>
        </p:txBody>
      </p:sp>
      <p:pic>
        <p:nvPicPr>
          <p:cNvPr id="8" name="Рисунок 7" descr="147789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3500438"/>
            <a:ext cx="4048132" cy="285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42909" y="642918"/>
            <a:ext cx="7643867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8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        Задания  </a:t>
            </a:r>
            <a:r>
              <a:rPr lang="ru-RU" sz="2400" b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№ 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8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А. Для 500 мл молока потребуется…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8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Б. Для 0,5 дм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молока потребуется…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8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В. Для 0,5 м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молока потребуется…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8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Г. Для 200 см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молока потребуется…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8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Д. Для 10 л молока потребуется…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3698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Ведро      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3698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Бочка          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3698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Стакан      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3698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 Пол – литровая банка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42910" y="5715016"/>
            <a:ext cx="414340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Ответы: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Times New Roman" pitchFamily="18" charset="0"/>
              </a:rPr>
              <a:t>А4, Б4, В2, Г3, Д1.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786190"/>
            <a:ext cx="249397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амк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50942" y="1071546"/>
            <a:ext cx="48642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Награждение 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6" descr="цвет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596" y="192124"/>
            <a:ext cx="8496300" cy="106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if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71546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PARTY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2285992"/>
            <a:ext cx="4643470" cy="406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5715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До новых встреч в ВОЛШЕБНОЙ СТРАНЕ «ФИЗИКА» !!!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5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786322"/>
            <a:ext cx="71437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29877">
            <a:off x="2863961" y="4550397"/>
            <a:ext cx="883346" cy="78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6058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7081">
            <a:off x="2007078" y="3514964"/>
            <a:ext cx="807237" cy="78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285860"/>
            <a:ext cx="785818" cy="100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10142">
            <a:off x="6729660" y="1581394"/>
            <a:ext cx="686491" cy="87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59796">
            <a:off x="4572000" y="4143380"/>
            <a:ext cx="785810" cy="100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34723">
            <a:off x="7118752" y="3257913"/>
            <a:ext cx="822699" cy="93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02092">
            <a:off x="359079" y="1926007"/>
            <a:ext cx="597319" cy="68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164625">
            <a:off x="8038546" y="131900"/>
            <a:ext cx="686491" cy="52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(28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48459">
            <a:off x="5751793" y="345570"/>
            <a:ext cx="474893" cy="5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П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714356"/>
            <a:ext cx="635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ВОПРОСЫ ДЛЯ ВТОРОЙ КОМАНДЫ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00174"/>
            <a:ext cx="68580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1. Прибор для измерения температуры.</a:t>
            </a:r>
          </a:p>
          <a:p>
            <a:r>
              <a:rPr lang="ru-RU" sz="2000" dirty="0" smtClean="0">
                <a:latin typeface="Arial Black" pitchFamily="34" charset="0"/>
              </a:rPr>
              <a:t>2. Масса единицы объема вещества.</a:t>
            </a:r>
          </a:p>
          <a:p>
            <a:r>
              <a:rPr lang="ru-RU" sz="2000" dirty="0" smtClean="0">
                <a:latin typeface="Arial Black" pitchFamily="34" charset="0"/>
              </a:rPr>
              <a:t>3. Величина, измеряемая в Ньютонах.</a:t>
            </a:r>
          </a:p>
          <a:p>
            <a:r>
              <a:rPr lang="ru-RU" sz="2000" dirty="0" smtClean="0">
                <a:latin typeface="Arial Black" pitchFamily="34" charset="0"/>
              </a:rPr>
              <a:t>4. Прибор для измерения скорости. </a:t>
            </a:r>
          </a:p>
          <a:p>
            <a:r>
              <a:rPr lang="ru-RU" sz="2000" dirty="0" smtClean="0">
                <a:latin typeface="Arial Black" pitchFamily="34" charset="0"/>
              </a:rPr>
              <a:t>5. Явление сохранения скорости тела при отсутствии на него других тел.</a:t>
            </a:r>
          </a:p>
          <a:p>
            <a:r>
              <a:rPr lang="ru-RU" sz="2000" dirty="0" smtClean="0">
                <a:latin typeface="Arial Black" pitchFamily="34" charset="0"/>
              </a:rPr>
              <a:t>6. В каком состоянии вещество имеет собственный объём и форму ?</a:t>
            </a:r>
          </a:p>
          <a:p>
            <a:r>
              <a:rPr lang="ru-RU" sz="2000" dirty="0" smtClean="0">
                <a:latin typeface="Arial Black" pitchFamily="34" charset="0"/>
              </a:rPr>
              <a:t>7. Молекула состоит из …… </a:t>
            </a:r>
          </a:p>
          <a:p>
            <a:r>
              <a:rPr lang="ru-RU" sz="2000" dirty="0" smtClean="0">
                <a:latin typeface="Arial Black" pitchFamily="34" charset="0"/>
              </a:rPr>
              <a:t>8. Если сила Архимеда меньше силы тяжести, то тело находящееся в жидкости …</a:t>
            </a:r>
          </a:p>
          <a:p>
            <a:r>
              <a:rPr lang="ru-RU" sz="2000" dirty="0" smtClean="0">
                <a:latin typeface="Arial Black" pitchFamily="34" charset="0"/>
              </a:rPr>
              <a:t>9. Прибор для измерения давления в баллоне с газом.</a:t>
            </a:r>
          </a:p>
          <a:p>
            <a:r>
              <a:rPr lang="ru-RU" sz="2000" dirty="0" smtClean="0">
                <a:latin typeface="Arial Black" pitchFamily="34" charset="0"/>
              </a:rPr>
              <a:t>10. Величина равная отношению силы, действующей перпендикулярно поверхности, к площади этой поверхности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000892" y="1785926"/>
            <a:ext cx="1685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Плотность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58016" y="1500174"/>
            <a:ext cx="1828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Термометр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162800" y="2071678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Сила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086600" y="235743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Спидометр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143768" y="2928934"/>
            <a:ext cx="1571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Инерция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000892" y="3429000"/>
            <a:ext cx="1643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 твёрдом 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162800" y="38862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Атомов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5200" y="43434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Тонет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072330" y="4929198"/>
            <a:ext cx="1643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Манометр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162800" y="5643578"/>
            <a:ext cx="1616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Давление</a:t>
            </a:r>
          </a:p>
        </p:txBody>
      </p:sp>
      <p:pic>
        <p:nvPicPr>
          <p:cNvPr id="16" name="Picture 7" descr="j033639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00042"/>
            <a:ext cx="8477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П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1285860"/>
            <a:ext cx="5857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          </a:t>
            </a:r>
            <a:r>
              <a:rPr lang="en-US" sz="4400" dirty="0" smtClean="0">
                <a:latin typeface="Arial Black" pitchFamily="34" charset="0"/>
              </a:rPr>
              <a:t>II</a:t>
            </a:r>
            <a:r>
              <a:rPr lang="ru-RU" sz="4400" dirty="0" smtClean="0">
                <a:latin typeface="Arial Black" pitchFamily="34" charset="0"/>
              </a:rPr>
              <a:t> тур</a:t>
            </a:r>
          </a:p>
          <a:p>
            <a:r>
              <a:rPr lang="ru-RU" sz="4400" dirty="0" smtClean="0">
                <a:latin typeface="Arial Black" pitchFamily="34" charset="0"/>
              </a:rPr>
              <a:t>    «ГАЛЕРЕЯ»</a:t>
            </a:r>
          </a:p>
        </p:txBody>
      </p:sp>
      <p:pic>
        <p:nvPicPr>
          <p:cNvPr id="4" name="Picture 4" descr="Картинка 189 из 922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500438"/>
            <a:ext cx="3429024" cy="2786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CAFHJ7M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3500438"/>
            <a:ext cx="292895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П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14678" y="3786190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Arial Black" pitchFamily="34" charset="0"/>
              </a:rPr>
              <a:t>Архимед</a:t>
            </a:r>
          </a:p>
        </p:txBody>
      </p:sp>
      <p:pic>
        <p:nvPicPr>
          <p:cNvPr id="10" name="Picture 5" descr="no-avat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642918"/>
            <a:ext cx="26432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Архиме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642918"/>
            <a:ext cx="26432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4500570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   Кому принадлежат крылатые слова: «Дайте мне точку опоры и я переверну Землю» ?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П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no-avat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642918"/>
            <a:ext cx="25717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Галиле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642918"/>
            <a:ext cx="25717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14678" y="3786190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Г.Галилей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81000" y="4286256"/>
            <a:ext cx="8378825" cy="59054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Открыл закон падения тел и качания маятника, первый указал на существование инерции. Открыл спутник Юпитера, солнечные пятна и фазы Венеры.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П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no-avat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642918"/>
            <a:ext cx="25717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642918"/>
            <a:ext cx="25717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14678" y="3786190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И.Ньютон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643446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Кто из великих ученых получил пожизненное место директора монетного двора ?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1306</Words>
  <PresentationFormat>Экран (4:3)</PresentationFormat>
  <Paragraphs>274</Paragraphs>
  <Slides>43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волшебной стране физика </dc:title>
  <dc:creator>яна черепкова МБОУСОШ№10елец</dc:creator>
  <cp:lastModifiedBy>admi</cp:lastModifiedBy>
  <cp:revision>63</cp:revision>
  <dcterms:modified xsi:type="dcterms:W3CDTF">2012-09-29T13:41:51Z</dcterms:modified>
</cp:coreProperties>
</file>