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6" r:id="rId3"/>
    <p:sldId id="258" r:id="rId4"/>
    <p:sldId id="290" r:id="rId5"/>
    <p:sldId id="291" r:id="rId6"/>
    <p:sldId id="295" r:id="rId7"/>
    <p:sldId id="293" r:id="rId8"/>
    <p:sldId id="296" r:id="rId9"/>
    <p:sldId id="292" r:id="rId10"/>
    <p:sldId id="261" r:id="rId11"/>
    <p:sldId id="269" r:id="rId12"/>
    <p:sldId id="277" r:id="rId13"/>
    <p:sldId id="264" r:id="rId14"/>
    <p:sldId id="274" r:id="rId15"/>
    <p:sldId id="265" r:id="rId16"/>
    <p:sldId id="275" r:id="rId17"/>
    <p:sldId id="266" r:id="rId18"/>
    <p:sldId id="278" r:id="rId19"/>
    <p:sldId id="276" r:id="rId20"/>
    <p:sldId id="268" r:id="rId21"/>
    <p:sldId id="288" r:id="rId22"/>
    <p:sldId id="259" r:id="rId23"/>
    <p:sldId id="260" r:id="rId24"/>
    <p:sldId id="262" r:id="rId25"/>
    <p:sldId id="263" r:id="rId26"/>
    <p:sldId id="270" r:id="rId27"/>
    <p:sldId id="271" r:id="rId28"/>
    <p:sldId id="272" r:id="rId29"/>
    <p:sldId id="273" r:id="rId30"/>
    <p:sldId id="289" r:id="rId31"/>
    <p:sldId id="279" r:id="rId32"/>
    <p:sldId id="286" r:id="rId33"/>
    <p:sldId id="280" r:id="rId34"/>
    <p:sldId id="283" r:id="rId35"/>
    <p:sldId id="285" r:id="rId36"/>
    <p:sldId id="284" r:id="rId37"/>
    <p:sldId id="28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FFFF"/>
    <a:srgbClr val="001ADE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2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7224-ED96-4E38-AE1A-86C71D49B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B63C-E839-4E25-8916-F5E2072E1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46EF-5724-4932-A43F-68F21CE1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BB8A-64F1-427B-A489-B93835BF3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5E1E-D12D-4C16-9E9A-71EAD7A0B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70E8-A07D-406E-87A5-56F1189A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7F92-D417-4EBA-832D-A69E830F0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232B-4E0E-4564-BB54-F01ABA85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ACAA-CD46-4338-8888-50C86C5A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EBE7-2EA2-463F-A69E-48BF4E17A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D1FA-C5A6-4E71-A2EA-8913CBF7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7655-6F05-4C54-95E0-473F9CCC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51ADB-9D05-4816-963C-C86F0777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3DBC78-FB98-45DC-90BB-AB21F61FC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1500188"/>
            <a:ext cx="7097713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Дифференциация </a:t>
            </a:r>
            <a:r>
              <a:rPr lang="ru-RU" dirty="0" err="1" smtClean="0"/>
              <a:t>п</a:t>
            </a:r>
            <a:r>
              <a:rPr lang="ru-RU" dirty="0" smtClean="0"/>
              <a:t> - 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4071938"/>
            <a:ext cx="6094412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Логопедическое занятие для учащихся начальных классов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   </a:t>
            </a:r>
          </a:p>
          <a:p>
            <a:pPr eaLnBrk="1" hangingPunct="1">
              <a:defRPr/>
            </a:pPr>
            <a:r>
              <a:rPr lang="ru-RU" dirty="0" smtClean="0"/>
              <a:t>Учитель-логопед Климова Г.А.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4941888"/>
            <a:ext cx="4752975" cy="1223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Сегодня нам поможет провести урок Незнайка</a:t>
            </a:r>
          </a:p>
        </p:txBody>
      </p:sp>
      <p:pic>
        <p:nvPicPr>
          <p:cNvPr id="13319" name="Picture 7" descr="незнай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356100" cy="4752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975" y="2133600"/>
            <a:ext cx="6870700" cy="9731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Помогите Незнайке познакомиться со школой</a:t>
            </a:r>
            <a:br>
              <a:rPr lang="ru-RU" smtClean="0">
                <a:solidFill>
                  <a:schemeClr val="tx2"/>
                </a:solidFill>
              </a:rPr>
            </a:b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23558" name="Picture 6" descr="шко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00364" y="2643182"/>
            <a:ext cx="4824413" cy="3844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5157788"/>
            <a:ext cx="5976937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Как называется помещение, где ребята обедают?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столовая</a:t>
            </a:r>
          </a:p>
        </p:txBody>
      </p:sp>
      <p:pic>
        <p:nvPicPr>
          <p:cNvPr id="36868" name="Picture 4" descr="столовая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33375"/>
            <a:ext cx="5256212" cy="4411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92150"/>
            <a:ext cx="3771900" cy="4897438"/>
          </a:xfrm>
        </p:spPr>
        <p:txBody>
          <a:bodyPr/>
          <a:lstStyle/>
          <a:p>
            <a:pPr eaLnBrk="1" hangingPunct="1"/>
            <a:r>
              <a:rPr lang="ru-RU" sz="2800" smtClean="0"/>
              <a:t>Кто готовит еду в столовой?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Повар.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800" smtClean="0"/>
              <a:t>Чем он мешает суп?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Повар мешает суп</a:t>
            </a:r>
            <a:r>
              <a:rPr lang="ru-RU" sz="2800" smtClean="0">
                <a:solidFill>
                  <a:schemeClr val="hlink"/>
                </a:solidFill>
              </a:rPr>
              <a:t> ложкой.</a:t>
            </a:r>
          </a:p>
        </p:txBody>
      </p:sp>
      <p:pic>
        <p:nvPicPr>
          <p:cNvPr id="18438" name="Picture 6" descr="пов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60888" y="1773238"/>
            <a:ext cx="3659187" cy="441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5516563"/>
            <a:ext cx="5643562" cy="11382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Что это?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спортивный зал</a:t>
            </a:r>
          </a:p>
        </p:txBody>
      </p:sp>
      <p:pic>
        <p:nvPicPr>
          <p:cNvPr id="30724" name="Picture 4" descr="спорт зал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88913"/>
            <a:ext cx="5111750" cy="5035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5329238" cy="3960813"/>
          </a:xfrm>
        </p:spPr>
        <p:txBody>
          <a:bodyPr/>
          <a:lstStyle/>
          <a:p>
            <a:pPr eaLnBrk="1" hangingPunct="1"/>
            <a:r>
              <a:rPr lang="ru-RU" sz="2800" smtClean="0"/>
              <a:t>Чем ребята занимаются в спортивном зале?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folHlink"/>
                </a:solidFill>
              </a:rPr>
              <a:t>Физкультурой.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В какие игры дети играют на уроке физкультуры?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folHlink"/>
                </a:solidFill>
              </a:rPr>
              <a:t>Футбол, теннис, волейбол</a:t>
            </a:r>
          </a:p>
          <a:p>
            <a:pPr eaLnBrk="1" hangingPunct="1"/>
            <a:endParaRPr lang="ru-RU" sz="2800" smtClean="0">
              <a:solidFill>
                <a:schemeClr val="folHlink"/>
              </a:solidFill>
            </a:endParaRPr>
          </a:p>
        </p:txBody>
      </p:sp>
      <p:pic>
        <p:nvPicPr>
          <p:cNvPr id="19464" name="Picture 8" descr="спор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2852738"/>
            <a:ext cx="3435350" cy="3240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5157788"/>
            <a:ext cx="6003925" cy="1439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Что вы видите на картинке?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класс</a:t>
            </a:r>
          </a:p>
        </p:txBody>
      </p:sp>
      <p:pic>
        <p:nvPicPr>
          <p:cNvPr id="32772" name="Picture 4" descr="PB28005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333375"/>
            <a:ext cx="6119813" cy="4535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696200" cy="4824412"/>
          </a:xfrm>
        </p:spPr>
        <p:txBody>
          <a:bodyPr/>
          <a:lstStyle/>
          <a:p>
            <a:pPr eaLnBrk="1" hangingPunct="1"/>
            <a:r>
              <a:rPr lang="ru-RU" smtClean="0"/>
              <a:t>Чему учит учитель в классе?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2"/>
                </a:solidFill>
              </a:rPr>
              <a:t>Писать, читать, считать.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Что находится в классе?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2"/>
                </a:solidFill>
              </a:rPr>
              <a:t>Парты, стулья, доска.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мед кабинет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60350"/>
            <a:ext cx="5688013" cy="4308475"/>
          </a:xfrm>
        </p:spPr>
      </p:pic>
      <p:sp>
        <p:nvSpPr>
          <p:cNvPr id="3892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4941888"/>
            <a:ext cx="5616575" cy="1727200"/>
          </a:xfrm>
          <a:noFill/>
        </p:spPr>
        <p:txBody>
          <a:bodyPr/>
          <a:lstStyle/>
          <a:p>
            <a:pPr eaLnBrk="1" hangingPunct="1"/>
            <a:r>
              <a:rPr lang="ru-RU" sz="2800" smtClean="0"/>
              <a:t>Как называется кабинет врача?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Медицинский кабинет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4005263"/>
            <a:ext cx="7227887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Где ребята берут книги?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В библиотеке</a:t>
            </a:r>
          </a:p>
        </p:txBody>
      </p:sp>
      <p:pic>
        <p:nvPicPr>
          <p:cNvPr id="34820" name="Picture 4" descr="библиотека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404813"/>
            <a:ext cx="7345362" cy="2940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7696200" cy="45370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800" smtClean="0"/>
              <a:t>План урока:</a:t>
            </a:r>
          </a:p>
          <a:p>
            <a:pPr marL="609600" indent="-609600" eaLnBrk="1" hangingPunct="1"/>
            <a:r>
              <a:rPr lang="ru-RU" sz="2800" smtClean="0"/>
              <a:t>Организационный момент</a:t>
            </a:r>
          </a:p>
          <a:p>
            <a:pPr marL="609600" indent="-609600" eaLnBrk="1" hangingPunct="1"/>
            <a:r>
              <a:rPr lang="ru-RU" sz="2800" smtClean="0"/>
              <a:t>Основная часть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Речевая зарядка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Развитие словарного запаса по теме: «Школа»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Физминутка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Различение букв П и Т</a:t>
            </a:r>
          </a:p>
          <a:p>
            <a:pPr marL="609600" indent="-609600" eaLnBrk="1" hangingPunct="1"/>
            <a:r>
              <a:rPr lang="ru-RU" sz="2800" smtClean="0"/>
              <a:t>Итог урока</a:t>
            </a:r>
          </a:p>
          <a:p>
            <a:pPr marL="609600" indent="-609600" eaLnBrk="1" hangingPunct="1">
              <a:buFontTx/>
              <a:buNone/>
            </a:pPr>
            <a:endParaRPr lang="ru-RU" sz="2800" smtClean="0"/>
          </a:p>
          <a:p>
            <a:pPr marL="609600" indent="-609600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696200" cy="5472112"/>
          </a:xfrm>
        </p:spPr>
        <p:txBody>
          <a:bodyPr/>
          <a:lstStyle/>
          <a:p>
            <a:pPr eaLnBrk="1" hangingPunct="1"/>
            <a:r>
              <a:rPr lang="ru-RU" smtClean="0"/>
              <a:t>Как вы догадались, что это библиотека?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Кто выдает книги в библиотеке?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2"/>
                </a:solidFill>
              </a:rPr>
              <a:t>Библиотекарь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Какие книги вы знаете?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Какие любите читать?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Упражнения для развития мелкой моторики</a:t>
            </a:r>
          </a:p>
        </p:txBody>
      </p:sp>
      <p:pic>
        <p:nvPicPr>
          <p:cNvPr id="71684" name="Picture 4" descr="сканирование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5213" y="1844675"/>
            <a:ext cx="2087562" cy="2447925"/>
          </a:xfrm>
        </p:spPr>
      </p:pic>
      <p:pic>
        <p:nvPicPr>
          <p:cNvPr id="71685" name="Picture 5" descr="сканирование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3690938"/>
            <a:ext cx="2592388" cy="2592387"/>
          </a:xfrm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08400" y="2205038"/>
            <a:ext cx="4824413" cy="879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  <a:r>
              <a:rPr lang="ru-RU" sz="2400" smtClean="0"/>
              <a:t>Ножки, спинка и сиденье-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Вот вам стул на удивленье</a:t>
            </a:r>
            <a:r>
              <a:rPr lang="ru-RU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                 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755650" y="4437063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Пальчики перебираем </a:t>
            </a:r>
          </a:p>
          <a:p>
            <a:r>
              <a:rPr lang="ru-RU"/>
              <a:t>    И цепочку получаем.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696200" cy="5616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u="sng" smtClean="0">
                <a:solidFill>
                  <a:schemeClr val="folHlink"/>
                </a:solidFill>
              </a:rPr>
              <a:t>Речевая зарядка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u="sng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От топота копыт пыль по полю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летит.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Что это?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Прочитайте вслух.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Вместе со мной отхлопайте ритм.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Прочитаем по очереди, увеличивая темп.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76962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Из скольких предложений состоит скороговорка?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из одного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Из чего состоит предложение?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из слов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Сколько слов в скороговорке?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семь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Какие слова передают звук, движение?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u="sng" smtClean="0">
                <a:solidFill>
                  <a:schemeClr val="tx2"/>
                </a:solidFill>
              </a:rPr>
              <a:t>топота, пыль, по полю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Проговорите скороговорку, выделяя голосом подчеркнутые слова.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    ОТ </a:t>
            </a:r>
            <a:r>
              <a:rPr lang="ru-RU" sz="2800" u="sng" smtClean="0">
                <a:solidFill>
                  <a:schemeClr val="tx2"/>
                </a:solidFill>
              </a:rPr>
              <a:t>ТОПОТА</a:t>
            </a:r>
            <a:r>
              <a:rPr lang="ru-RU" sz="2800" smtClean="0">
                <a:solidFill>
                  <a:schemeClr val="tx2"/>
                </a:solidFill>
              </a:rPr>
              <a:t> КОПЫТ </a:t>
            </a:r>
            <a:r>
              <a:rPr lang="ru-RU" sz="2800" u="sng" smtClean="0">
                <a:solidFill>
                  <a:schemeClr val="tx2"/>
                </a:solidFill>
              </a:rPr>
              <a:t>ПЫЛЬ ПО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  <a:r>
              <a:rPr lang="ru-RU" sz="2800" u="sng" smtClean="0">
                <a:solidFill>
                  <a:schemeClr val="tx2"/>
                </a:solidFill>
              </a:rPr>
              <a:t>ПОЛЮ</a:t>
            </a:r>
            <a:r>
              <a:rPr lang="ru-RU" sz="2800" smtClean="0">
                <a:solidFill>
                  <a:schemeClr val="tx2"/>
                </a:solidFill>
              </a:rPr>
              <a:t> ЛЕТИТ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6981825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smtClean="0">
                <a:solidFill>
                  <a:schemeClr val="tx2"/>
                </a:solidFill>
              </a:rPr>
              <a:t>От тотота  копыт пыль по полю летит.</a:t>
            </a:r>
          </a:p>
        </p:txBody>
      </p:sp>
      <p:pic>
        <p:nvPicPr>
          <p:cNvPr id="15367" name="Picture 7" descr="незнай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6100" y="2781300"/>
            <a:ext cx="3368675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696200" cy="472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Все ли слова Незнайка произнес правильно?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Какое из них не является словом?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Почему?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Любое ли сочетание звуков является словом?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folHlink"/>
                </a:solidFill>
              </a:rPr>
              <a:t>Нет не любое, слово имеет значение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«Торопыжкина беда»</a:t>
            </a:r>
            <a:br>
              <a:rPr lang="ru-RU" smtClean="0"/>
            </a:b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endParaRPr lang="ru-RU" sz="2800" smtClean="0"/>
          </a:p>
          <a:p>
            <a:pPr eaLnBrk="1" hangingPunct="1">
              <a:buFontTx/>
              <a:buChar char="-"/>
            </a:pPr>
            <a:r>
              <a:rPr lang="ru-RU" sz="2800" smtClean="0"/>
              <a:t>Я хочу конфепу.</a:t>
            </a:r>
          </a:p>
          <a:p>
            <a:pPr eaLnBrk="1" hangingPunct="1">
              <a:buFontTx/>
              <a:buChar char="-"/>
            </a:pPr>
            <a:endParaRPr lang="ru-RU" sz="2800" smtClean="0"/>
          </a:p>
          <a:p>
            <a:pPr eaLnBrk="1" hangingPunct="1">
              <a:buFontTx/>
              <a:buChar char="-"/>
            </a:pPr>
            <a:r>
              <a:rPr lang="ru-RU" sz="2800" smtClean="0"/>
              <a:t>Пойдем гуляпь.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24582" name="Picture 6" descr="торопыж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349500"/>
            <a:ext cx="3662362" cy="4005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- У буквы </a:t>
            </a:r>
            <a:r>
              <a:rPr lang="ru-RU" sz="2800" smtClean="0">
                <a:solidFill>
                  <a:schemeClr val="folHlink"/>
                </a:solidFill>
              </a:rPr>
              <a:t>Т </a:t>
            </a:r>
            <a:r>
              <a:rPr lang="ru-RU" sz="2800" smtClean="0"/>
              <a:t>– </a:t>
            </a:r>
            <a:r>
              <a:rPr lang="ru-RU" sz="2800" smtClean="0">
                <a:solidFill>
                  <a:schemeClr val="tx2"/>
                </a:solidFill>
              </a:rPr>
              <a:t>три</a:t>
            </a:r>
            <a:r>
              <a:rPr lang="ru-RU" sz="2800" smtClean="0"/>
              <a:t> ножки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У буквы </a:t>
            </a:r>
            <a:r>
              <a:rPr lang="ru-RU" sz="2800" smtClean="0">
                <a:solidFill>
                  <a:schemeClr val="folHlink"/>
                </a:solidFill>
              </a:rPr>
              <a:t>П</a:t>
            </a:r>
            <a:r>
              <a:rPr lang="ru-RU" sz="2800" smtClean="0"/>
              <a:t> – </a:t>
            </a:r>
            <a:r>
              <a:rPr lang="ru-RU" sz="2800" smtClean="0">
                <a:solidFill>
                  <a:schemeClr val="tx2"/>
                </a:solidFill>
              </a:rPr>
              <a:t>две</a:t>
            </a:r>
            <a:r>
              <a:rPr lang="ru-RU" sz="2800" smtClean="0"/>
              <a:t> ножки (пара)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      Т – 3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      П - 2</a:t>
            </a:r>
          </a:p>
        </p:txBody>
      </p:sp>
      <p:pic>
        <p:nvPicPr>
          <p:cNvPr id="25606" name="Picture 6" descr="знай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2205038"/>
            <a:ext cx="3143250" cy="4248150"/>
          </a:xfrm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Запомни!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mtClean="0"/>
              <a:t>Напиши под каждой цифрой соответствующую букву.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folHlink"/>
                </a:solidFill>
              </a:rPr>
              <a:t>2  3  3  3  2  2  3  3  2  2  2  3  2  3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mtClean="0"/>
              <a:t>Проверяем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folHlink"/>
                </a:solidFill>
              </a:rPr>
              <a:t>2  3  3  3  2  2  3  3  2  2  2  3  2  3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folHlink"/>
                </a:solidFill>
              </a:rPr>
              <a:t>п  т  т  т  п   п  т  т  п   п  п  т   п  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116013" y="692150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Т – 3</a:t>
            </a:r>
          </a:p>
          <a:p>
            <a:r>
              <a:rPr lang="ru-RU" sz="2800">
                <a:solidFill>
                  <a:schemeClr val="tx2"/>
                </a:solidFill>
              </a:rPr>
              <a:t>П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921625" cy="42481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ru-RU" sz="320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ru-RU" sz="3200" smtClean="0"/>
              <a:t>Звукобуквенный диктант.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Спишите слова, вместо палочек напишите буквы </a:t>
            </a:r>
            <a:r>
              <a:rPr lang="ru-RU" smtClean="0">
                <a:solidFill>
                  <a:schemeClr val="tx2"/>
                </a:solidFill>
              </a:rPr>
              <a:t>П</a:t>
            </a:r>
            <a:r>
              <a:rPr lang="ru-RU" smtClean="0"/>
              <a:t> или </a:t>
            </a:r>
            <a:r>
              <a:rPr lang="ru-RU" smtClean="0">
                <a:solidFill>
                  <a:schemeClr val="tx2"/>
                </a:solidFill>
              </a:rPr>
              <a:t>Т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en-US" smtClean="0"/>
              <a:t>lll</a:t>
            </a:r>
            <a:r>
              <a:rPr lang="ru-RU" smtClean="0"/>
              <a:t>анец         ла</a:t>
            </a:r>
            <a:r>
              <a:rPr lang="en-US" smtClean="0"/>
              <a:t>ll</a:t>
            </a:r>
            <a:r>
              <a:rPr lang="ru-RU" smtClean="0"/>
              <a:t>ка         салю</a:t>
            </a:r>
            <a:r>
              <a:rPr lang="en-US" smtClean="0"/>
              <a:t>lll</a:t>
            </a: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en-US" smtClean="0"/>
              <a:t>ll</a:t>
            </a:r>
            <a:r>
              <a:rPr lang="ru-RU" smtClean="0"/>
              <a:t>авлин        с</a:t>
            </a:r>
            <a:r>
              <a:rPr lang="en-US" smtClean="0"/>
              <a:t>lll</a:t>
            </a:r>
            <a:r>
              <a:rPr lang="ru-RU" smtClean="0"/>
              <a:t>анок      сиро</a:t>
            </a:r>
            <a:r>
              <a:rPr lang="en-US" smtClean="0"/>
              <a:t>ll</a:t>
            </a: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en-US" smtClean="0"/>
              <a:t>ll</a:t>
            </a:r>
            <a:r>
              <a:rPr lang="ru-RU" smtClean="0"/>
              <a:t>альма</a:t>
            </a:r>
            <a:r>
              <a:rPr lang="en-US" smtClean="0"/>
              <a:t> </a:t>
            </a:r>
            <a:r>
              <a:rPr lang="ru-RU" smtClean="0"/>
              <a:t>       кру</a:t>
            </a:r>
            <a:r>
              <a:rPr lang="en-US" smtClean="0"/>
              <a:t>ll</a:t>
            </a:r>
            <a:r>
              <a:rPr lang="ru-RU" smtClean="0"/>
              <a:t>а         зака</a:t>
            </a:r>
            <a:r>
              <a:rPr lang="en-US" smtClean="0"/>
              <a:t>lll</a:t>
            </a:r>
            <a:endParaRPr lang="ru-RU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116013" y="404813"/>
            <a:ext cx="129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Т – 3</a:t>
            </a:r>
          </a:p>
          <a:p>
            <a:r>
              <a:rPr lang="ru-RU" sz="2800">
                <a:solidFill>
                  <a:schemeClr val="tx2"/>
                </a:solidFill>
              </a:rPr>
              <a:t>П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7696200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u="sng" smtClean="0">
                <a:solidFill>
                  <a:schemeClr val="folHlink"/>
                </a:solidFill>
              </a:rPr>
              <a:t>Сядет тот, кто скажет</a:t>
            </a:r>
            <a:r>
              <a:rPr lang="ru-RU" sz="2800" smtClean="0"/>
              <a:t> 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Какой сегодня день недели?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среда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Какой день недели был вчера?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вторник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Какой день недели будет завтра?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четверг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Какое сегодня число?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10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2"/>
                </a:solidFill>
              </a:rPr>
              <a:t>проверка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анец           ла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ка         салю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</a:p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авлин        с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анок        сиро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</a:p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альма</a:t>
            </a:r>
            <a:r>
              <a:rPr lang="en-US" sz="3600" smtClean="0"/>
              <a:t> </a:t>
            </a:r>
            <a:r>
              <a:rPr lang="ru-RU" sz="3600" smtClean="0"/>
              <a:t>       кру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а          зака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7696200" cy="4897438"/>
          </a:xfrm>
        </p:spPr>
        <p:txBody>
          <a:bodyPr/>
          <a:lstStyle/>
          <a:p>
            <a:pPr eaLnBrk="1" hangingPunct="1"/>
            <a:r>
              <a:rPr lang="ru-RU" sz="2800" smtClean="0"/>
              <a:t>Спишите слова. Вставьте вместо тире буквы </a:t>
            </a:r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 или </a:t>
            </a:r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: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бо-инки         ан-ило-а          -е-ух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-уфли            -игр                 -е-ерев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-а-очки          бегемо-          -о-угай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0"/>
            <a:ext cx="6870700" cy="1106488"/>
          </a:xfrm>
        </p:spPr>
        <p:txBody>
          <a:bodyPr/>
          <a:lstStyle/>
          <a:p>
            <a:pPr eaLnBrk="1" hangingPunct="1"/>
            <a:r>
              <a:rPr lang="ru-RU" sz="5400" b="1" smtClean="0"/>
              <a:t>проверка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85938"/>
            <a:ext cx="76962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бо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инки    ан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ило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а     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е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ух</a:t>
            </a:r>
          </a:p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уфли       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игр             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е</a:t>
            </a: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ерев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                                      </a:t>
            </a: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chemeClr val="tx2"/>
                </a:solidFill>
              </a:rPr>
              <a:t>т</a:t>
            </a:r>
            <a:r>
              <a:rPr lang="ru-RU" sz="3600" smtClean="0"/>
              <a:t>а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очки     бегемо</a:t>
            </a:r>
            <a:r>
              <a:rPr lang="ru-RU" sz="3600" smtClean="0">
                <a:solidFill>
                  <a:schemeClr val="tx2"/>
                </a:solidFill>
              </a:rPr>
              <a:t>т      п</a:t>
            </a:r>
            <a:r>
              <a:rPr lang="ru-RU" sz="3600" smtClean="0"/>
              <a:t>о</a:t>
            </a:r>
            <a:r>
              <a:rPr lang="ru-RU" sz="3600" smtClean="0">
                <a:solidFill>
                  <a:schemeClr val="tx2"/>
                </a:solidFill>
              </a:rPr>
              <a:t>п</a:t>
            </a:r>
            <a:r>
              <a:rPr lang="ru-RU" sz="3600" smtClean="0"/>
              <a:t>угай</a:t>
            </a:r>
            <a:endParaRPr lang="ru-RU" sz="36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/>
              <a:t>     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Физминутка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7672387" cy="408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2400" i="1" smtClean="0"/>
              <a:t>Послушай  слово, поймай мяч. Замени звук П на звук Т, или наоборот, назови получившееся слово.</a:t>
            </a:r>
            <a:endParaRPr lang="ru-RU" sz="2400" smtClean="0"/>
          </a:p>
          <a:p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олк – </a:t>
            </a:r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олк</a:t>
            </a:r>
          </a:p>
          <a:p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очки – </a:t>
            </a:r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очки</a:t>
            </a:r>
          </a:p>
          <a:p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ачка – </a:t>
            </a:r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ачка</a:t>
            </a:r>
          </a:p>
          <a:p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орт – </a:t>
            </a:r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орт</a:t>
            </a:r>
          </a:p>
          <a:p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опил – </a:t>
            </a:r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опил</a:t>
            </a:r>
          </a:p>
          <a:p>
            <a:r>
              <a:rPr lang="ru-RU" sz="2800" smtClean="0">
                <a:solidFill>
                  <a:schemeClr val="tx2"/>
                </a:solidFill>
              </a:rPr>
              <a:t>Т</a:t>
            </a:r>
            <a:r>
              <a:rPr lang="ru-RU" sz="2800" smtClean="0"/>
              <a:t>ара- </a:t>
            </a:r>
            <a:r>
              <a:rPr lang="ru-RU" sz="2800" smtClean="0">
                <a:solidFill>
                  <a:schemeClr val="tx2"/>
                </a:solidFill>
              </a:rPr>
              <a:t>п</a:t>
            </a:r>
            <a:r>
              <a:rPr lang="ru-RU" sz="2800" smtClean="0"/>
              <a:t>ара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Вставьте пропущенные буквы, запишите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Лис..ья   ле..я..   ..о    ве..ру.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..ирожки   лежа..   на   ..арелке.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Ка..я   с..еле..   ..ос..ель.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..аучок   ..ле..ё..   ..ау..ину.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10239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проверяем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696200" cy="4392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400" smtClean="0"/>
              <a:t>Лис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ья ле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я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 по ве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ру.</a:t>
            </a:r>
          </a:p>
          <a:p>
            <a:pPr eaLnBrk="1" hangingPunct="1">
              <a:buFontTx/>
              <a:buNone/>
            </a:pPr>
            <a:endParaRPr lang="ru-RU" sz="3400" smtClean="0"/>
          </a:p>
          <a:p>
            <a:pPr eaLnBrk="1" hangingPunct="1">
              <a:buFontTx/>
              <a:buNone/>
            </a:pPr>
            <a:r>
              <a:rPr lang="ru-RU" sz="3400" smtClean="0">
                <a:solidFill>
                  <a:schemeClr val="tx2"/>
                </a:solidFill>
              </a:rPr>
              <a:t>П</a:t>
            </a:r>
            <a:r>
              <a:rPr lang="ru-RU" sz="3400" smtClean="0"/>
              <a:t>ирожки лежа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 на 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арелке.  </a:t>
            </a:r>
          </a:p>
          <a:p>
            <a:pPr eaLnBrk="1" hangingPunct="1">
              <a:buFontTx/>
              <a:buNone/>
            </a:pPr>
            <a:endParaRPr lang="ru-RU" sz="3400" smtClean="0"/>
          </a:p>
          <a:p>
            <a:pPr eaLnBrk="1" hangingPunct="1">
              <a:buFontTx/>
              <a:buNone/>
            </a:pPr>
            <a:r>
              <a:rPr lang="ru-RU" sz="3400" smtClean="0"/>
              <a:t>Ка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я с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еле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 </a:t>
            </a:r>
            <a:r>
              <a:rPr lang="ru-RU" sz="3400" smtClean="0">
                <a:solidFill>
                  <a:schemeClr val="tx2"/>
                </a:solidFill>
              </a:rPr>
              <a:t>п</a:t>
            </a:r>
            <a:r>
              <a:rPr lang="ru-RU" sz="3400" smtClean="0"/>
              <a:t>ос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ель. </a:t>
            </a:r>
          </a:p>
          <a:p>
            <a:pPr eaLnBrk="1" hangingPunct="1">
              <a:buFontTx/>
              <a:buNone/>
            </a:pPr>
            <a:endParaRPr lang="ru-RU" sz="3400" smtClean="0"/>
          </a:p>
          <a:p>
            <a:pPr eaLnBrk="1" hangingPunct="1">
              <a:buFontTx/>
              <a:buNone/>
            </a:pPr>
            <a:r>
              <a:rPr lang="ru-RU" sz="3400" smtClean="0">
                <a:solidFill>
                  <a:schemeClr val="tx2"/>
                </a:solidFill>
              </a:rPr>
              <a:t>П</a:t>
            </a:r>
            <a:r>
              <a:rPr lang="ru-RU" sz="3400" smtClean="0"/>
              <a:t>аучок </a:t>
            </a:r>
            <a:r>
              <a:rPr lang="ru-RU" sz="3400" smtClean="0">
                <a:solidFill>
                  <a:schemeClr val="tx2"/>
                </a:solidFill>
              </a:rPr>
              <a:t>п</a:t>
            </a:r>
            <a:r>
              <a:rPr lang="ru-RU" sz="3400" smtClean="0"/>
              <a:t>ле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ё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 </a:t>
            </a:r>
            <a:r>
              <a:rPr lang="ru-RU" sz="3400" smtClean="0">
                <a:solidFill>
                  <a:schemeClr val="tx2"/>
                </a:solidFill>
              </a:rPr>
              <a:t>п</a:t>
            </a:r>
            <a:r>
              <a:rPr lang="ru-RU" sz="3400" smtClean="0"/>
              <a:t>ау</a:t>
            </a:r>
            <a:r>
              <a:rPr lang="ru-RU" sz="3400" smtClean="0">
                <a:solidFill>
                  <a:schemeClr val="tx2"/>
                </a:solidFill>
              </a:rPr>
              <a:t>т</a:t>
            </a:r>
            <a:r>
              <a:rPr lang="ru-RU" sz="3400" smtClean="0"/>
              <a:t>ину.</a:t>
            </a:r>
          </a:p>
          <a:p>
            <a:pPr eaLnBrk="1" hangingPunct="1">
              <a:buFontTx/>
              <a:buNone/>
            </a:pPr>
            <a:endParaRPr lang="ru-RU" sz="3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Повторите скороговорку, </a:t>
            </a:r>
            <a:br>
              <a:rPr lang="ru-RU" sz="4000" smtClean="0"/>
            </a:br>
            <a:r>
              <a:rPr lang="ru-RU" sz="4000" smtClean="0"/>
              <a:t>запишите по памяти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6962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chemeClr val="tx2"/>
                </a:solidFill>
              </a:rPr>
              <a:t>       </a:t>
            </a:r>
            <a:r>
              <a:rPr lang="ru-RU" sz="4400" b="1" smtClean="0">
                <a:solidFill>
                  <a:schemeClr val="tx2"/>
                </a:solidFill>
              </a:rPr>
              <a:t>От топота копыт пыль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chemeClr val="tx2"/>
                </a:solidFill>
              </a:rPr>
              <a:t>по полю летит.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chemeClr val="folHlink"/>
                </a:solidFill>
              </a:rPr>
              <a:t>Подчеркните все буквы </a:t>
            </a:r>
            <a:r>
              <a:rPr lang="ru-RU" sz="4000" smtClean="0">
                <a:solidFill>
                  <a:schemeClr val="tx2"/>
                </a:solidFill>
              </a:rPr>
              <a:t>П </a:t>
            </a:r>
            <a:r>
              <a:rPr lang="ru-RU" sz="4000" smtClean="0">
                <a:solidFill>
                  <a:schemeClr val="folHlink"/>
                </a:solidFill>
              </a:rPr>
              <a:t>и </a:t>
            </a:r>
            <a:r>
              <a:rPr lang="ru-RU" sz="4000" smtClean="0">
                <a:solidFill>
                  <a:schemeClr val="tx2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 занятия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Что нового узнали?</a:t>
            </a:r>
          </a:p>
          <a:p>
            <a:pPr eaLnBrk="1" hangingPunct="1"/>
            <a:r>
              <a:rPr lang="ru-RU" smtClean="0"/>
              <a:t>Какое путешествие совершил Незнайка?</a:t>
            </a:r>
          </a:p>
          <a:p>
            <a:pPr eaLnBrk="1" hangingPunct="1"/>
            <a:r>
              <a:rPr lang="ru-RU" smtClean="0"/>
              <a:t>Что надо помнить, чтобы никогда не путать буквы </a:t>
            </a:r>
            <a:r>
              <a:rPr lang="ru-RU" smtClean="0">
                <a:solidFill>
                  <a:schemeClr val="tx2"/>
                </a:solidFill>
              </a:rPr>
              <a:t>П</a:t>
            </a:r>
            <a:r>
              <a:rPr lang="ru-RU" smtClean="0"/>
              <a:t> и </a:t>
            </a:r>
            <a:r>
              <a:rPr lang="ru-RU" smtClean="0">
                <a:solidFill>
                  <a:schemeClr val="tx2"/>
                </a:solidFill>
              </a:rPr>
              <a:t>Т</a:t>
            </a:r>
            <a:r>
              <a:rPr lang="ru-RU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smtClean="0"/>
              <a:t>Отгадайте загадку.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200900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Дел у меня немало:</a:t>
            </a:r>
          </a:p>
          <a:p>
            <a:pPr eaLnBrk="1" hangingPunct="1">
              <a:buFontTx/>
              <a:buNone/>
            </a:pPr>
            <a:r>
              <a:rPr lang="ru-RU" smtClean="0"/>
              <a:t>Я белым одеялом </a:t>
            </a:r>
          </a:p>
          <a:p>
            <a:pPr eaLnBrk="1" hangingPunct="1">
              <a:buFontTx/>
              <a:buNone/>
            </a:pPr>
            <a:r>
              <a:rPr lang="ru-RU" smtClean="0"/>
              <a:t>Всю землю укрываю.</a:t>
            </a:r>
          </a:p>
          <a:p>
            <a:pPr eaLnBrk="1" hangingPunct="1">
              <a:buFontTx/>
              <a:buNone/>
            </a:pPr>
            <a:r>
              <a:rPr lang="ru-RU" smtClean="0"/>
              <a:t>Белю поля, дома</a:t>
            </a:r>
          </a:p>
          <a:p>
            <a:pPr eaLnBrk="1" hangingPunct="1">
              <a:buFontTx/>
              <a:buNone/>
            </a:pPr>
            <a:r>
              <a:rPr lang="ru-RU" smtClean="0"/>
              <a:t>Зовут меня …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55650" y="4581525"/>
            <a:ext cx="68707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>
                <a:solidFill>
                  <a:srgbClr val="001ADE"/>
                </a:solidFill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ree_ic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44675"/>
            <a:ext cx="6732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6870700" cy="1116013"/>
          </a:xfrm>
        </p:spPr>
        <p:txBody>
          <a:bodyPr/>
          <a:lstStyle/>
          <a:p>
            <a:pPr eaLnBrk="1" hangingPunct="1"/>
            <a:r>
              <a:rPr lang="ru-RU" sz="4000" smtClean="0"/>
              <a:t>Какое сейчас время года?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696200" cy="663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</a:t>
            </a:r>
            <a:r>
              <a:rPr lang="ru-RU" sz="3600" smtClean="0">
                <a:solidFill>
                  <a:schemeClr val="folHlink"/>
                </a:solidFill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0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916113"/>
            <a:ext cx="66976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 какого времени года наступает зима?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696200" cy="663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</a:t>
            </a:r>
            <a:r>
              <a:rPr lang="ru-RU" smtClean="0">
                <a:solidFill>
                  <a:srgbClr val="CC0000"/>
                </a:solidFill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now_expan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916113"/>
            <a:ext cx="36004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tree_ic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2781300"/>
            <a:ext cx="3816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snow_trees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573463"/>
            <a:ext cx="39608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6870700" cy="1600200"/>
          </a:xfrm>
        </p:spPr>
        <p:txBody>
          <a:bodyPr/>
          <a:lstStyle/>
          <a:p>
            <a:pPr eaLnBrk="1" hangingPunct="1"/>
            <a:r>
              <a:rPr lang="ru-RU" sz="4000" smtClean="0"/>
              <a:t>Сколько месяцев длиться зима? Назовите их.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3381375" cy="2679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1ADE"/>
                </a:solidFill>
              </a:rPr>
              <a:t>Декабрь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195513" y="2708275"/>
            <a:ext cx="37385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/>
              <a:t>Январь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1692275" y="3213100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0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995738" y="3789363"/>
            <a:ext cx="3887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>
                <a:solidFill>
                  <a:srgbClr val="66FFFF"/>
                </a:solidFill>
              </a:rPr>
              <a:t>Февраль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543800" cy="725487"/>
          </a:xfrm>
        </p:spPr>
        <p:txBody>
          <a:bodyPr/>
          <a:lstStyle/>
          <a:p>
            <a:pPr eaLnBrk="1" hangingPunct="1"/>
            <a:r>
              <a:rPr lang="ru-RU" smtClean="0"/>
              <a:t>Сейчас на дворе зима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68413"/>
            <a:ext cx="6335712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CC33"/>
                </a:solidFill>
              </a:rPr>
              <a:t>Погода зимой</a:t>
            </a:r>
            <a:r>
              <a:rPr lang="ru-RU" sz="2800" smtClean="0"/>
              <a:t> </a:t>
            </a:r>
            <a:r>
              <a:rPr lang="ru-RU" sz="4100" smtClean="0">
                <a:solidFill>
                  <a:srgbClr val="339933"/>
                </a:solidFill>
              </a:rPr>
              <a:t>какая?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400" i="1" u="sng" smtClean="0">
                <a:solidFill>
                  <a:srgbClr val="339933"/>
                </a:solidFill>
              </a:rPr>
              <a:t>зимняя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CC33"/>
                </a:solidFill>
              </a:rPr>
              <a:t>Небо зимой</a:t>
            </a:r>
            <a:r>
              <a:rPr lang="ru-RU" sz="2800" smtClean="0"/>
              <a:t> </a:t>
            </a:r>
            <a:r>
              <a:rPr lang="ru-RU" sz="4100" smtClean="0">
                <a:solidFill>
                  <a:srgbClr val="339933"/>
                </a:solidFill>
              </a:rPr>
              <a:t>какое?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400" i="1" u="sng" smtClean="0">
                <a:solidFill>
                  <a:srgbClr val="339933"/>
                </a:solidFill>
              </a:rPr>
              <a:t>зимнее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CC33"/>
                </a:solidFill>
              </a:rPr>
              <a:t>День зимой</a:t>
            </a:r>
            <a:r>
              <a:rPr lang="ru-RU" sz="2800" smtClean="0"/>
              <a:t> </a:t>
            </a:r>
            <a:r>
              <a:rPr lang="ru-RU" sz="4500" smtClean="0">
                <a:solidFill>
                  <a:srgbClr val="339933"/>
                </a:solidFill>
              </a:rPr>
              <a:t>какой?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400" i="1" u="sng" smtClean="0">
                <a:solidFill>
                  <a:srgbClr val="339933"/>
                </a:solidFill>
              </a:rPr>
              <a:t>зимний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CC33"/>
                </a:solidFill>
              </a:rPr>
              <a:t>Капели зимой</a:t>
            </a:r>
            <a:r>
              <a:rPr lang="ru-RU" sz="2800" smtClean="0"/>
              <a:t> </a:t>
            </a:r>
            <a:r>
              <a:rPr lang="ru-RU" sz="4500" smtClean="0">
                <a:solidFill>
                  <a:srgbClr val="339933"/>
                </a:solidFill>
              </a:rPr>
              <a:t>какие?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400" i="1" u="sng" smtClean="0">
                <a:solidFill>
                  <a:srgbClr val="008000"/>
                </a:solidFill>
              </a:rPr>
              <a:t>зимние</a:t>
            </a:r>
            <a:r>
              <a:rPr lang="ru-RU" sz="3400" i="1" u="sng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3400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ICICL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73238"/>
            <a:ext cx="6456362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Какое время года наступает после зимы?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71550" y="1844675"/>
            <a:ext cx="68707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971550" y="1844675"/>
            <a:ext cx="6870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600">
                <a:solidFill>
                  <a:schemeClr val="accent1"/>
                </a:solidFill>
              </a:rPr>
              <a:t>       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1202</TotalTime>
  <Words>778</Words>
  <Application>Microsoft Office PowerPoint</Application>
  <PresentationFormat>Экран (4:3)</PresentationFormat>
  <Paragraphs>214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Comic Sans MS</vt:lpstr>
      <vt:lpstr>Arial</vt:lpstr>
      <vt:lpstr>Calibri</vt:lpstr>
      <vt:lpstr>Пастель</vt:lpstr>
      <vt:lpstr>Дифференциация п - т</vt:lpstr>
      <vt:lpstr>Слайд 2</vt:lpstr>
      <vt:lpstr>Слайд 3</vt:lpstr>
      <vt:lpstr>Отгадайте загадку.</vt:lpstr>
      <vt:lpstr>Какое сейчас время года?</vt:lpstr>
      <vt:lpstr>После какого времени года наступает зима?</vt:lpstr>
      <vt:lpstr>Сколько месяцев длиться зима? Назовите их.</vt:lpstr>
      <vt:lpstr>Сейчас на дворе зима</vt:lpstr>
      <vt:lpstr>Какое время года наступает после зимы?</vt:lpstr>
      <vt:lpstr>Слайд 10</vt:lpstr>
      <vt:lpstr>Помогите Незнайке познакомиться со школой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Упражнения для развития мелкой моторики</vt:lpstr>
      <vt:lpstr>Слайд 22</vt:lpstr>
      <vt:lpstr>Слайд 23</vt:lpstr>
      <vt:lpstr>Слайд 24</vt:lpstr>
      <vt:lpstr>Слайд 25</vt:lpstr>
      <vt:lpstr>«Торопыжкина беда» </vt:lpstr>
      <vt:lpstr>Запомни!</vt:lpstr>
      <vt:lpstr>Слайд 28</vt:lpstr>
      <vt:lpstr>Слайд 29</vt:lpstr>
      <vt:lpstr>проверка</vt:lpstr>
      <vt:lpstr>Слайд 31</vt:lpstr>
      <vt:lpstr>проверка</vt:lpstr>
      <vt:lpstr>Физминутка</vt:lpstr>
      <vt:lpstr>Вставьте пропущенные буквы, запишите</vt:lpstr>
      <vt:lpstr>проверяем</vt:lpstr>
      <vt:lpstr>Повторите скороговорку,  запишите по памяти</vt:lpstr>
      <vt:lpstr>Итог занятия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п - т</dc:title>
  <dc:creator>Алена_2</dc:creator>
  <cp:lastModifiedBy>revaz</cp:lastModifiedBy>
  <cp:revision>43</cp:revision>
  <dcterms:created xsi:type="dcterms:W3CDTF">2006-11-17T16:59:41Z</dcterms:created>
  <dcterms:modified xsi:type="dcterms:W3CDTF">2012-10-29T14:50:38Z</dcterms:modified>
</cp:coreProperties>
</file>