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73" r:id="rId10"/>
    <p:sldId id="274" r:id="rId11"/>
    <p:sldId id="279" r:id="rId12"/>
    <p:sldId id="262" r:id="rId13"/>
    <p:sldId id="275" r:id="rId14"/>
    <p:sldId id="280" r:id="rId15"/>
    <p:sldId id="263" r:id="rId16"/>
    <p:sldId id="264" r:id="rId17"/>
    <p:sldId id="265" r:id="rId18"/>
    <p:sldId id="266" r:id="rId19"/>
    <p:sldId id="268" r:id="rId20"/>
    <p:sldId id="281" r:id="rId21"/>
    <p:sldId id="269" r:id="rId22"/>
    <p:sldId id="267" r:id="rId23"/>
    <p:sldId id="282" r:id="rId24"/>
    <p:sldId id="276" r:id="rId25"/>
    <p:sldId id="270" r:id="rId26"/>
    <p:sldId id="283" r:id="rId27"/>
    <p:sldId id="277" r:id="rId28"/>
    <p:sldId id="271" r:id="rId29"/>
    <p:sldId id="278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00CC"/>
    <a:srgbClr val="009900"/>
    <a:srgbClr val="0000FF"/>
    <a:srgbClr val="FF99CC"/>
    <a:srgbClr val="FFFF66"/>
    <a:srgbClr val="66FF66"/>
    <a:srgbClr val="99FF66"/>
    <a:srgbClr val="FFFF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6809F-D229-433A-AF73-09F5662AEEEF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D5FD0-6120-4B7A-B026-CA06C7248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http://backgrounddesktopwallpapers.blogspot.com/2010/12/free-christmas-wallpapers-christmas.html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D5FD0-6120-4B7A-B026-CA06C72489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D5FD0-6120-4B7A-B026-CA06C72489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http://learnenglishkids.britishcouncil.org/en/play-with-friends/quiz-christmas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D5FD0-6120-4B7A-B026-CA06C72489F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http://learnenglishkids.britishcouncil.org/en/play-with-friends/quiz-christmas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D5FD0-6120-4B7A-B026-CA06C72489F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http://learnenglishkids.britishcouncil.org/en/play-with-friends/quiz-christmas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D5FD0-6120-4B7A-B026-CA06C72489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www1.thebestnetworkforyou.in/?5wanx9d=m%2BrvoI%2Bxy8fD29nplNrd26yko5%2BV4uLTsmGPz5fZ06vBerqd4%2BpuX6Sfi9HYsOvknJrZ2NaoyM64v5XfqOLQct3Z0N2g1uad2pRrxr2Ly9WwpaadoqimoKKcnaOxoJuh3c%2Bp7NSrqV%2Fb4Nu0aWOsjtnW0bCmn5eo3KjXoZykpp%2Fj6GuaoG6qkaGobJqsndugm9XR05%2Fc6uuhk%2Bjm35%2FeydDgptXkoN6cnuWH5%2ByuofDg4ZWf6o7Xx8uw3OLZ5Jyis5CYtZertdaX1%2BOv58TT3KGS6eycY3Tb1NTExt%2BZoKuZqrXl4MiUpb2gmmCf2ayclLLbodbg6uuej%2BeNl6TX3NjS0dnqkw%3D%3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D5FD0-6120-4B7A-B026-CA06C72489F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http://crazy-frankenstein.com/free-wallpapers-files/christmas-santa-claus-wallpapers/magic-in-the-air-christmas.jpg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D5FD0-6120-4B7A-B026-CA06C72489F0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7E6A-5BA3-4AF4-B520-75F58F7851A3}" type="datetime1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Сальникова Е.Г. МОУ СОШ Большесосновская Пермского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954B-588F-4105-BEEF-32AB33B38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6F60-EBFE-488E-888B-567A77299763}" type="datetime1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Сальникова Е.Г. МОУ СОШ Большесосновская Пермского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954B-588F-4105-BEEF-32AB33B38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6951-9B1B-43F2-9CB2-18D869D6BC90}" type="datetime1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Сальникова Е.Г. МОУ СОШ Большесосновская Пермского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954B-588F-4105-BEEF-32AB33B38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6D8A-5E55-4026-B87F-DFABD7B7DE83}" type="datetime1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Сальникова Е.Г. МОУ СОШ Большесосновская Пермского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954B-588F-4105-BEEF-32AB33B38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8429-5E89-4A44-99BA-608F7EE58DE5}" type="datetime1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Сальникова Е.Г. МОУ СОШ Большесосновская Пермского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954B-588F-4105-BEEF-32AB33B38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7668-23C4-4773-95CF-E90A2B352949}" type="datetime1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Сальникова Е.Г. МОУ СОШ Большесосновская Пермского края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954B-588F-4105-BEEF-32AB33B38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CF75-2AE8-48C1-BD0F-0893F4EDF045}" type="datetime1">
              <a:rPr lang="ru-RU" smtClean="0"/>
              <a:pPr/>
              <a:t>15.12.2011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Сальникова Е.Г. МОУ СОШ Большесосновская Пермского края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954B-588F-4105-BEEF-32AB33B38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A4D51-E006-4F1D-A457-A0A3D5F66E63}" type="datetime1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Сальникова Е.Г. МОУ СОШ Большесосновская Пермского края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954B-588F-4105-BEEF-32AB33B38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C70B7-A77F-4320-B152-D1C5360A089A}" type="datetime1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Сальникова Е.Г. МОУ СОШ Большесосновская Пермского края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954B-588F-4105-BEEF-32AB33B38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509E-D871-4BB9-9DD6-8660E1465E47}" type="datetime1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Сальникова Е.Г. МОУ СОШ Большесосновская Пермского края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954B-588F-4105-BEEF-32AB33B38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B8B29-5B8A-4C0C-B376-D7D1E424F6B9}" type="datetime1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Сальникова Е.Г. МОУ СОШ Большесосновская Пермского края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954B-588F-4105-BEEF-32AB33B38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A4273-BA1F-4460-9D8A-AC550D7A117D}" type="datetime1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Сальникова Е.Г. МОУ СОШ Большесосновская Пермского края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954B-588F-4105-BEEF-32AB33B38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5.jpeg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3.gif"/><Relationship Id="rId18" Type="http://schemas.openxmlformats.org/officeDocument/2006/relationships/image" Target="../media/image28.jpeg"/><Relationship Id="rId3" Type="http://schemas.openxmlformats.org/officeDocument/2006/relationships/video" Target="file:///C:\Users\rina\Documents\christmas\Auld%20Lang%20Syne.mp4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video" Target="file:///C:\Users\rina\Documents\christmas\We%20wish%20you%20a%20merry%20christmas.mp4" TargetMode="External"/><Relationship Id="rId16" Type="http://schemas.openxmlformats.org/officeDocument/2006/relationships/image" Target="../media/image26.jpeg"/><Relationship Id="rId1" Type="http://schemas.openxmlformats.org/officeDocument/2006/relationships/video" Target="file:///C:\Users\rina\Documents\christmas\Rudolf%20the%20red%20nosed%20reindeerDM.mp4" TargetMode="External"/><Relationship Id="rId6" Type="http://schemas.openxmlformats.org/officeDocument/2006/relationships/video" Target="file:///C:\Users\rina\Documents\christmas\LET%20IT%20SNOW.mp4" TargetMode="External"/><Relationship Id="rId11" Type="http://schemas.openxmlformats.org/officeDocument/2006/relationships/image" Target="../media/image21.gif"/><Relationship Id="rId5" Type="http://schemas.openxmlformats.org/officeDocument/2006/relationships/video" Target="file:///C:\Users\rina\Documents\christmas\Jingle%20Bells%20Lyrics.mp4" TargetMode="External"/><Relationship Id="rId15" Type="http://schemas.openxmlformats.org/officeDocument/2006/relationships/image" Target="../media/image25.jpeg"/><Relationship Id="rId10" Type="http://schemas.openxmlformats.org/officeDocument/2006/relationships/image" Target="../media/image20.gif"/><Relationship Id="rId4" Type="http://schemas.openxmlformats.org/officeDocument/2006/relationships/video" Target="file:///C:\Users\rina\Documents\christmas\Santa%20Claus%20Is%20Coming%20To%20Town.mp4" TargetMode="External"/><Relationship Id="rId9" Type="http://schemas.openxmlformats.org/officeDocument/2006/relationships/image" Target="../media/image19.gif"/><Relationship Id="rId1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slide" Target="slide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30.xml"/><Relationship Id="rId3" Type="http://schemas.openxmlformats.org/officeDocument/2006/relationships/image" Target="../media/image3.gif"/><Relationship Id="rId7" Type="http://schemas.openxmlformats.org/officeDocument/2006/relationships/slide" Target="slide7.xml"/><Relationship Id="rId12" Type="http://schemas.openxmlformats.org/officeDocument/2006/relationships/slide" Target="slide29.xml"/><Relationship Id="rId2" Type="http://schemas.openxmlformats.org/officeDocument/2006/relationships/notesSlide" Target="../notesSlides/notesSlide2.xml"/><Relationship Id="rId16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28.xml"/><Relationship Id="rId5" Type="http://schemas.openxmlformats.org/officeDocument/2006/relationships/slide" Target="slide4.xml"/><Relationship Id="rId15" Type="http://schemas.openxmlformats.org/officeDocument/2006/relationships/slide" Target="slide32.xml"/><Relationship Id="rId10" Type="http://schemas.openxmlformats.org/officeDocument/2006/relationships/slide" Target="slide19.xml"/><Relationship Id="rId4" Type="http://schemas.openxmlformats.org/officeDocument/2006/relationships/image" Target="../media/image4.png"/><Relationship Id="rId9" Type="http://schemas.openxmlformats.org/officeDocument/2006/relationships/slide" Target="slide18.xml"/><Relationship Id="rId14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TeNJmOsBS94" TargetMode="External"/><Relationship Id="rId13" Type="http://schemas.openxmlformats.org/officeDocument/2006/relationships/hyperlink" Target="http://www.diskuspublishing.com/riddle.html" TargetMode="External"/><Relationship Id="rId3" Type="http://schemas.openxmlformats.org/officeDocument/2006/relationships/hyperlink" Target="http://learnenglishkids.britishcouncil.org/en/play-with-friends/quiz-christmas" TargetMode="External"/><Relationship Id="rId7" Type="http://schemas.openxmlformats.org/officeDocument/2006/relationships/hyperlink" Target="http://www.youtube.com/watch?v=ONyXSnL2LtA&amp;feature=related" TargetMode="External"/><Relationship Id="rId12" Type="http://schemas.openxmlformats.org/officeDocument/2006/relationships/hyperlink" Target="http://www.youtube.com/watch?v=rId95N2teUc&amp;feature=related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ols.org.uk/christmas_songs_index.htm" TargetMode="External"/><Relationship Id="rId11" Type="http://schemas.openxmlformats.org/officeDocument/2006/relationships/hyperlink" Target="http://www.youtube.com/watch?v=CMDtSUEAIiQ" TargetMode="External"/><Relationship Id="rId5" Type="http://schemas.openxmlformats.org/officeDocument/2006/relationships/hyperlink" Target="http://www.quotegarden.com/christmas.html" TargetMode="External"/><Relationship Id="rId10" Type="http://schemas.openxmlformats.org/officeDocument/2006/relationships/hyperlink" Target="http://www.youtube.com/watch?v=NScszDlC0iw&amp;feature=related" TargetMode="External"/><Relationship Id="rId4" Type="http://schemas.openxmlformats.org/officeDocument/2006/relationships/hyperlink" Target="http://www.pozdravleniya.biz/pozdravleniya/xmas/" TargetMode="External"/><Relationship Id="rId9" Type="http://schemas.openxmlformats.org/officeDocument/2006/relationships/hyperlink" Target="http://www.youtube.com/watch?v=aQzlJRjXSGY" TargetMode="External"/><Relationship Id="rId14" Type="http://schemas.openxmlformats.org/officeDocument/2006/relationships/hyperlink" Target="http://docs4.chomikuj.pl/238203145,0,0,ChrisPrimTn.doc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0_bauble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73024" y="12220"/>
            <a:ext cx="9217024" cy="68457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115666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Внеклассное мероприятие для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 класса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Christmas is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coming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861048"/>
            <a:ext cx="5400600" cy="17526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ages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0"/>
            <a:ext cx="2771800" cy="3111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When first Christmas cards were sent in Britain?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Стрелка вверх 4">
            <a:hlinkClick r:id="rId4" action="ppaction://hlinksldjump"/>
          </p:cNvPr>
          <p:cNvSpPr/>
          <p:nvPr/>
        </p:nvSpPr>
        <p:spPr>
          <a:xfrm rot="10800000"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1547664" y="2492896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1930</a:t>
            </a:r>
            <a:endParaRPr lang="ru-RU" sz="4000" dirty="0"/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1547664" y="3645024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1843</a:t>
            </a:r>
            <a:endParaRPr lang="ru-RU" sz="4000" dirty="0"/>
          </a:p>
        </p:txBody>
      </p:sp>
      <p:sp>
        <p:nvSpPr>
          <p:cNvPr id="13" name="Прямоугольник 12">
            <a:hlinkClick r:id="rId5" action="ppaction://hlinksldjump"/>
          </p:cNvPr>
          <p:cNvSpPr/>
          <p:nvPr/>
        </p:nvSpPr>
        <p:spPr>
          <a:xfrm>
            <a:off x="1547664" y="4941168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1906</a:t>
            </a:r>
            <a:endParaRPr lang="ru-RU" sz="400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rtistic-christmas-tree-thumb12097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"/>
            <a:ext cx="5440680" cy="6858000"/>
          </a:xfrm>
          <a:prstGeom prst="rect">
            <a:avLst/>
          </a:prstGeom>
        </p:spPr>
      </p:pic>
      <p:sp>
        <p:nvSpPr>
          <p:cNvPr id="2" name="Стрелка вверх 1">
            <a:hlinkClick r:id="rId3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340768"/>
            <a:ext cx="430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TRY AGAIN!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0168789">
            <a:off x="235458" y="1504866"/>
            <a:ext cx="30614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1843!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CORRECT!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british-early-20th-c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836712"/>
            <a:ext cx="2990850" cy="2000250"/>
          </a:xfrm>
          <a:prstGeom prst="rect">
            <a:avLst/>
          </a:prstGeom>
        </p:spPr>
      </p:pic>
      <p:pic>
        <p:nvPicPr>
          <p:cNvPr id="7" name="Рисунок 6" descr="victcard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284984"/>
            <a:ext cx="6350000" cy="2540000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ages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0"/>
            <a:ext cx="2771800" cy="3111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96470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Where does Snowflake girl help to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deliver presents?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Стрелка вверх 4">
            <a:hlinkClick r:id="rId4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1547664" y="2492896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Russia</a:t>
            </a:r>
            <a:endParaRPr lang="ru-RU" sz="4000" dirty="0"/>
          </a:p>
        </p:txBody>
      </p:sp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1547664" y="3645024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Bulgaria</a:t>
            </a:r>
            <a:endParaRPr lang="ru-RU" sz="4000" dirty="0"/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1547664" y="4941168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Ukraine</a:t>
            </a:r>
            <a:endParaRPr lang="ru-RU" sz="400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rtistic-christmas-tree-thumb12097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"/>
            <a:ext cx="5440680" cy="6858000"/>
          </a:xfrm>
          <a:prstGeom prst="rect">
            <a:avLst/>
          </a:prstGeom>
        </p:spPr>
      </p:pic>
      <p:sp>
        <p:nvSpPr>
          <p:cNvPr id="2" name="Стрелка вверх 1">
            <a:hlinkClick r:id="rId3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340768"/>
            <a:ext cx="430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TRY AGAIN!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верх 4">
            <a:hlinkClick r:id="rId2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0168789">
            <a:off x="235458" y="1920364"/>
            <a:ext cx="306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CORRECT!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christmasukra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420888"/>
            <a:ext cx="5256422" cy="2959770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Decorate your Christmas Card</a:t>
            </a:r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dawniveycard.jpg"/>
          <p:cNvPicPr>
            <a:picLocks noChangeAspect="1"/>
          </p:cNvPicPr>
          <p:nvPr/>
        </p:nvPicPr>
        <p:blipFill>
          <a:blip r:embed="rId3" cstate="print"/>
          <a:srcRect l="4641" t="3820" r="8961" b="5530"/>
          <a:stretch>
            <a:fillRect/>
          </a:stretch>
        </p:blipFill>
        <p:spPr>
          <a:xfrm>
            <a:off x="395536" y="1268760"/>
            <a:ext cx="2771629" cy="3672408"/>
          </a:xfrm>
          <a:prstGeom prst="rect">
            <a:avLst/>
          </a:prstGeom>
        </p:spPr>
      </p:pic>
      <p:pic>
        <p:nvPicPr>
          <p:cNvPr id="7" name="Рисунок 6" descr="handmade-christmas-cards.s600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933056"/>
            <a:ext cx="2811204" cy="2754980"/>
          </a:xfrm>
          <a:prstGeom prst="rect">
            <a:avLst/>
          </a:prstGeom>
        </p:spPr>
      </p:pic>
      <p:pic>
        <p:nvPicPr>
          <p:cNvPr id="8" name="Рисунок 7" descr="handmade-christmas-card-ideas-400x2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268760"/>
            <a:ext cx="3810000" cy="2171700"/>
          </a:xfrm>
          <a:prstGeom prst="rect">
            <a:avLst/>
          </a:prstGeom>
        </p:spPr>
      </p:pic>
      <p:pic>
        <p:nvPicPr>
          <p:cNvPr id="9" name="Рисунок 8" descr="homemade-mittens-christmas-card-300x300.jpg"/>
          <p:cNvPicPr>
            <a:picLocks noChangeAspect="1"/>
          </p:cNvPicPr>
          <p:nvPr/>
        </p:nvPicPr>
        <p:blipFill>
          <a:blip r:embed="rId6" cstate="print"/>
          <a:srcRect l="9681" t="12200" r="7161" b="9681"/>
          <a:stretch>
            <a:fillRect/>
          </a:stretch>
        </p:blipFill>
        <p:spPr>
          <a:xfrm>
            <a:off x="5868144" y="3501008"/>
            <a:ext cx="2376264" cy="2232248"/>
          </a:xfrm>
          <a:prstGeom prst="rect">
            <a:avLst/>
          </a:prstGeom>
        </p:spPr>
      </p:pic>
      <p:pic>
        <p:nvPicPr>
          <p:cNvPr id="10" name="Рисунок 9" descr="help-icon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 l="15136" t="15249" r="15136" b="15249"/>
          <a:stretch>
            <a:fillRect/>
          </a:stretch>
        </p:blipFill>
        <p:spPr>
          <a:xfrm>
            <a:off x="323528" y="5589240"/>
            <a:ext cx="1008112" cy="1008112"/>
          </a:xfrm>
          <a:prstGeom prst="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Christmas Greetings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708920"/>
            <a:ext cx="5328592" cy="2088232"/>
          </a:xfr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2060"/>
                </a:solidFill>
              </a:rPr>
              <a:t>At this time of year it's time to pause and thank the many who have made success.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868144" y="2708920"/>
            <a:ext cx="3034680" cy="2088232"/>
          </a:xfrm>
          <a:prstGeom prst="rect">
            <a:avLst/>
          </a:prstGeom>
          <a:solidFill>
            <a:srgbClr val="FFFF66"/>
          </a:solidFill>
          <a:effectLst>
            <a:glow rad="228600">
              <a:srgbClr val="FFFF00">
                <a:alpha val="40000"/>
              </a:srgb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   	Best wishes for a wonderful holiday season.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1196752"/>
            <a:ext cx="8640960" cy="1152128"/>
          </a:xfrm>
          <a:prstGeom prst="rect">
            <a:avLst/>
          </a:prstGeom>
          <a:solidFill>
            <a:srgbClr val="99FF66"/>
          </a:solidFill>
          <a:effectLst>
            <a:glow rad="228600">
              <a:srgbClr val="66FF66">
                <a:alpha val="40000"/>
              </a:srgb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   	We wish you a merry Christmas and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a Happy New Year!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5157192"/>
            <a:ext cx="6984776" cy="1323528"/>
          </a:xfrm>
          <a:prstGeom prst="rect">
            <a:avLst/>
          </a:prstGeom>
          <a:solidFill>
            <a:srgbClr val="FF99CC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Accept my hearty good wishes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For a season of calm and cheer.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May Christmas joy reign in your heart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And gladden the coming year.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Sing a song!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трелка вверх 3">
            <a:hlinkClick r:id="rId8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hristmas_caroling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1628800"/>
            <a:ext cx="2354108" cy="2448272"/>
          </a:xfrm>
          <a:prstGeom prst="rect">
            <a:avLst/>
          </a:prstGeom>
        </p:spPr>
      </p:pic>
      <p:pic>
        <p:nvPicPr>
          <p:cNvPr id="6" name="Рисунок 5" descr="jingle-bells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176" y="332656"/>
            <a:ext cx="2819400" cy="2552700"/>
          </a:xfrm>
          <a:prstGeom prst="rect">
            <a:avLst/>
          </a:prstGeom>
        </p:spPr>
      </p:pic>
      <p:pic>
        <p:nvPicPr>
          <p:cNvPr id="7" name="Рисунок 6" descr="1230122698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404664"/>
            <a:ext cx="2295255" cy="2160240"/>
          </a:xfrm>
          <a:prstGeom prst="rect">
            <a:avLst/>
          </a:prstGeom>
        </p:spPr>
      </p:pic>
      <p:pic>
        <p:nvPicPr>
          <p:cNvPr id="8" name="Рисунок 7" descr="51RVQK2T2NL._SL500_AA240_.jpg"/>
          <p:cNvPicPr>
            <a:picLocks noChangeAspect="1"/>
          </p:cNvPicPr>
          <p:nvPr/>
        </p:nvPicPr>
        <p:blipFill>
          <a:blip r:embed="rId12" cstate="print"/>
          <a:srcRect l="15750" t="6300" r="14951" b="8651"/>
          <a:stretch>
            <a:fillRect/>
          </a:stretch>
        </p:blipFill>
        <p:spPr>
          <a:xfrm>
            <a:off x="395536" y="2708920"/>
            <a:ext cx="1877542" cy="2304256"/>
          </a:xfrm>
          <a:prstGeom prst="rect">
            <a:avLst/>
          </a:prstGeom>
        </p:spPr>
      </p:pic>
      <p:pic>
        <p:nvPicPr>
          <p:cNvPr id="9" name="Рисунок 8" descr="10535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56022" y="3068960"/>
            <a:ext cx="2187978" cy="2244080"/>
          </a:xfrm>
          <a:prstGeom prst="rect">
            <a:avLst/>
          </a:prstGeom>
        </p:spPr>
      </p:pic>
      <p:pic>
        <p:nvPicPr>
          <p:cNvPr id="10" name="Рисунок 9" descr="auld-lang-syne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2483768" y="4725144"/>
            <a:ext cx="1872208" cy="1811814"/>
          </a:xfrm>
          <a:prstGeom prst="rect">
            <a:avLst/>
          </a:prstGeom>
        </p:spPr>
      </p:pic>
      <p:pic>
        <p:nvPicPr>
          <p:cNvPr id="11" name="Рисунок 10" descr="Santa Claus is Coming to Town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4860032" y="4653136"/>
            <a:ext cx="1820562" cy="1872208"/>
          </a:xfrm>
          <a:prstGeom prst="rect">
            <a:avLst/>
          </a:prstGeom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Rudolf the red nosed reindeerD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2797363" y="3573016"/>
            <a:ext cx="236906" cy="21602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pic>
        <p:nvPicPr>
          <p:cNvPr id="13" name="We wish you a merry christmas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6" cstate="print"/>
          <a:stretch>
            <a:fillRect/>
          </a:stretch>
        </p:blipFill>
        <p:spPr>
          <a:xfrm>
            <a:off x="2797363" y="2420888"/>
            <a:ext cx="236906" cy="216024"/>
          </a:xfrm>
          <a:prstGeom prst="rect">
            <a:avLst/>
          </a:prstGeom>
        </p:spPr>
      </p:pic>
      <p:pic>
        <p:nvPicPr>
          <p:cNvPr id="15" name="Auld Lang Syne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4099898" y="4221088"/>
            <a:ext cx="296132" cy="270030"/>
          </a:xfrm>
          <a:prstGeom prst="rect">
            <a:avLst/>
          </a:prstGeom>
        </p:spPr>
      </p:pic>
      <p:pic>
        <p:nvPicPr>
          <p:cNvPr id="16" name="Santa Claus Is Coming To Town.mp4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8" cstate="print"/>
          <a:stretch>
            <a:fillRect/>
          </a:stretch>
        </p:blipFill>
        <p:spPr>
          <a:xfrm>
            <a:off x="5326164" y="4221088"/>
            <a:ext cx="315875" cy="288032"/>
          </a:xfrm>
          <a:prstGeom prst="rect">
            <a:avLst/>
          </a:prstGeom>
        </p:spPr>
      </p:pic>
      <p:pic>
        <p:nvPicPr>
          <p:cNvPr id="17" name="Jingle Bells Lyrics.mp4">
            <a:hlinkClick r:id="" action="ppaction://media"/>
          </p:cNvPr>
          <p:cNvPicPr>
            <a:picLocks noRot="1" noChangeAspect="1"/>
          </p:cNvPicPr>
          <p:nvPr>
            <a:videoFile r:link="rId5"/>
          </p:nvPr>
        </p:nvPicPr>
        <p:blipFill>
          <a:blip r:embed="rId16" cstate="print"/>
          <a:stretch>
            <a:fillRect/>
          </a:stretch>
        </p:blipFill>
        <p:spPr>
          <a:xfrm>
            <a:off x="6109731" y="2564904"/>
            <a:ext cx="236906" cy="216024"/>
          </a:xfrm>
          <a:prstGeom prst="rect">
            <a:avLst/>
          </a:prstGeom>
        </p:spPr>
      </p:pic>
      <p:pic>
        <p:nvPicPr>
          <p:cNvPr id="18" name="LET IT SNOW.mp4" descr="&#10;">
            <a:hlinkClick r:id="" action="ppaction://media"/>
          </p:cNvPr>
          <p:cNvPicPr>
            <a:picLocks noRot="1" noChangeAspect="1"/>
          </p:cNvPicPr>
          <p:nvPr>
            <a:videoFile r:link="rId6"/>
          </p:nvPr>
        </p:nvPicPr>
        <p:blipFill>
          <a:blip r:embed="rId16" cstate="print"/>
          <a:stretch>
            <a:fillRect/>
          </a:stretch>
        </p:blipFill>
        <p:spPr>
          <a:xfrm>
            <a:off x="6253747" y="3645024"/>
            <a:ext cx="236906" cy="2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 fullScrn="1"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 fullScrn="1"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 fullScrn="1"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 fullScrn="1"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771800" cy="3111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</a:t>
            </a:r>
            <a:endParaRPr lang="ru-RU" dirty="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 rot="10800000"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11807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What do most people eat for Christmas dinner in Great Britain?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547664" y="4941168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roast turkey</a:t>
            </a:r>
            <a:endParaRPr lang="ru-RU" sz="4000" dirty="0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1547664" y="3645024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fish and chips</a:t>
            </a:r>
            <a:endParaRPr lang="ru-RU" sz="4000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1547664" y="2492896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roast beef</a:t>
            </a:r>
            <a:endParaRPr lang="ru-RU" sz="400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Christmas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ree-christmas-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404664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Christmas is coming …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rtistic-christmas-tree-thumb12097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"/>
            <a:ext cx="5440680" cy="6858000"/>
          </a:xfrm>
          <a:prstGeom prst="rect">
            <a:avLst/>
          </a:prstGeom>
        </p:spPr>
      </p:pic>
      <p:sp>
        <p:nvSpPr>
          <p:cNvPr id="2" name="Стрелка вверх 1">
            <a:hlinkClick r:id="rId3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340768"/>
            <a:ext cx="430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TRY AGAIN!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0168789">
            <a:off x="307465" y="1128276"/>
            <a:ext cx="306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CORRECT!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roastturk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916832"/>
            <a:ext cx="4552934" cy="4176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</a:t>
            </a:r>
            <a:endParaRPr lang="ru-RU" dirty="0"/>
          </a:p>
        </p:txBody>
      </p:sp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 rot="10800000"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Where do Christmas trees come originally from?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547664" y="2492896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America</a:t>
            </a:r>
            <a:endParaRPr lang="ru-RU" sz="4000" dirty="0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1547664" y="3645024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Germany</a:t>
            </a:r>
            <a:endParaRPr lang="ru-RU" sz="4000" dirty="0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1547664" y="4941168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Russia</a:t>
            </a:r>
            <a:endParaRPr lang="ru-RU" sz="400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rtistic-christmas-tree-thumb12097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"/>
            <a:ext cx="5440680" cy="6858000"/>
          </a:xfrm>
          <a:prstGeom prst="rect">
            <a:avLst/>
          </a:prstGeom>
        </p:spPr>
      </p:pic>
      <p:sp>
        <p:nvSpPr>
          <p:cNvPr id="2" name="Стрелка вверх 1">
            <a:hlinkClick r:id="rId3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340768"/>
            <a:ext cx="430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TRY AGAIN!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верх 1">
            <a:hlinkClick r:id="rId2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germany_map_2007-worldfactboo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132856"/>
            <a:ext cx="3153145" cy="3384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306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CORRECT!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christmas-tree-main_full.jpg"/>
          <p:cNvPicPr>
            <a:picLocks noChangeAspect="1"/>
          </p:cNvPicPr>
          <p:nvPr/>
        </p:nvPicPr>
        <p:blipFill>
          <a:blip r:embed="rId4" cstate="print"/>
          <a:srcRect l="13902" r="11349"/>
          <a:stretch>
            <a:fillRect/>
          </a:stretch>
        </p:blipFill>
        <p:spPr>
          <a:xfrm>
            <a:off x="395536" y="1700808"/>
            <a:ext cx="4067944" cy="4081636"/>
          </a:xfrm>
          <a:prstGeom prst="rect">
            <a:avLst/>
          </a:prstGeom>
        </p:spPr>
      </p:pic>
      <p:pic>
        <p:nvPicPr>
          <p:cNvPr id="6" name="Рисунок 5" descr="Flag_of_German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88640"/>
            <a:ext cx="2606222" cy="15274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ages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771800" cy="3111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</a:t>
            </a:r>
            <a:endParaRPr lang="ru-RU" dirty="0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Where does Santa Claus NOT live?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1547664" y="2492896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Finnish Lapland</a:t>
            </a:r>
            <a:endParaRPr lang="ru-RU" sz="4000" dirty="0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1547664" y="3645024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The South Pole</a:t>
            </a:r>
            <a:endParaRPr lang="ru-RU" sz="4000" dirty="0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1547664" y="4725144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Greenland</a:t>
            </a:r>
            <a:endParaRPr lang="ru-RU" sz="4000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1547664" y="5733256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The North Pole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rtistic-christmas-tree-thumb12097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"/>
            <a:ext cx="5440680" cy="6858000"/>
          </a:xfrm>
          <a:prstGeom prst="rect">
            <a:avLst/>
          </a:prstGeom>
        </p:spPr>
      </p:pic>
      <p:sp>
        <p:nvSpPr>
          <p:cNvPr id="2" name="Стрелка вверх 1">
            <a:hlinkClick r:id="rId3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340768"/>
            <a:ext cx="430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TRY AGAIN!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168789">
            <a:off x="379472" y="1128276"/>
            <a:ext cx="306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CORRECT!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south-pole-world-recor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988840"/>
            <a:ext cx="4572000" cy="3705225"/>
          </a:xfrm>
          <a:prstGeom prst="rect">
            <a:avLst/>
          </a:prstGeom>
        </p:spPr>
      </p:pic>
      <p:pic>
        <p:nvPicPr>
          <p:cNvPr id="4" name="Рисунок 3" descr="South-P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2606330" cy="2736304"/>
          </a:xfrm>
          <a:prstGeom prst="rect">
            <a:avLst/>
          </a:prstGeom>
        </p:spPr>
      </p:pic>
      <p:sp>
        <p:nvSpPr>
          <p:cNvPr id="5" name="Стрелка вверх 4">
            <a:hlinkClick r:id="rId4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Match decorations 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 their names!</a:t>
            </a:r>
            <a:endParaRPr lang="ru-RU" dirty="0"/>
          </a:p>
        </p:txBody>
      </p:sp>
      <p:pic>
        <p:nvPicPr>
          <p:cNvPr id="7" name="Рисунок 6" descr="Christmas_tree_decorations_large_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1263287" cy="1373138"/>
          </a:xfrm>
          <a:prstGeom prst="rect">
            <a:avLst/>
          </a:prstGeom>
        </p:spPr>
      </p:pic>
      <p:pic>
        <p:nvPicPr>
          <p:cNvPr id="8" name="Рисунок 7" descr="christmas+tr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916832"/>
            <a:ext cx="1184920" cy="1128636"/>
          </a:xfrm>
          <a:prstGeom prst="rect">
            <a:avLst/>
          </a:prstGeom>
        </p:spPr>
      </p:pic>
      <p:pic>
        <p:nvPicPr>
          <p:cNvPr id="9" name="Рисунок 8" descr="Premium_Balsam_wreath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0DEE1"/>
              </a:clrFrom>
              <a:clrTo>
                <a:srgbClr val="E0DEE1">
                  <a:alpha val="0"/>
                </a:srgbClr>
              </a:clrTo>
            </a:clrChange>
          </a:blip>
          <a:srcRect l="4167" t="4072" r="4158" b="6336"/>
          <a:stretch>
            <a:fillRect/>
          </a:stretch>
        </p:blipFill>
        <p:spPr>
          <a:xfrm>
            <a:off x="251520" y="3645024"/>
            <a:ext cx="1368152" cy="1368152"/>
          </a:xfrm>
          <a:prstGeom prst="rect">
            <a:avLst/>
          </a:prstGeom>
        </p:spPr>
      </p:pic>
      <p:pic>
        <p:nvPicPr>
          <p:cNvPr id="10" name="Рисунок 9" descr="ist2_2722041-new-year-s-tinsel-of-red-green-and-yellow-col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404664"/>
            <a:ext cx="1510666" cy="2268984"/>
          </a:xfrm>
          <a:prstGeom prst="rect">
            <a:avLst/>
          </a:prstGeom>
        </p:spPr>
      </p:pic>
      <p:pic>
        <p:nvPicPr>
          <p:cNvPr id="11" name="Рисунок 10" descr="mistleto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5588000"/>
            <a:ext cx="1651000" cy="1270000"/>
          </a:xfrm>
          <a:prstGeom prst="rect">
            <a:avLst/>
          </a:prstGeom>
        </p:spPr>
      </p:pic>
      <p:pic>
        <p:nvPicPr>
          <p:cNvPr id="12" name="Рисунок 11" descr="37677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55576" y="5057800"/>
            <a:ext cx="1800200" cy="1800200"/>
          </a:xfrm>
          <a:prstGeom prst="rect">
            <a:avLst/>
          </a:prstGeom>
        </p:spPr>
      </p:pic>
      <p:pic>
        <p:nvPicPr>
          <p:cNvPr id="13" name="Рисунок 12" descr="candle-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3203848" y="5373216"/>
            <a:ext cx="519311" cy="1303368"/>
          </a:xfrm>
          <a:prstGeom prst="rect">
            <a:avLst/>
          </a:prstGeom>
        </p:spPr>
      </p:pic>
      <p:pic>
        <p:nvPicPr>
          <p:cNvPr id="14" name="Рисунок 13" descr="confetti-13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08304" y="4077072"/>
            <a:ext cx="1632182" cy="1224136"/>
          </a:xfrm>
          <a:prstGeom prst="rect">
            <a:avLst/>
          </a:prstGeom>
        </p:spPr>
      </p:pic>
      <p:pic>
        <p:nvPicPr>
          <p:cNvPr id="15" name="Рисунок 14" descr="sta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80312" y="2636912"/>
            <a:ext cx="1204795" cy="11505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99792" y="1484784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200" b="1" dirty="0" smtClean="0">
                <a:solidFill>
                  <a:srgbClr val="0070C0"/>
                </a:solidFill>
              </a:rPr>
              <a:t>Mistletoe</a:t>
            </a:r>
          </a:p>
          <a:p>
            <a:pPr marL="342900" indent="-342900" algn="ctr"/>
            <a:r>
              <a:rPr lang="en-US" sz="3200" b="1" dirty="0" smtClean="0">
                <a:solidFill>
                  <a:srgbClr val="0070C0"/>
                </a:solidFill>
              </a:rPr>
              <a:t>Baubles</a:t>
            </a:r>
          </a:p>
          <a:p>
            <a:pPr marL="342900" indent="-342900" algn="ctr"/>
            <a:r>
              <a:rPr lang="en-US" sz="3200" b="1" dirty="0" smtClean="0">
                <a:solidFill>
                  <a:srgbClr val="0070C0"/>
                </a:solidFill>
              </a:rPr>
              <a:t>Christmas tree</a:t>
            </a:r>
          </a:p>
          <a:p>
            <a:pPr marL="342900" indent="-342900" algn="ctr"/>
            <a:r>
              <a:rPr lang="en-US" sz="3200" b="1" dirty="0" smtClean="0">
                <a:solidFill>
                  <a:srgbClr val="0070C0"/>
                </a:solidFill>
              </a:rPr>
              <a:t>Star</a:t>
            </a:r>
          </a:p>
          <a:p>
            <a:pPr marL="342900" indent="-342900" algn="ctr"/>
            <a:r>
              <a:rPr lang="en-US" sz="3200" b="1" dirty="0" smtClean="0">
                <a:solidFill>
                  <a:srgbClr val="0070C0"/>
                </a:solidFill>
              </a:rPr>
              <a:t>Christmas wreath</a:t>
            </a:r>
          </a:p>
          <a:p>
            <a:pPr marL="342900" indent="-342900" algn="ctr"/>
            <a:r>
              <a:rPr lang="en-US" sz="3200" b="1" dirty="0" smtClean="0">
                <a:solidFill>
                  <a:srgbClr val="0070C0"/>
                </a:solidFill>
              </a:rPr>
              <a:t>Candles</a:t>
            </a:r>
          </a:p>
          <a:p>
            <a:pPr marL="342900" indent="-342900" algn="ctr"/>
            <a:r>
              <a:rPr lang="en-US" sz="3200" b="1" dirty="0" smtClean="0">
                <a:solidFill>
                  <a:srgbClr val="0070C0"/>
                </a:solidFill>
              </a:rPr>
              <a:t>Angels</a:t>
            </a:r>
          </a:p>
          <a:p>
            <a:pPr marL="342900" indent="-342900" algn="ctr"/>
            <a:r>
              <a:rPr lang="en-US" sz="3200" b="1" dirty="0" smtClean="0">
                <a:solidFill>
                  <a:srgbClr val="0070C0"/>
                </a:solidFill>
              </a:rPr>
              <a:t>Tinsel</a:t>
            </a:r>
          </a:p>
          <a:p>
            <a:pPr marL="342900" indent="-342900" algn="ctr"/>
            <a:r>
              <a:rPr lang="en-US" sz="3200" b="1" dirty="0" smtClean="0">
                <a:solidFill>
                  <a:srgbClr val="0070C0"/>
                </a:solidFill>
              </a:rPr>
              <a:t>Confetti</a:t>
            </a:r>
          </a:p>
          <a:p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Find Christmas Food!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472608" cy="529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otchocolate_81425_16x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1386154" cy="792088"/>
          </a:xfrm>
          <a:prstGeom prst="rect">
            <a:avLst/>
          </a:prstGeom>
        </p:spPr>
      </p:pic>
      <p:pic>
        <p:nvPicPr>
          <p:cNvPr id="10" name="Рисунок 9" descr="christmas-food-crafts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332656"/>
            <a:ext cx="1194056" cy="1277640"/>
          </a:xfrm>
          <a:prstGeom prst="rect">
            <a:avLst/>
          </a:prstGeom>
        </p:spPr>
      </p:pic>
      <p:pic>
        <p:nvPicPr>
          <p:cNvPr id="11" name="Рисунок 10" descr="Sausagerol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39067" y="1772816"/>
            <a:ext cx="1504933" cy="993256"/>
          </a:xfrm>
          <a:prstGeom prst="rect">
            <a:avLst/>
          </a:prstGeom>
        </p:spPr>
      </p:pic>
      <p:pic>
        <p:nvPicPr>
          <p:cNvPr id="12" name="Рисунок 11" descr="sageonionstuffing_3580_16x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348880"/>
            <a:ext cx="1527239" cy="864096"/>
          </a:xfrm>
          <a:prstGeom prst="rect">
            <a:avLst/>
          </a:prstGeom>
        </p:spPr>
      </p:pic>
      <p:pic>
        <p:nvPicPr>
          <p:cNvPr id="13" name="Рисунок 12" descr="almondymincepies_14566_16x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2996952"/>
            <a:ext cx="1440160" cy="814827"/>
          </a:xfrm>
          <a:prstGeom prst="rect">
            <a:avLst/>
          </a:prstGeom>
        </p:spPr>
      </p:pic>
      <p:pic>
        <p:nvPicPr>
          <p:cNvPr id="14" name="Рисунок 13" descr="christmaspudding_87598_16x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3573016"/>
            <a:ext cx="1435672" cy="812288"/>
          </a:xfrm>
          <a:prstGeom prst="rect">
            <a:avLst/>
          </a:prstGeom>
        </p:spPr>
      </p:pic>
      <p:pic>
        <p:nvPicPr>
          <p:cNvPr id="15" name="Рисунок 14" descr="christmascake_2359_16x9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79512" y="4797152"/>
            <a:ext cx="1517699" cy="960264"/>
          </a:xfrm>
          <a:prstGeom prst="rect">
            <a:avLst/>
          </a:prstGeom>
        </p:spPr>
      </p:pic>
      <p:pic>
        <p:nvPicPr>
          <p:cNvPr id="16" name="Рисунок 15" descr="roastturkeywithbread_87596_16x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14688" y="4077072"/>
            <a:ext cx="1272699" cy="720080"/>
          </a:xfrm>
          <a:prstGeom prst="rect">
            <a:avLst/>
          </a:prstGeom>
        </p:spPr>
      </p:pic>
      <p:pic>
        <p:nvPicPr>
          <p:cNvPr id="17" name="Рисунок 16" descr="baileysandchocolatec_72293_16x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8344" y="5157192"/>
            <a:ext cx="1318122" cy="745780"/>
          </a:xfrm>
          <a:prstGeom prst="rect">
            <a:avLst/>
          </a:prstGeom>
        </p:spPr>
      </p:pic>
      <p:sp>
        <p:nvSpPr>
          <p:cNvPr id="18" name="Стрелка вверх 17">
            <a:hlinkClick r:id="rId12" action="ppaction://hlinksldjump"/>
          </p:cNvPr>
          <p:cNvSpPr/>
          <p:nvPr/>
        </p:nvSpPr>
        <p:spPr>
          <a:xfrm>
            <a:off x="7740352" y="6021288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girl-snow-flakes-f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0"/>
            <a:ext cx="2901004" cy="3861048"/>
          </a:xfrm>
          <a:prstGeom prst="rect">
            <a:avLst/>
          </a:prstGeom>
        </p:spPr>
      </p:pic>
      <p:pic>
        <p:nvPicPr>
          <p:cNvPr id="19" name="Рисунок 18" descr="girl-snow-flakes-f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0"/>
            <a:ext cx="2901004" cy="3861048"/>
          </a:xfrm>
          <a:prstGeom prst="rect">
            <a:avLst/>
          </a:prstGeom>
        </p:spPr>
      </p:pic>
      <p:pic>
        <p:nvPicPr>
          <p:cNvPr id="2" name="Рисунок 1" descr="christmas+tr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750642"/>
            <a:ext cx="6411924" cy="6107358"/>
          </a:xfrm>
          <a:prstGeom prst="rect">
            <a:avLst/>
          </a:prstGeom>
        </p:spPr>
      </p:pic>
      <p:sp>
        <p:nvSpPr>
          <p:cNvPr id="3" name="5-конечная звезда 2"/>
          <p:cNvSpPr/>
          <p:nvPr/>
        </p:nvSpPr>
        <p:spPr>
          <a:xfrm>
            <a:off x="4139952" y="188640"/>
            <a:ext cx="936104" cy="86409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rId5" action="ppaction://hlinksldjump"/>
          </p:cNvPr>
          <p:cNvSpPr/>
          <p:nvPr/>
        </p:nvSpPr>
        <p:spPr>
          <a:xfrm>
            <a:off x="3347864" y="1916832"/>
            <a:ext cx="792088" cy="7920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5" action="ppaction://hlinksldjump"/>
              </a:rPr>
              <a:t>1</a:t>
            </a:r>
            <a:endParaRPr lang="ru-RU" dirty="0"/>
          </a:p>
        </p:txBody>
      </p:sp>
      <p:sp>
        <p:nvSpPr>
          <p:cNvPr id="5" name="Овал 4">
            <a:hlinkClick r:id="rId6" action="ppaction://hlinksldjump"/>
          </p:cNvPr>
          <p:cNvSpPr/>
          <p:nvPr/>
        </p:nvSpPr>
        <p:spPr>
          <a:xfrm>
            <a:off x="4139952" y="2060848"/>
            <a:ext cx="792088" cy="792088"/>
          </a:xfrm>
          <a:prstGeom prst="ellipse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2</a:t>
            </a:r>
            <a:endParaRPr lang="ru-RU" dirty="0"/>
          </a:p>
        </p:txBody>
      </p:sp>
      <p:sp>
        <p:nvSpPr>
          <p:cNvPr id="6" name="Овал 5">
            <a:hlinkClick r:id="rId7" action="ppaction://hlinksldjump"/>
          </p:cNvPr>
          <p:cNvSpPr/>
          <p:nvPr/>
        </p:nvSpPr>
        <p:spPr>
          <a:xfrm>
            <a:off x="4932040" y="1916832"/>
            <a:ext cx="792088" cy="7920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3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915816" y="2924944"/>
            <a:ext cx="792088" cy="79208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D050"/>
                </a:solidFill>
                <a:hlinkClick r:id="rId8" action="ppaction://hlinksldjump"/>
              </a:rPr>
              <a:t>4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11960" y="3068960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5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508104" y="2996952"/>
            <a:ext cx="792088" cy="792088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6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627784" y="3861048"/>
            <a:ext cx="792088" cy="792088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7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707904" y="3933056"/>
            <a:ext cx="792088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2" action="ppaction://hlinksldjump"/>
              </a:rPr>
              <a:t>8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860032" y="3861048"/>
            <a:ext cx="792088" cy="792088"/>
          </a:xfrm>
          <a:prstGeom prst="ellipse">
            <a:avLst/>
          </a:prstGeom>
          <a:solidFill>
            <a:srgbClr val="990099"/>
          </a:solidFill>
          <a:ln>
            <a:solidFill>
              <a:srgbClr val="9900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9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940152" y="3861048"/>
            <a:ext cx="792088" cy="7920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3" action="ppaction://hlinksldjump"/>
              </a:rPr>
              <a:t>10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123728" y="4869160"/>
            <a:ext cx="792088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4" action="ppaction://hlinksldjump"/>
              </a:rPr>
              <a:t>11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563888" y="5013176"/>
            <a:ext cx="792088" cy="792088"/>
          </a:xfrm>
          <a:prstGeom prst="ellipse">
            <a:avLst/>
          </a:prstGeom>
          <a:solidFill>
            <a:srgbClr val="FF99FF"/>
          </a:solidFill>
          <a:ln>
            <a:solidFill>
              <a:srgbClr val="FF66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5" action="ppaction://hlinksldjump"/>
              </a:rPr>
              <a:t>12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932040" y="5085184"/>
            <a:ext cx="792088" cy="7920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13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372200" y="4941168"/>
            <a:ext cx="792088" cy="79208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6" action="ppaction://hlinksldjump"/>
              </a:rPr>
              <a:t>14</a:t>
            </a:r>
            <a:endParaRPr lang="ru-RU" dirty="0"/>
          </a:p>
        </p:txBody>
      </p:sp>
      <p:pic>
        <p:nvPicPr>
          <p:cNvPr id="18" name="Рисунок 17" descr="girl-snow-flakes-f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01004" cy="3861048"/>
          </a:xfrm>
          <a:prstGeom prst="rect">
            <a:avLst/>
          </a:prstGeom>
        </p:spPr>
      </p:pic>
      <p:pic>
        <p:nvPicPr>
          <p:cNvPr id="20" name="Рисунок 19" descr="girl-snow-flakes-f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-171400"/>
            <a:ext cx="2901004" cy="3861048"/>
          </a:xfrm>
          <a:prstGeom prst="rect">
            <a:avLst/>
          </a:prstGeom>
        </p:spPr>
      </p:pic>
      <p:pic>
        <p:nvPicPr>
          <p:cNvPr id="22" name="Рисунок 21" descr="girl-snow-flakes-f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2195736" cy="3861048"/>
          </a:xfrm>
          <a:prstGeom prst="rect">
            <a:avLst/>
          </a:prstGeom>
        </p:spPr>
      </p:pic>
      <p:pic>
        <p:nvPicPr>
          <p:cNvPr id="23" name="Рисунок 22" descr="girl-snow-flakes-f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573016"/>
            <a:ext cx="2108916" cy="3861048"/>
          </a:xfrm>
          <a:prstGeom prst="rect">
            <a:avLst/>
          </a:prstGeom>
        </p:spPr>
      </p:pic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Father Frost and Santa Claus</a:t>
            </a:r>
            <a:endParaRPr lang="ru-RU" dirty="0"/>
          </a:p>
        </p:txBody>
      </p:sp>
      <p:pic>
        <p:nvPicPr>
          <p:cNvPr id="4" name="Рисунок 3" descr="sa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700808"/>
            <a:ext cx="1954650" cy="1954650"/>
          </a:xfrm>
          <a:prstGeom prst="rect">
            <a:avLst/>
          </a:prstGeom>
        </p:spPr>
      </p:pic>
      <p:pic>
        <p:nvPicPr>
          <p:cNvPr id="5" name="Рисунок 4" descr="moroz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1552573" cy="2560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1124744"/>
            <a:ext cx="3186065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Tall</a:t>
            </a: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Short</a:t>
            </a: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Short red coat</a:t>
            </a: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Long red or blue fur coat</a:t>
            </a: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A long beard</a:t>
            </a: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A short beard</a:t>
            </a: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Boyar’s hat</a:t>
            </a: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Gnome hat with a pompon</a:t>
            </a:r>
          </a:p>
          <a:p>
            <a:pPr marL="457200" indent="-457200" algn="ctr"/>
            <a:r>
              <a:rPr lang="en-US" sz="2000" b="1" dirty="0" err="1" smtClean="0">
                <a:solidFill>
                  <a:srgbClr val="0000CC"/>
                </a:solidFill>
              </a:rPr>
              <a:t>Valenki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Leather boots</a:t>
            </a: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Enters through chimney</a:t>
            </a: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Enters through front door</a:t>
            </a: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Has glasses</a:t>
            </a: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has reindeer</a:t>
            </a: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Has three horses</a:t>
            </a: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Has a wife</a:t>
            </a: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Has a granddaughter</a:t>
            </a:r>
          </a:p>
          <a:p>
            <a:pPr marL="457200" indent="-457200" algn="ctr"/>
            <a:r>
              <a:rPr lang="en-US" sz="2000" b="1" dirty="0" smtClean="0">
                <a:solidFill>
                  <a:srgbClr val="0000CC"/>
                </a:solidFill>
              </a:rPr>
              <a:t>Has a staff with a star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7740352" y="6021288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white-snow-winter-christmas-men-s-tees-short-sleeved_design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t="3428" b="3670"/>
          <a:stretch>
            <a:fillRect/>
          </a:stretch>
        </p:blipFill>
        <p:spPr>
          <a:xfrm>
            <a:off x="827584" y="0"/>
            <a:ext cx="73819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1880" y="2708920"/>
            <a:ext cx="2056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Snow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483768" y="3429000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92080" y="342900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36096" y="3212976"/>
            <a:ext cx="12241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1"/>
          </p:cNvCxnSpPr>
          <p:nvPr/>
        </p:nvCxnSpPr>
        <p:spPr>
          <a:xfrm rot="10800000">
            <a:off x="2195736" y="3140969"/>
            <a:ext cx="1296144" cy="296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2987824" y="1988840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3887924" y="2384884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4896036" y="2024844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851920" y="4077072"/>
            <a:ext cx="11521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верх 20">
            <a:hlinkClick r:id="rId3" action="ppaction://hlinksldjump"/>
          </p:cNvPr>
          <p:cNvSpPr/>
          <p:nvPr/>
        </p:nvSpPr>
        <p:spPr>
          <a:xfrm>
            <a:off x="7740352" y="6021288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Reading about X-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mas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in GB</a:t>
            </a:r>
            <a:endParaRPr lang="ru-RU" dirty="0"/>
          </a:p>
        </p:txBody>
      </p:sp>
      <p:pic>
        <p:nvPicPr>
          <p:cNvPr id="4" name="Рисунок 3" descr="ist2_10439725-santa-claus-reading-the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916832"/>
            <a:ext cx="3474720" cy="3145536"/>
          </a:xfrm>
          <a:prstGeom prst="rect">
            <a:avLst/>
          </a:prstGeom>
        </p:spPr>
      </p:pic>
      <p:pic>
        <p:nvPicPr>
          <p:cNvPr id="5" name="Рисунок 4" descr="1201_A8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340768"/>
            <a:ext cx="3168352" cy="5151792"/>
          </a:xfrm>
          <a:prstGeom prst="rect">
            <a:avLst/>
          </a:prstGeom>
        </p:spPr>
      </p:pic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740352" y="6021288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 Riddl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4625" y="3048000"/>
            <a:ext cx="2619375" cy="381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Christmas riddles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6884385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7030A0"/>
                </a:solidFill>
              </a:rPr>
              <a:t>What's at the end of Christmas?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What kind of bird can write? </a:t>
            </a:r>
          </a:p>
          <a:p>
            <a:pPr marL="342900" indent="-342900">
              <a:buAutoNum type="arabicPeriod"/>
            </a:pPr>
            <a:r>
              <a:rPr lang="en-US" sz="2800" b="1" dirty="0" smtClean="0">
                <a:solidFill>
                  <a:srgbClr val="990099"/>
                </a:solidFill>
              </a:rPr>
              <a:t>Lives in winter,</a:t>
            </a:r>
          </a:p>
          <a:p>
            <a:pPr marL="342900" indent="-342900"/>
            <a:r>
              <a:rPr lang="en-US" sz="2800" b="1" dirty="0" smtClean="0">
                <a:solidFill>
                  <a:srgbClr val="990099"/>
                </a:solidFill>
              </a:rPr>
              <a:t>     dies in summer.</a:t>
            </a:r>
          </a:p>
          <a:p>
            <a:pPr marL="342900" indent="-342900"/>
            <a:r>
              <a:rPr lang="en-US" sz="2800" b="1" dirty="0" smtClean="0">
                <a:solidFill>
                  <a:srgbClr val="990099"/>
                </a:solidFill>
              </a:rPr>
              <a:t>     and grows with its roots upwards.</a:t>
            </a:r>
          </a:p>
          <a:p>
            <a:pPr marL="342900" indent="-342900"/>
            <a:r>
              <a:rPr lang="en-US" sz="2800" b="1" dirty="0" smtClean="0">
                <a:solidFill>
                  <a:srgbClr val="002060"/>
                </a:solidFill>
              </a:rPr>
              <a:t>4. What passes you by but you don't know it,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bites but you can't feel the pain?</a:t>
            </a:r>
          </a:p>
          <a:p>
            <a:pPr marL="342900" indent="-342900"/>
            <a:r>
              <a:rPr lang="en-US" sz="2800" b="1" dirty="0" smtClean="0">
                <a:solidFill>
                  <a:srgbClr val="002060"/>
                </a:solidFill>
              </a:rPr>
              <a:t>5.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My life can be measured in hours,</a:t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I serve by being devoured.</a:t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Thin, I am quick</a:t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Fat, I am slow</a:t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Wind is my foe.</a:t>
            </a:r>
          </a:p>
          <a:p>
            <a:pPr marL="342900" indent="-342900">
              <a:buAutoNum type="arabicPeriod"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ru-RU" dirty="0"/>
          </a:p>
        </p:txBody>
      </p:sp>
      <p:sp>
        <p:nvSpPr>
          <p:cNvPr id="6" name="Стрелка вверх 5">
            <a:hlinkClick r:id="rId4" action="ppaction://hlinksldjump"/>
          </p:cNvPr>
          <p:cNvSpPr/>
          <p:nvPr/>
        </p:nvSpPr>
        <p:spPr>
          <a:xfrm>
            <a:off x="7919864" y="260648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gic-in-the-air-christ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0_bauble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Использованные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7931224" cy="468052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smtClean="0"/>
              <a:t>Материал для викторин</a:t>
            </a:r>
          </a:p>
          <a:p>
            <a:r>
              <a:rPr lang="ru-RU" dirty="0" smtClean="0"/>
              <a:t> </a:t>
            </a:r>
            <a:r>
              <a:rPr lang="de-DE" u="sng" dirty="0" smtClean="0">
                <a:hlinkClick r:id="rId3"/>
              </a:rPr>
              <a:t>http</a:t>
            </a:r>
            <a:r>
              <a:rPr lang="ru-RU" u="sng" dirty="0" smtClean="0">
                <a:hlinkClick r:id="rId3"/>
              </a:rPr>
              <a:t>://</a:t>
            </a:r>
            <a:r>
              <a:rPr lang="de-DE" u="sng" dirty="0" err="1" smtClean="0">
                <a:hlinkClick r:id="rId3"/>
              </a:rPr>
              <a:t>learnenglishkids</a:t>
            </a:r>
            <a:r>
              <a:rPr lang="ru-RU" u="sng" dirty="0" smtClean="0">
                <a:hlinkClick r:id="rId3"/>
              </a:rPr>
              <a:t>.</a:t>
            </a:r>
            <a:r>
              <a:rPr lang="de-DE" u="sng" dirty="0" err="1" smtClean="0">
                <a:hlinkClick r:id="rId3"/>
              </a:rPr>
              <a:t>britishcouncil</a:t>
            </a:r>
            <a:r>
              <a:rPr lang="ru-RU" u="sng" dirty="0" smtClean="0">
                <a:hlinkClick r:id="rId3"/>
              </a:rPr>
              <a:t>.</a:t>
            </a:r>
            <a:r>
              <a:rPr lang="de-DE" u="sng" dirty="0" err="1" smtClean="0">
                <a:hlinkClick r:id="rId3"/>
              </a:rPr>
              <a:t>org</a:t>
            </a:r>
            <a:r>
              <a:rPr lang="ru-RU" u="sng" dirty="0" smtClean="0">
                <a:hlinkClick r:id="rId3"/>
              </a:rPr>
              <a:t>/</a:t>
            </a:r>
            <a:r>
              <a:rPr lang="de-DE" u="sng" dirty="0" smtClean="0">
                <a:hlinkClick r:id="rId3"/>
              </a:rPr>
              <a:t>en</a:t>
            </a:r>
            <a:r>
              <a:rPr lang="ru-RU" u="sng" dirty="0" smtClean="0">
                <a:hlinkClick r:id="rId3"/>
              </a:rPr>
              <a:t>/</a:t>
            </a:r>
            <a:r>
              <a:rPr lang="de-DE" u="sng" dirty="0" err="1" smtClean="0">
                <a:hlinkClick r:id="rId3"/>
              </a:rPr>
              <a:t>play</a:t>
            </a:r>
            <a:r>
              <a:rPr lang="ru-RU" u="sng" dirty="0" smtClean="0">
                <a:hlinkClick r:id="rId3"/>
              </a:rPr>
              <a:t>-</a:t>
            </a:r>
            <a:r>
              <a:rPr lang="de-DE" u="sng" dirty="0" err="1" smtClean="0">
                <a:hlinkClick r:id="rId3"/>
              </a:rPr>
              <a:t>with</a:t>
            </a:r>
            <a:r>
              <a:rPr lang="ru-RU" u="sng" dirty="0" smtClean="0">
                <a:hlinkClick r:id="rId3"/>
              </a:rPr>
              <a:t>-</a:t>
            </a:r>
            <a:r>
              <a:rPr lang="de-DE" u="sng" dirty="0" err="1" smtClean="0">
                <a:hlinkClick r:id="rId3"/>
              </a:rPr>
              <a:t>friends</a:t>
            </a:r>
            <a:r>
              <a:rPr lang="ru-RU" u="sng" dirty="0" smtClean="0">
                <a:hlinkClick r:id="rId3"/>
              </a:rPr>
              <a:t>/</a:t>
            </a:r>
            <a:r>
              <a:rPr lang="de-DE" u="sng" dirty="0" err="1" smtClean="0">
                <a:hlinkClick r:id="rId3"/>
              </a:rPr>
              <a:t>quiz</a:t>
            </a:r>
            <a:r>
              <a:rPr lang="ru-RU" u="sng" dirty="0" smtClean="0">
                <a:hlinkClick r:id="rId3"/>
              </a:rPr>
              <a:t>-</a:t>
            </a:r>
            <a:r>
              <a:rPr lang="de-DE" u="sng" dirty="0" err="1" smtClean="0">
                <a:hlinkClick r:id="rId3"/>
              </a:rPr>
              <a:t>christmas</a:t>
            </a:r>
            <a:r>
              <a:rPr lang="ru-RU" dirty="0" smtClean="0"/>
              <a:t>  </a:t>
            </a:r>
          </a:p>
          <a:p>
            <a:pPr lvl="0"/>
            <a:r>
              <a:rPr lang="ru-RU" dirty="0" smtClean="0"/>
              <a:t>Рождественские поздравления</a:t>
            </a:r>
          </a:p>
          <a:p>
            <a:r>
              <a:rPr lang="ru-RU" u="sng" dirty="0" smtClean="0">
                <a:hlinkClick r:id="rId4"/>
              </a:rPr>
              <a:t>http://www.pozdravleniya.biz/pozdravleniya/xmas/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5"/>
              </a:rPr>
              <a:t>http://www.quotegarden.com/christmas.html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Тексты песен</a:t>
            </a:r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6"/>
              </a:rPr>
              <a:t>http://www.carols.org.uk/christmas_songs_index.htm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 Песни – музыка и видео (</a:t>
            </a:r>
            <a:r>
              <a:rPr lang="ru-RU" dirty="0" err="1" smtClean="0"/>
              <a:t>флэш</a:t>
            </a:r>
            <a:r>
              <a:rPr lang="ru-RU" dirty="0" smtClean="0"/>
              <a:t>)</a:t>
            </a:r>
          </a:p>
          <a:p>
            <a:r>
              <a:rPr lang="en-US" u="sng" dirty="0" smtClean="0">
                <a:hlinkClick r:id="rId7"/>
              </a:rPr>
              <a:t>http://www.youtube.com/watch?v=ONyXSnL2LtA&amp;feature=related</a:t>
            </a:r>
            <a:r>
              <a:rPr lang="ru-RU" dirty="0" smtClean="0"/>
              <a:t> </a:t>
            </a:r>
            <a:r>
              <a:rPr lang="en-US" dirty="0" smtClean="0"/>
              <a:t>– We wish you a merry Christmas</a:t>
            </a:r>
            <a:endParaRPr lang="ru-RU" dirty="0" smtClean="0"/>
          </a:p>
          <a:p>
            <a:r>
              <a:rPr lang="en-US" u="sng" dirty="0" smtClean="0">
                <a:hlinkClick r:id="rId8"/>
              </a:rPr>
              <a:t>http</a:t>
            </a:r>
            <a:r>
              <a:rPr lang="ru-RU" u="sng" dirty="0" smtClean="0">
                <a:hlinkClick r:id="rId8"/>
              </a:rPr>
              <a:t>://</a:t>
            </a:r>
            <a:r>
              <a:rPr lang="en-US" u="sng" dirty="0" smtClean="0">
                <a:hlinkClick r:id="rId8"/>
              </a:rPr>
              <a:t>www</a:t>
            </a:r>
            <a:r>
              <a:rPr lang="ru-RU" u="sng" dirty="0" smtClean="0">
                <a:hlinkClick r:id="rId8"/>
              </a:rPr>
              <a:t>.</a:t>
            </a:r>
            <a:r>
              <a:rPr lang="en-US" u="sng" dirty="0" err="1" smtClean="0">
                <a:hlinkClick r:id="rId8"/>
              </a:rPr>
              <a:t>youtube</a:t>
            </a:r>
            <a:r>
              <a:rPr lang="ru-RU" u="sng" dirty="0" smtClean="0">
                <a:hlinkClick r:id="rId8"/>
              </a:rPr>
              <a:t>.</a:t>
            </a:r>
            <a:r>
              <a:rPr lang="en-US" u="sng" dirty="0" smtClean="0">
                <a:hlinkClick r:id="rId8"/>
              </a:rPr>
              <a:t>com</a:t>
            </a:r>
            <a:r>
              <a:rPr lang="ru-RU" u="sng" dirty="0" smtClean="0">
                <a:hlinkClick r:id="rId8"/>
              </a:rPr>
              <a:t>/</a:t>
            </a:r>
            <a:r>
              <a:rPr lang="en-US" u="sng" dirty="0" smtClean="0">
                <a:hlinkClick r:id="rId8"/>
              </a:rPr>
              <a:t>watch</a:t>
            </a:r>
            <a:r>
              <a:rPr lang="ru-RU" u="sng" dirty="0" smtClean="0">
                <a:hlinkClick r:id="rId8"/>
              </a:rPr>
              <a:t>?</a:t>
            </a:r>
            <a:r>
              <a:rPr lang="en-US" u="sng" dirty="0" smtClean="0">
                <a:hlinkClick r:id="rId8"/>
              </a:rPr>
              <a:t>v</a:t>
            </a:r>
            <a:r>
              <a:rPr lang="ru-RU" u="sng" dirty="0" smtClean="0">
                <a:hlinkClick r:id="rId8"/>
              </a:rPr>
              <a:t>=</a:t>
            </a:r>
            <a:r>
              <a:rPr lang="en-US" u="sng" dirty="0" err="1" smtClean="0">
                <a:hlinkClick r:id="rId8"/>
              </a:rPr>
              <a:t>TeNJmOsBS</a:t>
            </a:r>
            <a:r>
              <a:rPr lang="ru-RU" u="sng" dirty="0" smtClean="0">
                <a:hlinkClick r:id="rId8"/>
              </a:rPr>
              <a:t>94</a:t>
            </a:r>
            <a:r>
              <a:rPr lang="en-US" dirty="0" smtClean="0"/>
              <a:t> – Jingle Bells</a:t>
            </a:r>
            <a:endParaRPr lang="ru-RU" smtClean="0"/>
          </a:p>
          <a:p>
            <a:r>
              <a:rPr lang="en-US" u="sng" smtClean="0">
                <a:hlinkClick r:id="rId9"/>
              </a:rPr>
              <a:t>http</a:t>
            </a:r>
            <a:r>
              <a:rPr lang="en-US" u="sng" dirty="0" smtClean="0">
                <a:hlinkClick r:id="rId9"/>
              </a:rPr>
              <a:t>://www.youtube.com/watch?v=aQzlJRjXSGY</a:t>
            </a:r>
            <a:r>
              <a:rPr lang="en-US" dirty="0" smtClean="0"/>
              <a:t> – Let it snow</a:t>
            </a:r>
            <a:endParaRPr lang="ru-RU" dirty="0" smtClean="0"/>
          </a:p>
          <a:p>
            <a:r>
              <a:rPr lang="en-US" u="sng" dirty="0" smtClean="0">
                <a:hlinkClick r:id="rId10"/>
              </a:rPr>
              <a:t>http://www.youtube.com/watch?v=NScszDlC0iw&amp;feature=related</a:t>
            </a:r>
            <a:r>
              <a:rPr lang="en-US" dirty="0" smtClean="0"/>
              <a:t>  - Santa is coming to town</a:t>
            </a:r>
            <a:endParaRPr lang="ru-RU" dirty="0" smtClean="0"/>
          </a:p>
          <a:p>
            <a:r>
              <a:rPr lang="en-US" u="sng" dirty="0" smtClean="0">
                <a:hlinkClick r:id="rId11"/>
              </a:rPr>
              <a:t>http://www.youtube.com/watch?v=CMDtSUEAIiQ</a:t>
            </a:r>
            <a:r>
              <a:rPr lang="en-US" dirty="0" smtClean="0"/>
              <a:t> – Rudolph- the red-nosed reindeer</a:t>
            </a:r>
            <a:endParaRPr lang="ru-RU" dirty="0" smtClean="0"/>
          </a:p>
          <a:p>
            <a:r>
              <a:rPr lang="en-US" u="sng" dirty="0" smtClean="0">
                <a:hlinkClick r:id="rId12"/>
              </a:rPr>
              <a:t>http://www.youtube.com/watch?v=rId95N2teUc&amp;feature=related</a:t>
            </a:r>
            <a:r>
              <a:rPr lang="en-US" dirty="0" smtClean="0"/>
              <a:t> – Auld Lang </a:t>
            </a:r>
            <a:r>
              <a:rPr lang="en-US" dirty="0" err="1" smtClean="0"/>
              <a:t>Syne</a:t>
            </a:r>
            <a:endParaRPr lang="ru-RU" dirty="0" smtClean="0"/>
          </a:p>
          <a:p>
            <a:pPr lvl="0"/>
            <a:r>
              <a:rPr lang="ru-RU" dirty="0" smtClean="0"/>
              <a:t>Рождественские загадки</a:t>
            </a:r>
          </a:p>
          <a:p>
            <a:r>
              <a:rPr lang="en-US" dirty="0" smtClean="0"/>
              <a:t> </a:t>
            </a:r>
            <a:r>
              <a:rPr lang="en-US" u="sng" dirty="0" smtClean="0">
                <a:hlinkClick r:id="rId13"/>
              </a:rPr>
              <a:t>http://www.diskuspublishing.com/riddle.html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Тексты для чтения про Рождество</a:t>
            </a:r>
          </a:p>
          <a:p>
            <a:r>
              <a:rPr lang="en-US" u="sng" dirty="0" smtClean="0">
                <a:hlinkClick r:id="rId14"/>
              </a:rPr>
              <a:t>http://docs4.chomikuj.pl/238203145,0,0,ChrisPrimTn.doc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0_bauble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Использованные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5472608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Изображения</a:t>
            </a:r>
          </a:p>
          <a:p>
            <a:r>
              <a:rPr lang="en-US" dirty="0" smtClean="0"/>
              <a:t>http://www.layoutsparks.com/myspace-layouts/snow_4</a:t>
            </a:r>
            <a:endParaRPr lang="ru-RU" dirty="0" smtClean="0"/>
          </a:p>
          <a:p>
            <a:r>
              <a:rPr lang="en-US" dirty="0" smtClean="0"/>
              <a:t>http://twitgoo.com/a/help</a:t>
            </a:r>
            <a:endParaRPr lang="ru-RU" dirty="0" smtClean="0"/>
          </a:p>
          <a:p>
            <a:r>
              <a:rPr lang="en-US" dirty="0" smtClean="0"/>
              <a:t>http://www.clipartpal.com/clipart_pd/holiday/christmas/christmasornaments_10648.html</a:t>
            </a:r>
            <a:endParaRPr lang="ru-RU" dirty="0" smtClean="0"/>
          </a:p>
          <a:p>
            <a:r>
              <a:rPr lang="en-US" dirty="0" smtClean="0"/>
              <a:t>http://www.stockphotopro.com/photo_of/baubles/B53P2B/Illustration_of_a_Christmas</a:t>
            </a:r>
            <a:endParaRPr lang="ru-RU" dirty="0" smtClean="0"/>
          </a:p>
          <a:p>
            <a:r>
              <a:rPr lang="en-US" dirty="0" smtClean="0"/>
              <a:t>http://www.christmasornaments.org.uk/</a:t>
            </a:r>
            <a:endParaRPr lang="ru-RU" dirty="0" smtClean="0"/>
          </a:p>
          <a:p>
            <a:r>
              <a:rPr lang="en-US" dirty="0" smtClean="0"/>
              <a:t>http://homepages.tesco.net/~derek.berger/holidays/boxingday.html</a:t>
            </a:r>
            <a:endParaRPr lang="ru-RU" dirty="0" smtClean="0"/>
          </a:p>
          <a:p>
            <a:r>
              <a:rPr lang="en-US" dirty="0" smtClean="0"/>
              <a:t>http://tada07.wordpress.com/2007/12/07/victorian-era-transforms-society-and-the-christmas-card/</a:t>
            </a:r>
            <a:endParaRPr lang="ru-RU" dirty="0" smtClean="0"/>
          </a:p>
          <a:p>
            <a:r>
              <a:rPr lang="en-US" dirty="0" smtClean="0"/>
              <a:t>http://tada07.wordpress.com/2007/12/07/victorian-era-transforms-society-and-the-christmas-card/</a:t>
            </a:r>
            <a:endParaRPr lang="ru-RU" dirty="0" smtClean="0"/>
          </a:p>
          <a:p>
            <a:r>
              <a:rPr lang="en-US" dirty="0" smtClean="0"/>
              <a:t>http://dorisgold.com/DGFDC/FirstDayCovers2006</a:t>
            </a:r>
            <a:endParaRPr lang="ru-RU" dirty="0" smtClean="0"/>
          </a:p>
          <a:p>
            <a:r>
              <a:rPr lang="en-US" dirty="0" smtClean="0"/>
              <a:t>http://www.scrapwitch.com.au/handmade-christmas-card/</a:t>
            </a:r>
            <a:endParaRPr lang="ru-RU" dirty="0" smtClean="0"/>
          </a:p>
          <a:p>
            <a:r>
              <a:rPr lang="en-US" dirty="0" smtClean="0"/>
              <a:t>http://www.life123.com/holidays/christmas/homemade-holiday-gifts/handmade-christmas-cards.shtml</a:t>
            </a:r>
            <a:endParaRPr lang="ru-RU" dirty="0" smtClean="0"/>
          </a:p>
          <a:p>
            <a:r>
              <a:rPr lang="en-US" dirty="0" smtClean="0"/>
              <a:t>http://www.homemade-gifts-made-easy.com/homemade-christmas-ornaments-to-make.html</a:t>
            </a:r>
            <a:endParaRPr lang="ru-RU" dirty="0" smtClean="0"/>
          </a:p>
          <a:p>
            <a:r>
              <a:rPr lang="en-US" dirty="0" smtClean="0"/>
              <a:t>http://images-en.busytrade.com/63009300/Offer-various-beautiful-handmade-3D-christmas-card.jpg</a:t>
            </a:r>
            <a:endParaRPr lang="ru-RU" dirty="0" smtClean="0"/>
          </a:p>
          <a:p>
            <a:r>
              <a:rPr lang="en-US" dirty="0" smtClean="0"/>
              <a:t>http://www.dreamstime.com/royalty-free-stock-photo-handmade-christmas-card-image3752755</a:t>
            </a:r>
            <a:endParaRPr lang="ru-RU" dirty="0" smtClean="0"/>
          </a:p>
          <a:p>
            <a:r>
              <a:rPr lang="en-US" dirty="0" smtClean="0"/>
              <a:t>http://nothingmakesmehappier.com/christmas-card-projects/</a:t>
            </a:r>
            <a:endParaRPr lang="ru-RU" dirty="0" smtClean="0"/>
          </a:p>
          <a:p>
            <a:r>
              <a:rPr lang="en-US" dirty="0" smtClean="0"/>
              <a:t>http://everythingaccordingtoerin.blogspot.com/2010/12/favorite-christmas-songs.html</a:t>
            </a:r>
            <a:endParaRPr lang="ru-RU" dirty="0" smtClean="0"/>
          </a:p>
          <a:p>
            <a:r>
              <a:rPr lang="en-US" dirty="0" smtClean="0"/>
              <a:t>http://www.profile-comments.com/xmas/comments/jingle-bells.gif.html</a:t>
            </a:r>
            <a:endParaRPr lang="ru-RU" dirty="0" smtClean="0"/>
          </a:p>
          <a:p>
            <a:r>
              <a:rPr lang="en-US" dirty="0" smtClean="0"/>
              <a:t>http://www.bloggang.com/mainblog.php?id=child&amp;month=24-12-2008&amp;group=12&amp;gblog=186</a:t>
            </a:r>
            <a:endParaRPr lang="ru-RU" dirty="0" smtClean="0"/>
          </a:p>
          <a:p>
            <a:r>
              <a:rPr lang="en-US" dirty="0" smtClean="0"/>
              <a:t>http://best-christmas-movies.blogspot.com/</a:t>
            </a:r>
            <a:endParaRPr lang="ru-RU" dirty="0" smtClean="0"/>
          </a:p>
          <a:p>
            <a:r>
              <a:rPr lang="en-US" dirty="0" smtClean="0"/>
              <a:t>http://www.allgraphics123.com/comments/happy-winter/page/2/</a:t>
            </a:r>
            <a:endParaRPr lang="ru-RU" dirty="0" smtClean="0"/>
          </a:p>
          <a:p>
            <a:r>
              <a:rPr lang="en-US" dirty="0" smtClean="0"/>
              <a:t>http://www.showbizgalore.com/2275/new-year-song-auld-lang-syne-song-lyrics/</a:t>
            </a:r>
            <a:endParaRPr lang="ru-RU" dirty="0" smtClean="0"/>
          </a:p>
          <a:p>
            <a:r>
              <a:rPr lang="en-US" dirty="0" smtClean="0"/>
              <a:t>http://teachered.astate.edu/Sparks/Issues/Christmas%20and%20Hanukkah%202004.htm</a:t>
            </a:r>
            <a:endParaRPr lang="ru-RU" dirty="0" smtClean="0"/>
          </a:p>
          <a:p>
            <a:r>
              <a:rPr lang="en-US" dirty="0" smtClean="0"/>
              <a:t>http://www.chakri.com.my/2009/12/15/special-christmas-roast-turkey/</a:t>
            </a:r>
            <a:endParaRPr lang="ru-RU" dirty="0" smtClean="0"/>
          </a:p>
          <a:p>
            <a:r>
              <a:rPr lang="en-US" dirty="0" smtClean="0"/>
              <a:t>http://terrellmims.wordpress.com/2010/12/06/o-christmas-tree/</a:t>
            </a:r>
            <a:endParaRPr lang="ru-RU" dirty="0" smtClean="0"/>
          </a:p>
          <a:p>
            <a:r>
              <a:rPr lang="en-US" dirty="0" smtClean="0"/>
              <a:t>http://www.state.gov/r/pa/ei/bgn/3997.htm</a:t>
            </a:r>
            <a:endParaRPr lang="ru-RU" dirty="0" smtClean="0"/>
          </a:p>
          <a:p>
            <a:r>
              <a:rPr lang="en-US" dirty="0" smtClean="0"/>
              <a:t>http://www.sodick.ru/company/predstav/predstav.html</a:t>
            </a:r>
            <a:endParaRPr lang="ru-RU" dirty="0" smtClean="0"/>
          </a:p>
          <a:p>
            <a:r>
              <a:rPr lang="en-US" dirty="0" smtClean="0"/>
              <a:t>http://www.4x4offroads.com/south-pole-world-record.html</a:t>
            </a:r>
            <a:endParaRPr lang="ru-RU" dirty="0" smtClean="0"/>
          </a:p>
          <a:p>
            <a:r>
              <a:rPr lang="en-US" dirty="0" smtClean="0"/>
              <a:t>http://www.topnews.in/south-pole-becoming-tourist-hotspot-287195</a:t>
            </a:r>
            <a:endParaRPr lang="ru-RU" dirty="0" smtClean="0"/>
          </a:p>
          <a:p>
            <a:r>
              <a:rPr lang="en-US" dirty="0" smtClean="0"/>
              <a:t>http://www.4giftgiving.com/Balsam_Christmas_wreaths.htm</a:t>
            </a:r>
            <a:endParaRPr lang="ru-RU" dirty="0" smtClean="0"/>
          </a:p>
          <a:p>
            <a:r>
              <a:rPr lang="en-US" dirty="0" smtClean="0"/>
              <a:t>http://www.istockphoto.com/stock-photo-2722041-new-year-s-tinsel-of-red-green-and-yellow-color.php</a:t>
            </a:r>
            <a:endParaRPr lang="ru-RU" dirty="0" smtClean="0"/>
          </a:p>
          <a:p>
            <a:r>
              <a:rPr lang="en-US" dirty="0" smtClean="0"/>
              <a:t>http://www.love-and-friendship.com/christmas/christmas-clipart.html</a:t>
            </a:r>
            <a:endParaRPr lang="ru-RU" dirty="0" smtClean="0"/>
          </a:p>
          <a:p>
            <a:r>
              <a:rPr lang="en-US" dirty="0" smtClean="0"/>
              <a:t>http://www.hugh-taylor.com/</a:t>
            </a:r>
            <a:endParaRPr lang="ru-RU" dirty="0" smtClean="0"/>
          </a:p>
          <a:p>
            <a:r>
              <a:rPr lang="en-US" dirty="0" smtClean="0"/>
              <a:t>http://www.cksinfo.com/household/lighting/candles/index.html</a:t>
            </a:r>
            <a:endParaRPr lang="ru-RU" dirty="0" smtClean="0"/>
          </a:p>
          <a:p>
            <a:r>
              <a:rPr lang="en-US" dirty="0" smtClean="0"/>
              <a:t>http://www.cksinfo.com/household/lighting/candles/index.html</a:t>
            </a:r>
            <a:endParaRPr lang="ru-RU" dirty="0" smtClean="0"/>
          </a:p>
          <a:p>
            <a:r>
              <a:rPr lang="en-US" dirty="0" smtClean="0"/>
              <a:t>http://free-extras.com/images/confetti-1317.htm</a:t>
            </a:r>
            <a:endParaRPr lang="ru-RU" dirty="0" smtClean="0"/>
          </a:p>
          <a:p>
            <a:r>
              <a:rPr lang="en-US" dirty="0" smtClean="0"/>
              <a:t>http://www.bbc.co.uk/food/cheesecake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484784"/>
            <a:ext cx="3024336" cy="3496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http://www.bbc.co.uk/food/roast_turkey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http://www.bbc.co.uk/food/christmas_cake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http://www.bbc.co.uk/food/christmas_pudding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http://www.bbc.co.uk/food/mince_pies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http://www.bbc.co.uk/food/stuffing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http://britishfood.about.com/od/psrecipes/r/sausagerolls.htm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http://www.bbc.co.uk/food/recipes/hotchocolate_81425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http://www.bbc.co.uk/food/swiss_roll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http://www.bbc.co.uk/food/cranberry_sauce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 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http://themoscownews.com/arts/20091228/55401506.html?referfrommn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http://www.hzmre.com/holidays/adventtable.htm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http://prazdniku.com/novij-god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http://www.sakhamarket.ru/?page=paper&amp;id=699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http://news.students.ru/2009/12/30/kak_vstrechat_i_chto_darit_na_novyjj_god_sovety_glavnogo_deda_moroza_strany.html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http://www.spreadshirt.co.uk/white-snow-winter-christmas-men-s-te-C4408A6414055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http://rosehill.mykansaslibrary.org/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http://englishphiles.blogspot.com/2009/02/christmas-time-in-great-britain.html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" dirty="0" smtClean="0"/>
              <a:t>http://jeffreyhill.typepad.com/english/2008/12/christmas-in-britain.html</a:t>
            </a:r>
            <a:endParaRPr lang="ru-RU" sz="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800" dirty="0" smtClean="0"/>
              <a:t>http://www.penpress.com/create-your-own/index.html</a:t>
            </a:r>
            <a:endParaRPr lang="ru-RU" sz="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Cinquain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60848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0000FF"/>
                </a:solidFill>
              </a:rPr>
              <a:t>Christmas</a:t>
            </a:r>
          </a:p>
          <a:p>
            <a:pPr algn="ctr"/>
            <a:r>
              <a:rPr lang="de-DE" sz="4000" b="1" dirty="0" err="1">
                <a:solidFill>
                  <a:srgbClr val="0000FF"/>
                </a:solidFill>
              </a:rPr>
              <a:t>holy</a:t>
            </a:r>
            <a:r>
              <a:rPr lang="de-DE" sz="4000" b="1" dirty="0">
                <a:solidFill>
                  <a:srgbClr val="0000FF"/>
                </a:solidFill>
              </a:rPr>
              <a:t>, </a:t>
            </a:r>
            <a:r>
              <a:rPr lang="de-DE" sz="4000" b="1" dirty="0" err="1">
                <a:solidFill>
                  <a:srgbClr val="0000FF"/>
                </a:solidFill>
              </a:rPr>
              <a:t>magic</a:t>
            </a:r>
            <a:endParaRPr lang="de-DE" sz="4000" b="1" dirty="0">
              <a:solidFill>
                <a:srgbClr val="0000FF"/>
              </a:solidFill>
            </a:endParaRPr>
          </a:p>
          <a:p>
            <a:pPr algn="ctr"/>
            <a:r>
              <a:rPr lang="en-US" sz="4000" b="1" dirty="0">
                <a:solidFill>
                  <a:srgbClr val="0000FF"/>
                </a:solidFill>
              </a:rPr>
              <a:t>inspires, brings luck, makes happy</a:t>
            </a:r>
          </a:p>
          <a:p>
            <a:pPr algn="ctr"/>
            <a:r>
              <a:rPr lang="de-DE" sz="4000" b="1" dirty="0" err="1" smtClean="0">
                <a:solidFill>
                  <a:srgbClr val="0000FF"/>
                </a:solidFill>
              </a:rPr>
              <a:t>we</a:t>
            </a:r>
            <a:r>
              <a:rPr lang="de-DE" sz="4000" b="1" dirty="0" smtClean="0">
                <a:solidFill>
                  <a:srgbClr val="0000FF"/>
                </a:solidFill>
              </a:rPr>
              <a:t> </a:t>
            </a:r>
            <a:r>
              <a:rPr lang="de-DE" sz="4000" b="1" dirty="0" err="1" smtClean="0">
                <a:solidFill>
                  <a:srgbClr val="0000FF"/>
                </a:solidFill>
              </a:rPr>
              <a:t>believe</a:t>
            </a:r>
            <a:r>
              <a:rPr lang="de-DE" sz="4000" b="1" dirty="0" smtClean="0">
                <a:solidFill>
                  <a:srgbClr val="0000FF"/>
                </a:solidFill>
              </a:rPr>
              <a:t> </a:t>
            </a:r>
            <a:r>
              <a:rPr lang="de-DE" sz="4000" b="1" dirty="0">
                <a:solidFill>
                  <a:srgbClr val="0000FF"/>
                </a:solidFill>
              </a:rPr>
              <a:t>in </a:t>
            </a:r>
            <a:r>
              <a:rPr lang="de-DE" sz="4000" b="1" dirty="0" err="1">
                <a:solidFill>
                  <a:srgbClr val="0000FF"/>
                </a:solidFill>
              </a:rPr>
              <a:t>future</a:t>
            </a:r>
            <a:endParaRPr lang="de-DE" sz="4000" b="1" dirty="0">
              <a:solidFill>
                <a:srgbClr val="0000FF"/>
              </a:solidFill>
            </a:endParaRPr>
          </a:p>
          <a:p>
            <a:pPr algn="ctr"/>
            <a:r>
              <a:rPr lang="de-DE" sz="4000" b="1" dirty="0" err="1">
                <a:solidFill>
                  <a:srgbClr val="0000FF"/>
                </a:solidFill>
              </a:rPr>
              <a:t>Miracle</a:t>
            </a:r>
            <a:endParaRPr lang="de-DE" sz="4000" b="1" dirty="0">
              <a:solidFill>
                <a:srgbClr val="0000FF"/>
              </a:solidFill>
            </a:endParaRPr>
          </a:p>
        </p:txBody>
      </p:sp>
      <p:pic>
        <p:nvPicPr>
          <p:cNvPr id="6" name="Рисунок 5" descr="help-icon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72777"/>
            <a:ext cx="2178174" cy="2185223"/>
          </a:xfrm>
          <a:prstGeom prst="rect">
            <a:avLst/>
          </a:prstGeom>
        </p:spPr>
      </p:pic>
      <p:sp>
        <p:nvSpPr>
          <p:cNvPr id="7" name="Стрелка вверх 6">
            <a:hlinkClick r:id="rId4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hristmas_tree_decorations_large_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0"/>
            <a:ext cx="2455739" cy="2669282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ristmas_bells.-245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1144" y="1"/>
            <a:ext cx="2132856" cy="2132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Cinquain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</a:rPr>
              <a:t>Синквейн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- это пятистишие, где </a:t>
            </a:r>
          </a:p>
          <a:p>
            <a:pPr>
              <a:buNone/>
            </a:pP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первая строка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- одно ключевое слово, определяющее содержание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</a:rPr>
              <a:t>синквейна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Вторая строка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- два прилагательных, характеризующих данное понятие. </a:t>
            </a:r>
          </a:p>
          <a:p>
            <a:pPr>
              <a:buNone/>
            </a:pP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Третья строка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- три глагола, показывающих действие понятия. </a:t>
            </a:r>
          </a:p>
          <a:p>
            <a:pPr>
              <a:buNone/>
            </a:pP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Четвертая строка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- короткое предложение, в котором автор высказывает свое отношение к проблеме. </a:t>
            </a:r>
          </a:p>
          <a:p>
            <a:pPr>
              <a:buNone/>
            </a:pP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Пятая строка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- одно слово, обычно существительное, через которое человек выражает свои чувства, ассоциации, связанные с данным понятием.</a:t>
            </a:r>
          </a:p>
          <a:p>
            <a:endParaRPr lang="ru-RU" dirty="0"/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53P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0" y="2666551"/>
            <a:ext cx="5688632" cy="4191449"/>
          </a:xfrm>
        </p:spPr>
      </p:pic>
      <p:sp>
        <p:nvSpPr>
          <p:cNvPr id="4" name="Стрелка вверх 3">
            <a:hlinkClick r:id="rId3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73635" y="332656"/>
            <a:ext cx="5602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Christmas chain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132856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Count presents … </a:t>
            </a:r>
          </a:p>
          <a:p>
            <a:r>
              <a:rPr lang="en-US" sz="5400" b="1" dirty="0" smtClean="0">
                <a:solidFill>
                  <a:srgbClr val="0070C0"/>
                </a:solidFill>
              </a:rPr>
              <a:t>up to …without </a:t>
            </a:r>
          </a:p>
          <a:p>
            <a:r>
              <a:rPr lang="en-US" sz="5400" b="1" dirty="0" smtClean="0">
                <a:solidFill>
                  <a:srgbClr val="0070C0"/>
                </a:solidFill>
              </a:rPr>
              <a:t>any break!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QUIZ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What day is “Boxing Day”?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Стрелка вверх 4">
            <a:hlinkClick r:id="rId3" action="ppaction://hlinksldjump"/>
          </p:cNvPr>
          <p:cNvSpPr/>
          <p:nvPr/>
        </p:nvSpPr>
        <p:spPr>
          <a:xfrm rot="10800000"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mages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0"/>
            <a:ext cx="2771800" cy="3111738"/>
          </a:xfrm>
          <a:prstGeom prst="rect">
            <a:avLst/>
          </a:prstGeom>
        </p:spPr>
      </p:pic>
      <p:sp>
        <p:nvSpPr>
          <p:cNvPr id="12" name="Прямоугольник 11">
            <a:hlinkClick r:id="rId5" action="ppaction://hlinksldjump"/>
          </p:cNvPr>
          <p:cNvSpPr/>
          <p:nvPr/>
        </p:nvSpPr>
        <p:spPr>
          <a:xfrm>
            <a:off x="1547664" y="2492896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December 24th</a:t>
            </a:r>
            <a:endParaRPr lang="ru-RU" sz="4000" dirty="0"/>
          </a:p>
        </p:txBody>
      </p:sp>
      <p:sp>
        <p:nvSpPr>
          <p:cNvPr id="13" name="Прямоугольник 12">
            <a:hlinkClick r:id="rId5" action="ppaction://hlinksldjump"/>
          </p:cNvPr>
          <p:cNvSpPr/>
          <p:nvPr/>
        </p:nvSpPr>
        <p:spPr>
          <a:xfrm>
            <a:off x="1547664" y="3645024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December 25th</a:t>
            </a:r>
            <a:endParaRPr lang="ru-RU" sz="4000" dirty="0"/>
          </a:p>
        </p:txBody>
      </p:sp>
      <p:sp>
        <p:nvSpPr>
          <p:cNvPr id="14" name="Прямоугольник 13">
            <a:hlinkClick r:id="rId6" action="ppaction://hlinksldjump"/>
          </p:cNvPr>
          <p:cNvSpPr/>
          <p:nvPr/>
        </p:nvSpPr>
        <p:spPr>
          <a:xfrm>
            <a:off x="1547664" y="4941168"/>
            <a:ext cx="3456384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December 26th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rtistic-christmas-tree-thumb12097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"/>
            <a:ext cx="5440680" cy="6858000"/>
          </a:xfrm>
          <a:prstGeom prst="rect">
            <a:avLst/>
          </a:prstGeom>
        </p:spPr>
      </p:pic>
      <p:sp>
        <p:nvSpPr>
          <p:cNvPr id="2" name="Стрелка вверх 1">
            <a:hlinkClick r:id="rId3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340768"/>
            <a:ext cx="430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TRY AGAIN!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верх 1">
            <a:hlinkClick r:id="rId2" action="ppaction://hlinksldjump"/>
          </p:cNvPr>
          <p:cNvSpPr/>
          <p:nvPr/>
        </p:nvSpPr>
        <p:spPr>
          <a:xfrm>
            <a:off x="7668344" y="5805264"/>
            <a:ext cx="1224136" cy="836712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3861048"/>
            <a:ext cx="81783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December 26</a:t>
            </a:r>
            <a:r>
              <a:rPr lang="en-US" sz="4400" baseline="30000" dirty="0" smtClean="0">
                <a:solidFill>
                  <a:srgbClr val="0000FF"/>
                </a:solidFill>
              </a:rPr>
              <a:t>th</a:t>
            </a:r>
            <a:r>
              <a:rPr lang="en-US" sz="4400" dirty="0" smtClean="0">
                <a:solidFill>
                  <a:srgbClr val="0000FF"/>
                </a:solidFill>
              </a:rPr>
              <a:t> is called Boxing Day</a:t>
            </a:r>
          </a:p>
          <a:p>
            <a:r>
              <a:rPr lang="en-US" sz="4400" dirty="0" smtClean="0">
                <a:solidFill>
                  <a:srgbClr val="0000FF"/>
                </a:solidFill>
              </a:rPr>
              <a:t> and it is a holiday in Great </a:t>
            </a:r>
            <a:r>
              <a:rPr lang="en-US" sz="4400" dirty="0" err="1" smtClean="0">
                <a:solidFill>
                  <a:srgbClr val="0000FF"/>
                </a:solidFill>
              </a:rPr>
              <a:t>britain</a:t>
            </a:r>
            <a:r>
              <a:rPr lang="en-US" sz="4400" dirty="0" smtClean="0">
                <a:solidFill>
                  <a:srgbClr val="0000FF"/>
                </a:solidFill>
              </a:rPr>
              <a:t>.</a:t>
            </a:r>
            <a:endParaRPr lang="ru-RU" sz="4400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boxingdaytit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548680"/>
            <a:ext cx="4608512" cy="33408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168789">
            <a:off x="235458" y="1920364"/>
            <a:ext cx="3061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CORRECT!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755</Words>
  <Application>Microsoft Office PowerPoint</Application>
  <PresentationFormat>Экран (4:3)</PresentationFormat>
  <Paragraphs>223</Paragraphs>
  <Slides>36</Slides>
  <Notes>7</Notes>
  <HiddenSlides>12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Внеклассное мероприятие для 9 класса Christmas is coming …</vt:lpstr>
      <vt:lpstr>Christmas</vt:lpstr>
      <vt:lpstr>Слайд 3</vt:lpstr>
      <vt:lpstr>Cinquain</vt:lpstr>
      <vt:lpstr>Cinquain</vt:lpstr>
      <vt:lpstr>Слайд 6</vt:lpstr>
      <vt:lpstr>QUIZ</vt:lpstr>
      <vt:lpstr>Слайд 8</vt:lpstr>
      <vt:lpstr>Слайд 9</vt:lpstr>
      <vt:lpstr>QUIZ</vt:lpstr>
      <vt:lpstr>Слайд 11</vt:lpstr>
      <vt:lpstr>Слайд 12</vt:lpstr>
      <vt:lpstr>QUIZ</vt:lpstr>
      <vt:lpstr>Слайд 14</vt:lpstr>
      <vt:lpstr>Слайд 15</vt:lpstr>
      <vt:lpstr>Decorate your Christmas Card</vt:lpstr>
      <vt:lpstr>Christmas Greetings</vt:lpstr>
      <vt:lpstr>Sing a song!</vt:lpstr>
      <vt:lpstr>QUIZ</vt:lpstr>
      <vt:lpstr>Слайд 20</vt:lpstr>
      <vt:lpstr>Слайд 21</vt:lpstr>
      <vt:lpstr>QUIZ</vt:lpstr>
      <vt:lpstr>Слайд 23</vt:lpstr>
      <vt:lpstr>Слайд 24</vt:lpstr>
      <vt:lpstr>QUIZ</vt:lpstr>
      <vt:lpstr>Слайд 26</vt:lpstr>
      <vt:lpstr>Слайд 27</vt:lpstr>
      <vt:lpstr>Match decorations  and their names!</vt:lpstr>
      <vt:lpstr>Find Christmas Food!</vt:lpstr>
      <vt:lpstr>Father Frost and Santa Claus</vt:lpstr>
      <vt:lpstr>Слайд 31</vt:lpstr>
      <vt:lpstr>Reading about X-mas in GB</vt:lpstr>
      <vt:lpstr>Christmas riddles</vt:lpstr>
      <vt:lpstr>Слайд 34</vt:lpstr>
      <vt:lpstr>Использованные материалы</vt:lpstr>
      <vt:lpstr>Использованные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rina</dc:creator>
  <cp:lastModifiedBy>мария</cp:lastModifiedBy>
  <cp:revision>77</cp:revision>
  <dcterms:created xsi:type="dcterms:W3CDTF">2010-12-19T12:36:08Z</dcterms:created>
  <dcterms:modified xsi:type="dcterms:W3CDTF">2011-12-15T08:05:11Z</dcterms:modified>
</cp:coreProperties>
</file>