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38"/>
  </p:notesMasterIdLst>
  <p:sldIdLst>
    <p:sldId id="375" r:id="rId2"/>
    <p:sldId id="287" r:id="rId3"/>
    <p:sldId id="357" r:id="rId4"/>
    <p:sldId id="356" r:id="rId5"/>
    <p:sldId id="289" r:id="rId6"/>
    <p:sldId id="290" r:id="rId7"/>
    <p:sldId id="291" r:id="rId8"/>
    <p:sldId id="376" r:id="rId9"/>
    <p:sldId id="349" r:id="rId10"/>
    <p:sldId id="340" r:id="rId11"/>
    <p:sldId id="292" r:id="rId12"/>
    <p:sldId id="341" r:id="rId13"/>
    <p:sldId id="293" r:id="rId14"/>
    <p:sldId id="294" r:id="rId15"/>
    <p:sldId id="339" r:id="rId16"/>
    <p:sldId id="307" r:id="rId17"/>
    <p:sldId id="342" r:id="rId18"/>
    <p:sldId id="310" r:id="rId19"/>
    <p:sldId id="312" r:id="rId20"/>
    <p:sldId id="343" r:id="rId21"/>
    <p:sldId id="350" r:id="rId22"/>
    <p:sldId id="360" r:id="rId23"/>
    <p:sldId id="379" r:id="rId24"/>
    <p:sldId id="353" r:id="rId25"/>
    <p:sldId id="354" r:id="rId26"/>
    <p:sldId id="355" r:id="rId27"/>
    <p:sldId id="374" r:id="rId28"/>
    <p:sldId id="313" r:id="rId29"/>
    <p:sldId id="368" r:id="rId30"/>
    <p:sldId id="369" r:id="rId31"/>
    <p:sldId id="262" r:id="rId32"/>
    <p:sldId id="370" r:id="rId33"/>
    <p:sldId id="371" r:id="rId34"/>
    <p:sldId id="345" r:id="rId35"/>
    <p:sldId id="329" r:id="rId36"/>
    <p:sldId id="33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82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B0111-385D-4AFB-9350-4E171F38C282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9C435-DBB8-435C-A314-6D7E98CB4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9C435-DBB8-435C-A314-6D7E98CB4AB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C0DAD-4172-4E16-9AF0-5A9E99175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DB41B-AF6B-4E9C-B44A-1E89C03A2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82" r:id="rId12"/>
    <p:sldLayoutId id="214748368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14348" y="2143116"/>
            <a:ext cx="7670700" cy="105728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    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Создание </a:t>
            </a:r>
            <a:r>
              <a:rPr lang="ru-RU" sz="54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здоровьесберегающей</a:t>
            </a:r>
            <a:r>
              <a:rPr lang="ru-RU" sz="5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среды на уроке.</a:t>
            </a:r>
            <a:endParaRPr lang="ru-RU" sz="5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5072074"/>
            <a:ext cx="3786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Script MT Bold" pitchFamily="66" charset="0"/>
              </a:rPr>
              <a:t>Селезнёва Наталья Олеговна</a:t>
            </a:r>
            <a:br>
              <a:rPr lang="ru-RU" b="1" i="1" dirty="0" smtClean="0">
                <a:latin typeface="Script MT Bold" pitchFamily="66" charset="0"/>
              </a:rPr>
            </a:br>
            <a:r>
              <a:rPr lang="ru-RU" b="1" i="1" dirty="0" smtClean="0">
                <a:latin typeface="Script MT Bold" pitchFamily="66" charset="0"/>
              </a:rPr>
              <a:t>учитель начальных классов</a:t>
            </a:r>
            <a:br>
              <a:rPr lang="ru-RU" b="1" i="1" dirty="0" smtClean="0">
                <a:latin typeface="Script MT Bold" pitchFamily="66" charset="0"/>
              </a:rPr>
            </a:br>
            <a:r>
              <a:rPr lang="ru-RU" b="1" i="1" dirty="0" smtClean="0">
                <a:latin typeface="Script MT Bold" pitchFamily="66" charset="0"/>
              </a:rPr>
              <a:t>МБОУ СОШ №5 п. Ключи - 1</a:t>
            </a:r>
            <a:endParaRPr lang="ru-RU" dirty="0" smtClean="0"/>
          </a:p>
        </p:txBody>
      </p:sp>
      <p:pic>
        <p:nvPicPr>
          <p:cNvPr id="5" name="Picture 1" descr="C:\Users\1\Desktop\фото 2а кл\SAM_1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95671"/>
            <a:ext cx="4000528" cy="30003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0" y="1916113"/>
            <a:ext cx="8893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395" name="WordArt 11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8605868" cy="19891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9241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Физминутки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 методике</a:t>
            </a:r>
          </a:p>
          <a:p>
            <a:pPr algn="ctr"/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сенсорно-координаторских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тренажей</a:t>
            </a:r>
          </a:p>
        </p:txBody>
      </p:sp>
      <p:pic>
        <p:nvPicPr>
          <p:cNvPr id="24578" name="Picture 2" descr="C:\Users\1\Desktop\фото 2а кл\SAM_15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85926"/>
            <a:ext cx="3857652" cy="2893239"/>
          </a:xfrm>
          <a:prstGeom prst="rect">
            <a:avLst/>
          </a:prstGeom>
          <a:noFill/>
        </p:spPr>
      </p:pic>
      <p:pic>
        <p:nvPicPr>
          <p:cNvPr id="24579" name="Picture 3" descr="C:\Users\1\Desktop\фото 2а кл\SAM_15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786190"/>
            <a:ext cx="3786214" cy="2839661"/>
          </a:xfrm>
          <a:prstGeom prst="rect">
            <a:avLst/>
          </a:prstGeom>
          <a:noFill/>
        </p:spPr>
      </p:pic>
      <p:pic>
        <p:nvPicPr>
          <p:cNvPr id="24580" name="Picture 4" descr="C:\Users\1\Desktop\Алёхина.Фото\фото к презентации\SAM_1421.JPG"/>
          <p:cNvPicPr>
            <a:picLocks noChangeAspect="1" noChangeArrowheads="1"/>
          </p:cNvPicPr>
          <p:nvPr/>
        </p:nvPicPr>
        <p:blipFill>
          <a:blip r:embed="rId5" cstate="print"/>
          <a:srcRect l="8824" t="20589"/>
          <a:stretch>
            <a:fillRect/>
          </a:stretch>
        </p:blipFill>
        <p:spPr bwMode="auto">
          <a:xfrm>
            <a:off x="857224" y="4714884"/>
            <a:ext cx="3280861" cy="2143116"/>
          </a:xfrm>
          <a:prstGeom prst="ellipse">
            <a:avLst/>
          </a:prstGeom>
          <a:noFill/>
        </p:spPr>
      </p:pic>
      <p:pic>
        <p:nvPicPr>
          <p:cNvPr id="1026" name="Picture 2" descr="C:\Users\Alesy\Desktop\школа\100PHOTO\SAM_1422.JPG"/>
          <p:cNvPicPr>
            <a:picLocks noChangeAspect="1" noChangeArrowheads="1"/>
          </p:cNvPicPr>
          <p:nvPr/>
        </p:nvPicPr>
        <p:blipFill>
          <a:blip r:embed="rId6" cstate="print"/>
          <a:srcRect t="19385"/>
          <a:stretch>
            <a:fillRect/>
          </a:stretch>
        </p:blipFill>
        <p:spPr bwMode="auto">
          <a:xfrm>
            <a:off x="5572132" y="1571612"/>
            <a:ext cx="3308310" cy="2000240"/>
          </a:xfrm>
          <a:prstGeom prst="ellips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9388" y="184150"/>
            <a:ext cx="86788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/>
              <a:t> </a:t>
            </a:r>
            <a:r>
              <a:rPr lang="ru-RU" sz="3600" b="1" dirty="0"/>
              <a:t>«Весёлые человечки»</a:t>
            </a:r>
          </a:p>
          <a:p>
            <a:pPr>
              <a:spcBef>
                <a:spcPct val="50000"/>
              </a:spcBef>
            </a:pPr>
            <a:endParaRPr lang="ru-RU" sz="2400" dirty="0"/>
          </a:p>
        </p:txBody>
      </p:sp>
      <p:pic>
        <p:nvPicPr>
          <p:cNvPr id="9222" name="Picture 6" descr="SL3708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143248"/>
            <a:ext cx="2571768" cy="342832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23" name="Picture 7" descr="SL3708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928802"/>
            <a:ext cx="2587160" cy="3448057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8" descr="SL3708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928670"/>
            <a:ext cx="2557244" cy="323374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1\Desktop\фото 2а кл\SAM_1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7602"/>
            <a:ext cx="2357454" cy="3143270"/>
          </a:xfrm>
          <a:prstGeom prst="ellipse">
            <a:avLst/>
          </a:prstGeom>
          <a:noFill/>
        </p:spPr>
      </p:pic>
      <p:pic>
        <p:nvPicPr>
          <p:cNvPr id="22530" name="Picture 2" descr="C:\Users\1\Desktop\фото 2а кл\SAM_1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876"/>
            <a:ext cx="4077003" cy="3057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31" name="Picture 3" descr="C:\Users\1\Desktop\фото 2а кл\SAM_15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714729"/>
            <a:ext cx="2357454" cy="3143271"/>
          </a:xfrm>
          <a:prstGeom prst="ellipse">
            <a:avLst/>
          </a:prstGeom>
          <a:noFill/>
        </p:spPr>
      </p:pic>
      <p:pic>
        <p:nvPicPr>
          <p:cNvPr id="4098" name="Picture 2" descr="C:\Users\Alesy\Desktop\школа\100PHOTO\SAM_15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571480"/>
            <a:ext cx="3905224" cy="29289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0825" y="404813"/>
            <a:ext cx="80660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/>
              <a:t> </a:t>
            </a:r>
            <a:r>
              <a:rPr lang="ru-RU" sz="3600" b="1" dirty="0"/>
              <a:t>Бумажные </a:t>
            </a:r>
            <a:r>
              <a:rPr lang="ru-RU" sz="3600" b="1" dirty="0" err="1"/>
              <a:t>офтальмотренажёры</a:t>
            </a:r>
            <a:endParaRPr lang="ru-RU" sz="3600" b="1" dirty="0"/>
          </a:p>
          <a:p>
            <a:pPr algn="ctr">
              <a:spcBef>
                <a:spcPct val="50000"/>
              </a:spcBef>
            </a:pPr>
            <a:r>
              <a:rPr lang="ru-RU" sz="3200" b="1" i="1" dirty="0" smtClean="0"/>
              <a:t>«Пирамидки»</a:t>
            </a:r>
            <a:endParaRPr lang="ru-RU" sz="3200" i="1" dirty="0"/>
          </a:p>
        </p:txBody>
      </p:sp>
      <p:pic>
        <p:nvPicPr>
          <p:cNvPr id="10246" name="Picture 6" descr="PIC_00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143380"/>
            <a:ext cx="2500298" cy="250029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49" name="Picture 9" descr="PIC_00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143380"/>
            <a:ext cx="2726161" cy="252570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51" name="Picture 11" descr="SL3708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785926"/>
            <a:ext cx="2207533" cy="294164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52" name="Picture 12" descr="SL3708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714488"/>
            <a:ext cx="2208723" cy="294323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53" name="Picture 13" descr="SL3708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071942"/>
            <a:ext cx="1935171" cy="257804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71538" y="142853"/>
            <a:ext cx="7605737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/>
              <a:t>«Тарелки</a:t>
            </a:r>
            <a:r>
              <a:rPr lang="ru-RU" sz="4000" b="1" dirty="0" smtClean="0"/>
              <a:t>»</a:t>
            </a:r>
            <a:r>
              <a:rPr lang="ru-RU" sz="3600" b="1" dirty="0" smtClean="0"/>
              <a:t> </a:t>
            </a:r>
            <a:r>
              <a:rPr lang="ru-RU" sz="3600" dirty="0" smtClean="0"/>
              <a:t>  </a:t>
            </a:r>
            <a:endParaRPr lang="ru-RU" sz="3600" dirty="0"/>
          </a:p>
          <a:p>
            <a:pPr>
              <a:spcBef>
                <a:spcPct val="50000"/>
              </a:spcBef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2295" name="Picture 7" descr="PIC_0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3286148" cy="3167419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298" name="Picture 10" descr="PIC_00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214422"/>
            <a:ext cx="3255860" cy="314008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300" name="Picture 12" descr="PIC_00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475036"/>
            <a:ext cx="4508963" cy="338296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71472" y="0"/>
            <a:ext cx="8115328" cy="114298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+mn-lt"/>
              </a:rPr>
              <a:t>Пальчиковая</a:t>
            </a:r>
            <a:r>
              <a:rPr lang="ru-RU" sz="4800" b="1" dirty="0" smtClean="0">
                <a:solidFill>
                  <a:schemeClr val="tx1"/>
                </a:solidFill>
              </a:rPr>
              <a:t> гимнастика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19457" name="Picture 1" descr="C:\Users\1\Desktop\фото 2а кл\SAM_15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058" y="1600200"/>
            <a:ext cx="2918884" cy="2189163"/>
          </a:xfrm>
          <a:prstGeom prst="rect">
            <a:avLst/>
          </a:prstGeom>
          <a:noFill/>
        </p:spPr>
      </p:pic>
      <p:pic>
        <p:nvPicPr>
          <p:cNvPr id="19458" name="Picture 2" descr="C:\Users\1\Desktop\фото 2а кл\SAM_150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643050"/>
            <a:ext cx="2918884" cy="2189163"/>
          </a:xfrm>
          <a:prstGeom prst="rect">
            <a:avLst/>
          </a:prstGeom>
          <a:noFill/>
        </p:spPr>
      </p:pic>
      <p:pic>
        <p:nvPicPr>
          <p:cNvPr id="19459" name="Picture 3" descr="C:\Users\1\Desktop\фото 2а кл\SAM_1475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7058" y="3941763"/>
            <a:ext cx="2918883" cy="2189162"/>
          </a:xfrm>
          <a:prstGeom prst="rect">
            <a:avLst/>
          </a:prstGeom>
          <a:noFill/>
        </p:spPr>
      </p:pic>
      <p:pic>
        <p:nvPicPr>
          <p:cNvPr id="19460" name="Picture 4" descr="C:\Users\1\Desktop\фото 2а кл\SAM_147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8058" y="3941763"/>
            <a:ext cx="2918883" cy="2189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20002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Рефлексию на уроке можно совместить с пальчиковой гимнастикой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5715040" cy="4929222"/>
          </a:xfrm>
        </p:spPr>
        <p:txBody>
          <a:bodyPr>
            <a:normAutofit fontScale="85000" lnSpcReduction="20000"/>
          </a:bodyPr>
          <a:lstStyle/>
          <a:p>
            <a:pPr algn="just" eaLnBrk="1" hangingPunct="1">
              <a:buFont typeface="Arial" charset="0"/>
              <a:buNone/>
            </a:pPr>
            <a:r>
              <a:rPr lang="ru-RU" sz="2800" dirty="0" smtClean="0"/>
              <a:t>      </a:t>
            </a:r>
          </a:p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</a:rPr>
              <a:t>МИЗИНЕЦ</a:t>
            </a:r>
          </a:p>
          <a:p>
            <a:pPr algn="ctr" eaLnBrk="1" hangingPunct="1">
              <a:buNone/>
            </a:pPr>
            <a:r>
              <a:rPr lang="ru-RU" sz="2800" dirty="0" smtClean="0"/>
              <a:t> Какие знания, опыт я сегодня получил?</a:t>
            </a:r>
          </a:p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</a:rPr>
              <a:t>БЕЗЫМЯННЫЙ</a:t>
            </a:r>
          </a:p>
          <a:p>
            <a:pPr algn="ctr" eaLnBrk="1" hangingPunct="1">
              <a:buNone/>
            </a:pPr>
            <a:r>
              <a:rPr lang="ru-RU" sz="2800" dirty="0" smtClean="0"/>
              <a:t>Что я делал и чего достиг?</a:t>
            </a:r>
          </a:p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</a:rPr>
              <a:t>СРЕДНИЙ </a:t>
            </a:r>
          </a:p>
          <a:p>
            <a:pPr algn="ctr" eaLnBrk="1" hangingPunct="1">
              <a:buNone/>
            </a:pPr>
            <a:r>
              <a:rPr lang="ru-RU" sz="2800" dirty="0" smtClean="0"/>
              <a:t>Какое у меня настроение?</a:t>
            </a:r>
          </a:p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</a:rPr>
              <a:t>УКАЗАТЕЛЬНЫЙ </a:t>
            </a:r>
          </a:p>
          <a:p>
            <a:pPr algn="ctr" eaLnBrk="1" hangingPunct="1">
              <a:buNone/>
            </a:pPr>
            <a:r>
              <a:rPr lang="ru-RU" sz="2800" dirty="0" smtClean="0"/>
              <a:t>Кому я сегодня помог, чем порадовал, чему поспособствовал?</a:t>
            </a:r>
          </a:p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</a:rPr>
              <a:t>БОЛЬШОЙ </a:t>
            </a:r>
          </a:p>
          <a:p>
            <a:pPr algn="ctr" eaLnBrk="1" hangingPunct="1">
              <a:buNone/>
            </a:pPr>
            <a:r>
              <a:rPr lang="ru-RU" sz="2800" dirty="0" smtClean="0"/>
              <a:t>Что я сделал для своего здоровья?</a:t>
            </a:r>
          </a:p>
        </p:txBody>
      </p:sp>
      <p:pic>
        <p:nvPicPr>
          <p:cNvPr id="13316" name="Picture 2" descr="G:\Анимация\ruk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11779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" name="Picture 1" descr="C:\Users\1\Desktop\фото 2а кл\SAM_1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143116"/>
            <a:ext cx="3785256" cy="2838942"/>
          </a:xfrm>
          <a:prstGeom prst="ellips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58246" cy="11430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n-lt"/>
              </a:rPr>
              <a:t>Точечный массаж 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strfa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2285992"/>
            <a:ext cx="3429024" cy="3214710"/>
          </a:xfrm>
          <a:prstGeom prst="rect">
            <a:avLst/>
          </a:prstGeom>
          <a:noFill/>
        </p:spPr>
      </p:pic>
      <p:pic>
        <p:nvPicPr>
          <p:cNvPr id="17409" name="Picture 1" descr="C:\Users\1\Desktop\фото 2а кл\SAM_1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428736"/>
            <a:ext cx="3286148" cy="2464613"/>
          </a:xfrm>
          <a:prstGeom prst="roundRect">
            <a:avLst/>
          </a:prstGeom>
          <a:noFill/>
        </p:spPr>
      </p:pic>
      <p:pic>
        <p:nvPicPr>
          <p:cNvPr id="17410" name="Picture 2" descr="C:\Users\1\Desktop\фото 2а кл\SAM_15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071942"/>
            <a:ext cx="3286148" cy="246461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b="1" dirty="0" err="1" smtClean="0">
                <a:solidFill>
                  <a:schemeClr val="tx1"/>
                </a:solidFill>
                <a:latin typeface="+mn-lt"/>
              </a:rPr>
              <a:t>Цветотерапия</a:t>
            </a:r>
            <a:endParaRPr lang="ru-RU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313"/>
            <a:ext cx="8929688" cy="5715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           </a:t>
            </a:r>
            <a:r>
              <a:rPr lang="ru-RU" sz="3200" b="1" dirty="0" smtClean="0"/>
              <a:t>Игра </a:t>
            </a:r>
            <a:r>
              <a:rPr lang="ru-RU" sz="3200" b="1" dirty="0" smtClean="0">
                <a:solidFill>
                  <a:srgbClr val="002060"/>
                </a:solidFill>
              </a:rPr>
              <a:t> «Цветные сны»</a:t>
            </a:r>
            <a:endParaRPr lang="ru-RU" sz="32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rgbClr val="FFC000"/>
                </a:solidFill>
              </a:rPr>
              <a:t>     Желтый</a:t>
            </a:r>
            <a:r>
              <a:rPr lang="ru-RU" sz="2800" dirty="0" smtClean="0">
                <a:solidFill>
                  <a:srgbClr val="FFC0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i="1" dirty="0" smtClean="0"/>
              <a:t>стимулирует умственную деятельность;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Зеленый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smtClean="0"/>
              <a:t>– умиротворяет, успокаивает;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rgbClr val="00B0F0"/>
                </a:solidFill>
              </a:rPr>
              <a:t>    </a:t>
            </a:r>
            <a:r>
              <a:rPr lang="ru-RU" b="1" i="1" dirty="0" err="1" smtClean="0">
                <a:solidFill>
                  <a:srgbClr val="00B0F0"/>
                </a:solidFill>
              </a:rPr>
              <a:t>Голубой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ru-RU" i="1" dirty="0"/>
              <a:t>– </a:t>
            </a:r>
            <a:r>
              <a:rPr lang="ru-RU" i="1" dirty="0" smtClean="0"/>
              <a:t> снижает кровяное давление, успокаивает;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      Синий </a:t>
            </a:r>
            <a:r>
              <a:rPr lang="ru-RU" i="1" dirty="0" smtClean="0"/>
              <a:t>– располагает к серьезности, строгости в поведении;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</a:rPr>
              <a:t>     Фиолетовый </a:t>
            </a:r>
            <a:r>
              <a:rPr lang="ru-RU" i="1" dirty="0" smtClean="0"/>
              <a:t>– возбуждает деятельность сердца и легких, увеличивает сопротивляемость организма к простудным заболеваниям;</a:t>
            </a:r>
            <a:endParaRPr lang="ru-RU" i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    </a:t>
            </a:r>
            <a:r>
              <a:rPr lang="ru-RU" b="1" i="1" dirty="0" smtClean="0"/>
              <a:t>Чёрный </a:t>
            </a:r>
            <a:r>
              <a:rPr lang="ru-RU" i="1" dirty="0"/>
              <a:t>в небольшой дозе – сосредотачивает внимание.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28604"/>
            <a:ext cx="7772400" cy="78581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8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Важно!</a:t>
            </a:r>
          </a:p>
        </p:txBody>
      </p:sp>
      <p:pic>
        <p:nvPicPr>
          <p:cNvPr id="5" name="Picture 7" descr="kontork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214290"/>
            <a:ext cx="2571768" cy="4214841"/>
          </a:xfrm>
          <a:prstGeom prst="rect">
            <a:avLst/>
          </a:prstGeom>
          <a:noFill/>
        </p:spPr>
      </p:pic>
      <p:pic>
        <p:nvPicPr>
          <p:cNvPr id="6" name="Picture 8" descr="shema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285992"/>
            <a:ext cx="2857520" cy="431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lesy\Desktop\школа\100PHOTO\SAM_1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691196" y="809606"/>
            <a:ext cx="361952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428596" y="4929198"/>
            <a:ext cx="3887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323850" y="4724400"/>
            <a:ext cx="1584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200"/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1116013" y="5084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57158" y="4572008"/>
            <a:ext cx="8604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4110" name="WordArt 14"/>
          <p:cNvSpPr>
            <a:spLocks noChangeArrowheads="1" noChangeShapeType="1" noTextEdit="1"/>
          </p:cNvSpPr>
          <p:nvPr/>
        </p:nvSpPr>
        <p:spPr bwMode="auto">
          <a:xfrm>
            <a:off x="2857488" y="3643314"/>
            <a:ext cx="3429023" cy="85725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569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chemeClr val="bg2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1428736"/>
            <a:ext cx="48577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ru-RU" sz="2000" i="1" dirty="0" smtClean="0"/>
              <a:t>«</a:t>
            </a:r>
            <a:r>
              <a:rPr lang="ru-RU" sz="2800" i="1" dirty="0" smtClean="0"/>
              <a:t>Забота о здоровье – это важнейший труд  педагога. </a:t>
            </a:r>
          </a:p>
          <a:p>
            <a:pPr algn="ctr" eaLnBrk="0" hangingPunct="0">
              <a:spcBef>
                <a:spcPct val="0"/>
              </a:spcBef>
              <a:defRPr/>
            </a:pPr>
            <a:r>
              <a:rPr lang="ru-RU" sz="2800" i="1" dirty="0" smtClean="0"/>
              <a:t>От жизнедеятельности, бодрости детей зависит их духовная жизнь, мировоззрение, умственное развитие, прочность знаний, </a:t>
            </a:r>
          </a:p>
          <a:p>
            <a:pPr algn="ctr" eaLnBrk="0" hangingPunct="0">
              <a:spcBef>
                <a:spcPct val="0"/>
              </a:spcBef>
              <a:defRPr/>
            </a:pPr>
            <a:r>
              <a:rPr lang="ru-RU" sz="2800" i="1" dirty="0" smtClean="0"/>
              <a:t>вера в свои силы…»</a:t>
            </a:r>
          </a:p>
          <a:p>
            <a:pPr algn="ctr" eaLnBrk="0" hangingPunct="0">
              <a:spcBef>
                <a:spcPct val="0"/>
              </a:spcBef>
              <a:defRPr/>
            </a:pPr>
            <a:endParaRPr lang="ru-RU" sz="2800" i="1" dirty="0" smtClean="0"/>
          </a:p>
          <a:p>
            <a:pPr algn="r" eaLnBrk="0" hangingPunct="0">
              <a:spcBef>
                <a:spcPct val="0"/>
              </a:spcBef>
              <a:defRPr/>
            </a:pPr>
            <a:r>
              <a:rPr lang="ru-RU" sz="2800" i="1" u="sng" dirty="0" smtClean="0">
                <a:cs typeface="Times New Roman" pitchFamily="18" charset="0"/>
              </a:rPr>
              <a:t>А.В.Сухомлинский</a:t>
            </a:r>
            <a:endParaRPr lang="ru-RU" sz="2800" i="1" u="sng" dirty="0">
              <a:cs typeface="Times New Roman" pitchFamily="18" charset="0"/>
            </a:endParaRPr>
          </a:p>
        </p:txBody>
      </p:sp>
      <p:pic>
        <p:nvPicPr>
          <p:cNvPr id="33794" name="Picture 2" descr="C:\Users\1\Desktop\фото 2а кл\SAM_1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00240"/>
            <a:ext cx="3840000" cy="2880000"/>
          </a:xfrm>
          <a:prstGeom prst="round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+mn-lt"/>
              </a:rPr>
              <a:t>Утренняя зарядка</a:t>
            </a:r>
          </a:p>
        </p:txBody>
      </p:sp>
      <p:pic>
        <p:nvPicPr>
          <p:cNvPr id="11265" name="Picture 1" descr="C:\Users\1\Desktop\фото 2а кл\SAM_1524.JPG"/>
          <p:cNvPicPr>
            <a:picLocks noChangeAspect="1" noChangeArrowheads="1"/>
          </p:cNvPicPr>
          <p:nvPr/>
        </p:nvPicPr>
        <p:blipFill>
          <a:blip r:embed="rId2" cstate="print"/>
          <a:srcRect l="28877" t="20855" r="7353"/>
          <a:stretch>
            <a:fillRect/>
          </a:stretch>
        </p:blipFill>
        <p:spPr bwMode="auto">
          <a:xfrm>
            <a:off x="642910" y="1857364"/>
            <a:ext cx="3786214" cy="3524280"/>
          </a:xfrm>
          <a:prstGeom prst="rect">
            <a:avLst/>
          </a:prstGeom>
          <a:noFill/>
        </p:spPr>
      </p:pic>
      <p:pic>
        <p:nvPicPr>
          <p:cNvPr id="5122" name="Picture 2" descr="C:\Users\Alesy\Desktop\школа\100PHOTO\SAM_1526.JPG"/>
          <p:cNvPicPr>
            <a:picLocks noChangeAspect="1" noChangeArrowheads="1"/>
          </p:cNvPicPr>
          <p:nvPr/>
        </p:nvPicPr>
        <p:blipFill>
          <a:blip r:embed="rId3" cstate="print"/>
          <a:srcRect l="16669"/>
          <a:stretch>
            <a:fillRect/>
          </a:stretch>
        </p:blipFill>
        <p:spPr bwMode="auto">
          <a:xfrm>
            <a:off x="4786314" y="1857364"/>
            <a:ext cx="3809941" cy="34290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1\Desktop\фото 2а кл\SAM_1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357298"/>
            <a:ext cx="6643734" cy="49828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500042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Дыхательная гимнастика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8750"/>
            <a:ext cx="8229600" cy="98423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+mn-lt"/>
              </a:rPr>
              <a:t>Формы организации</a:t>
            </a:r>
            <a:endParaRPr lang="ru-RU" sz="4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8370" name="Picture 2" descr="C:\Users\1\Desktop\фото 2а кл\SAM_146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285860"/>
            <a:ext cx="3333773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8371" name="Picture 3" descr="C:\Users\1\Desktop\фото 2а кл\SAM_153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85860"/>
            <a:ext cx="3357586" cy="2518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8373" name="Picture 5" descr="F:\МОУ СОШ№5 Селезнёвой Н.О\фото\DSCN2663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000504"/>
            <a:ext cx="3571900" cy="2678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lesy\Desktop\школа\100PHOTO\SAM_1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357298"/>
            <a:ext cx="3600000" cy="27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C:\Users\Alesy\Desktop\школа\100PHOTO\SAM_1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71942"/>
            <a:ext cx="3503999" cy="262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1472" y="714356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Динамические паузы</a:t>
            </a:r>
            <a:endParaRPr lang="ru-RU" sz="4000" b="1" dirty="0"/>
          </a:p>
        </p:txBody>
      </p:sp>
      <p:pic>
        <p:nvPicPr>
          <p:cNvPr id="3074" name="Picture 2" descr="C:\Users\Alesy\Desktop\школа\100PHOTO\SAM_15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750340"/>
            <a:ext cx="3643338" cy="2732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57158" y="2428868"/>
            <a:ext cx="8429684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</a:rPr>
              <a:t>Вставка 1</a:t>
            </a:r>
            <a:r>
              <a:rPr lang="ru-RU" sz="2800" dirty="0">
                <a:solidFill>
                  <a:srgbClr val="FF0000"/>
                </a:solidFill>
              </a:rPr>
              <a:t>. </a:t>
            </a:r>
            <a:endParaRPr lang="ru-RU" sz="2800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800" dirty="0" smtClean="0"/>
              <a:t>Вежливые </a:t>
            </a:r>
            <a:r>
              <a:rPr lang="ru-RU" sz="2800" dirty="0"/>
              <a:t>слова и пожелания здоровья.</a:t>
            </a:r>
          </a:p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</a:rPr>
              <a:t>Вставка 2</a:t>
            </a:r>
            <a:r>
              <a:rPr lang="ru-RU" sz="2800" dirty="0">
                <a:solidFill>
                  <a:srgbClr val="FF0000"/>
                </a:solidFill>
              </a:rPr>
              <a:t>. </a:t>
            </a:r>
            <a:endParaRPr lang="ru-RU" sz="2800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800" dirty="0" smtClean="0"/>
              <a:t>Списывание </a:t>
            </a:r>
            <a:r>
              <a:rPr lang="ru-RU" sz="2800" dirty="0"/>
              <a:t>текста о здоровье.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Вставка </a:t>
            </a:r>
            <a:r>
              <a:rPr lang="ru-RU" sz="2800" b="1" dirty="0">
                <a:solidFill>
                  <a:srgbClr val="FF0000"/>
                </a:solidFill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2800" dirty="0" smtClean="0"/>
              <a:t>Чтение </a:t>
            </a:r>
            <a:r>
              <a:rPr lang="ru-RU" sz="2800" dirty="0"/>
              <a:t>и обсуждение прочитанного с выводами о здоровом образе жизни.</a:t>
            </a:r>
          </a:p>
        </p:txBody>
      </p:sp>
      <p:sp>
        <p:nvSpPr>
          <p:cNvPr id="21514" name="WordArt 10"/>
          <p:cNvSpPr>
            <a:spLocks noChangeArrowheads="1" noChangeShapeType="1" noTextEdit="1"/>
          </p:cNvSpPr>
          <p:nvPr/>
        </p:nvSpPr>
        <p:spPr bwMode="auto">
          <a:xfrm>
            <a:off x="785786" y="500042"/>
            <a:ext cx="7929618" cy="121444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200" kern="10" dirty="0">
                <a:ln w="9525">
                  <a:noFill/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/>
              </a:rPr>
              <a:t>Вставки о здоровье</a:t>
            </a:r>
          </a:p>
        </p:txBody>
      </p:sp>
      <p:sp>
        <p:nvSpPr>
          <p:cNvPr id="21515" name="WordArt 11"/>
          <p:cNvSpPr>
            <a:spLocks noChangeArrowheads="1" noChangeShapeType="1" noTextEdit="1"/>
          </p:cNvSpPr>
          <p:nvPr/>
        </p:nvSpPr>
        <p:spPr bwMode="auto">
          <a:xfrm>
            <a:off x="2071670" y="1714488"/>
            <a:ext cx="4572032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Русский язык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1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1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1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1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1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  <p:bldP spid="215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79388" y="2133600"/>
            <a:ext cx="8497887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Задача</a:t>
            </a:r>
            <a:r>
              <a:rPr lang="ru-RU" sz="2800" b="1" dirty="0">
                <a:solidFill>
                  <a:srgbClr val="FF0000"/>
                </a:solidFill>
              </a:rPr>
              <a:t>.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2800" b="1" dirty="0" smtClean="0"/>
              <a:t>При </a:t>
            </a:r>
            <a:r>
              <a:rPr lang="ru-RU" sz="2800" b="1" dirty="0"/>
              <a:t>рождении скелет ребёнка имеет </a:t>
            </a:r>
            <a:r>
              <a:rPr lang="ru-RU" sz="2800" b="1" dirty="0" smtClean="0"/>
              <a:t>350 костей</a:t>
            </a:r>
            <a:r>
              <a:rPr lang="ru-RU" sz="2800" b="1" dirty="0"/>
              <a:t>, у взрослого человека – 260 костей</a:t>
            </a:r>
            <a:r>
              <a:rPr lang="ru-RU" sz="2800" dirty="0"/>
              <a:t>.</a:t>
            </a:r>
          </a:p>
          <a:p>
            <a:pPr>
              <a:spcBef>
                <a:spcPct val="50000"/>
              </a:spcBef>
            </a:pPr>
            <a:r>
              <a:rPr lang="ru-RU" sz="2400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Вопрос 1</a:t>
            </a:r>
            <a:r>
              <a:rPr lang="ru-RU" sz="2400" dirty="0">
                <a:solidFill>
                  <a:srgbClr val="FF0000"/>
                </a:solidFill>
              </a:rPr>
              <a:t>. </a:t>
            </a:r>
            <a:r>
              <a:rPr lang="ru-RU" sz="2400" dirty="0"/>
              <a:t>На сколько костей в скелете взрослого человека меньше, чем у новорождённого?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Вопрос 2.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На сколько костей у новорождённого больше, чем у взрослого?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Вопрос 3</a:t>
            </a:r>
            <a:r>
              <a:rPr lang="ru-RU" sz="2400" dirty="0" smtClean="0">
                <a:solidFill>
                  <a:srgbClr val="FF0000"/>
                </a:solidFill>
              </a:rPr>
              <a:t>. </a:t>
            </a:r>
            <a:r>
              <a:rPr lang="ru-RU" sz="2400" dirty="0" smtClean="0"/>
              <a:t>Сколько </a:t>
            </a:r>
            <a:r>
              <a:rPr lang="ru-RU" sz="2400" dirty="0"/>
              <a:t>костей у здорового человека срастаются в течение жизни? </a:t>
            </a:r>
          </a:p>
        </p:txBody>
      </p:sp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1331913" y="549275"/>
            <a:ext cx="6696075" cy="10795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/>
              </a:rPr>
              <a:t>Математика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0" y="1557338"/>
            <a:ext cx="619283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FF0000"/>
                </a:solidFill>
              </a:rPr>
              <a:t>«</a:t>
            </a:r>
            <a:r>
              <a:rPr lang="ru-RU" sz="2400" b="1" dirty="0">
                <a:solidFill>
                  <a:srgbClr val="FF0000"/>
                </a:solidFill>
              </a:rPr>
              <a:t>Лекарственные растения твоего края»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ru-RU" sz="2400" dirty="0"/>
              <a:t>Природа  даёт человеку лекарства. Они растут во дворе, в саду, в лесу, в поле. Это травы, кустарники, деревья. Около 150 видов лекарственных растений призваны научной медициной. Мы можем собрать гербарий лекарственных растений или вырастить аптеку на подоконнике. Подорожник, тысячелистник, крапива, шиповник., дуб, одуванчик, берёза – не перечесть всех природных врачей.</a:t>
            </a:r>
          </a:p>
        </p:txBody>
      </p: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714348" y="285728"/>
            <a:ext cx="7704137" cy="13684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cs typeface="Times New Roman"/>
              </a:rPr>
              <a:t>Окружающий мир</a:t>
            </a:r>
          </a:p>
        </p:txBody>
      </p:sp>
      <p:pic>
        <p:nvPicPr>
          <p:cNvPr id="23560" name="Picture 8" descr="O3190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643182"/>
            <a:ext cx="2736850" cy="33115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79388" y="1557338"/>
            <a:ext cx="532923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dirty="0"/>
              <a:t>     Учитель начальных классов может и должен на каждом уроке уделять особое внимание сбережению здоровья детей. Включение в урок специальных методических приёмов(вставки о здоровье) и средств в значительной степени </a:t>
            </a:r>
            <a:r>
              <a:rPr lang="ru-RU" sz="2400" dirty="0" smtClean="0"/>
              <a:t> </a:t>
            </a:r>
            <a:r>
              <a:rPr lang="ru-RU" sz="2400" dirty="0"/>
              <a:t>способствует лучшему усвоению и запоминанию учебного материала, не требует больших материальных и временных затрат.</a:t>
            </a:r>
          </a:p>
        </p:txBody>
      </p:sp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1258888" y="260350"/>
            <a:ext cx="6842125" cy="12239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cs typeface="Times New Roman"/>
              </a:rPr>
              <a:t>Вывод:</a:t>
            </a:r>
          </a:p>
        </p:txBody>
      </p:sp>
      <p:sp>
        <p:nvSpPr>
          <p:cNvPr id="20484" name="Text Box 19"/>
          <p:cNvSpPr txBox="1">
            <a:spLocks noChangeArrowheads="1"/>
          </p:cNvSpPr>
          <p:nvPr/>
        </p:nvSpPr>
        <p:spPr bwMode="auto">
          <a:xfrm>
            <a:off x="5867400" y="580548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485" name="Text Box 23"/>
          <p:cNvSpPr txBox="1">
            <a:spLocks noChangeArrowheads="1"/>
          </p:cNvSpPr>
          <p:nvPr/>
        </p:nvSpPr>
        <p:spPr bwMode="auto">
          <a:xfrm>
            <a:off x="6011863" y="6381750"/>
            <a:ext cx="3132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65539" name="Picture 3" descr="C:\Users\1\Desktop\Алёхина.Фото\4. День Учителя 2010\DSCN9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601397">
            <a:off x="6094763" y="2126747"/>
            <a:ext cx="2498812" cy="33312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4114800"/>
          </a:xfrm>
          <a:noFill/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ru-RU" sz="2800" dirty="0" smtClean="0">
              <a:effectLst/>
            </a:endParaRPr>
          </a:p>
          <a:p>
            <a:pPr lvl="1">
              <a:lnSpc>
                <a:spcPct val="90000"/>
              </a:lnSpc>
              <a:buNone/>
            </a:pPr>
            <a:endParaRPr lang="ru-RU" sz="2400" dirty="0" smtClean="0">
              <a:effectLst/>
            </a:endParaRPr>
          </a:p>
          <a:p>
            <a:pPr lvl="1">
              <a:lnSpc>
                <a:spcPct val="90000"/>
              </a:lnSpc>
              <a:buNone/>
            </a:pPr>
            <a:endParaRPr lang="ru-RU" sz="2400" dirty="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ru-RU" sz="2800" dirty="0" smtClean="0">
                <a:effectLst/>
              </a:rPr>
              <a:t>Праздники здоровья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Конкурсы рисунков</a:t>
            </a:r>
            <a:endParaRPr lang="ru-RU" sz="2800" dirty="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ru-RU" sz="2800" dirty="0" smtClean="0"/>
              <a:t>Весёлые старты</a:t>
            </a:r>
            <a:endParaRPr lang="ru-RU" sz="2800" dirty="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ru-RU" sz="2800" dirty="0" smtClean="0"/>
              <a:t>Классные часы</a:t>
            </a:r>
            <a:endParaRPr lang="ru-RU" sz="2800" dirty="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ru-RU" sz="2800" dirty="0" smtClean="0">
                <a:effectLst/>
              </a:rPr>
              <a:t>Родительские собрания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Экскурсии, походы</a:t>
            </a:r>
            <a:endParaRPr lang="ru-RU" sz="2800" dirty="0" smtClean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28604"/>
            <a:ext cx="8001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Реализация </a:t>
            </a:r>
            <a:r>
              <a:rPr lang="ru-RU" sz="3600" b="1" dirty="0" err="1" smtClean="0"/>
              <a:t>здоровьесберегающей</a:t>
            </a:r>
            <a:r>
              <a:rPr lang="ru-RU" sz="3600" b="1" dirty="0" smtClean="0"/>
              <a:t> технологии во внеклассной работе :</a:t>
            </a:r>
            <a:endParaRPr lang="ru-RU" sz="3600" b="1" dirty="0"/>
          </a:p>
        </p:txBody>
      </p:sp>
      <p:pic>
        <p:nvPicPr>
          <p:cNvPr id="5" name="Picture 2" descr="C:\Users\1\Desktop\фото 2а кл\SAM_14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571744"/>
            <a:ext cx="3214678" cy="24110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5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65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150"/>
                            </p:stCondLst>
                            <p:childTnLst>
                              <p:par>
                                <p:cTn id="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400"/>
                            </p:stCondLst>
                            <p:childTnLst>
                              <p:par>
                                <p:cTn id="5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uiExpand="1" build="p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n-lt"/>
              </a:rPr>
              <a:t>Конкурсы плакатов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0418" name="Picture 2" descr="C:\Users\1\Desktop\фото 2а кл\конкурс плакатов начальная школа\1 - А класс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2918884" cy="2189163"/>
          </a:xfrm>
          <a:prstGeom prst="rect">
            <a:avLst/>
          </a:prstGeom>
          <a:noFill/>
        </p:spPr>
      </p:pic>
      <p:pic>
        <p:nvPicPr>
          <p:cNvPr id="60419" name="Picture 3" descr="C:\Users\1\Desktop\фото 2а кл\конкурс плакатов начальная школа\2 - А класс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571612"/>
            <a:ext cx="2918884" cy="2189163"/>
          </a:xfrm>
          <a:prstGeom prst="rect">
            <a:avLst/>
          </a:prstGeom>
          <a:noFill/>
        </p:spPr>
      </p:pic>
      <p:pic>
        <p:nvPicPr>
          <p:cNvPr id="60420" name="Picture 4" descr="C:\Users\1\Desktop\фото 2а кл\конкурс плакатов начальная школа\2 - Б класс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929066"/>
            <a:ext cx="2918883" cy="2189162"/>
          </a:xfrm>
          <a:prstGeom prst="rect">
            <a:avLst/>
          </a:prstGeom>
          <a:noFill/>
        </p:spPr>
      </p:pic>
      <p:pic>
        <p:nvPicPr>
          <p:cNvPr id="60421" name="Picture 5" descr="C:\Users\1\Desktop\фото 2а кл\конкурс плакатов начальная школа\4-Б класс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000504"/>
            <a:ext cx="2918883" cy="2189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28597" y="2571744"/>
            <a:ext cx="52864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dirty="0"/>
              <a:t>В условиях современной природной и социально – экономической ситуации проблема здоровья  детей приобретает глобальный характер. Здоровье детей катастрофически падает. Поэтому </a:t>
            </a:r>
            <a:r>
              <a:rPr lang="ru-RU" sz="2400" b="1" u="sng" dirty="0"/>
              <a:t>необходима</a:t>
            </a:r>
            <a:r>
              <a:rPr lang="ru-RU" sz="2400" dirty="0"/>
              <a:t> специальная работа школы по сохранению и укреплению здоровья учащихся.  </a:t>
            </a:r>
          </a:p>
        </p:txBody>
      </p:sp>
      <p:sp>
        <p:nvSpPr>
          <p:cNvPr id="5141" name="WordArt 21"/>
          <p:cNvSpPr>
            <a:spLocks noChangeArrowheads="1" noChangeShapeType="1" noTextEdit="1"/>
          </p:cNvSpPr>
          <p:nvPr/>
        </p:nvSpPr>
        <p:spPr bwMode="auto">
          <a:xfrm>
            <a:off x="214282" y="428604"/>
            <a:ext cx="8715435" cy="92869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Необходимость применения</a:t>
            </a:r>
          </a:p>
        </p:txBody>
      </p:sp>
      <p:sp>
        <p:nvSpPr>
          <p:cNvPr id="5142" name="WordArt 22"/>
          <p:cNvSpPr>
            <a:spLocks noChangeArrowheads="1" noChangeShapeType="1" noTextEdit="1"/>
          </p:cNvSpPr>
          <p:nvPr/>
        </p:nvSpPr>
        <p:spPr bwMode="auto">
          <a:xfrm>
            <a:off x="214282" y="1285860"/>
            <a:ext cx="8643998" cy="121444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здоровьесберегающих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технологий</a:t>
            </a:r>
          </a:p>
        </p:txBody>
      </p:sp>
      <p:pic>
        <p:nvPicPr>
          <p:cNvPr id="53250" name="Picture 2" descr="C:\Users\1\Desktop\фото 2а кл\SAM_1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857496"/>
            <a:ext cx="3079746" cy="2309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5141" grpId="0" animBg="1"/>
      <p:bldP spid="514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n-lt"/>
              </a:rPr>
              <a:t>Наши рисунки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1442" name="Picture 2" descr="C:\Users\1\Desktop\фото 2а кл\конкурс рисунков начальная школа\P101075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2918884" cy="2189163"/>
          </a:xfrm>
          <a:prstGeom prst="rect">
            <a:avLst/>
          </a:prstGeom>
          <a:noFill/>
        </p:spPr>
      </p:pic>
      <p:pic>
        <p:nvPicPr>
          <p:cNvPr id="61443" name="Picture 3" descr="C:\Users\1\Desktop\фото 2а кл\конкурс рисунков начальная школа\P101076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8058" y="1600200"/>
            <a:ext cx="2918884" cy="2189163"/>
          </a:xfrm>
          <a:prstGeom prst="rect">
            <a:avLst/>
          </a:prstGeom>
          <a:noFill/>
        </p:spPr>
      </p:pic>
      <p:pic>
        <p:nvPicPr>
          <p:cNvPr id="61445" name="Picture 5" descr="C:\Users\1\Desktop\фото 2а кл\конкурс рисунков начальная школа\P101076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929066"/>
            <a:ext cx="2918883" cy="2189162"/>
          </a:xfrm>
          <a:prstGeom prst="rect">
            <a:avLst/>
          </a:prstGeom>
          <a:noFill/>
        </p:spPr>
      </p:pic>
      <p:pic>
        <p:nvPicPr>
          <p:cNvPr id="61446" name="Picture 6" descr="C:\Users\1\Desktop\фото 2а кл\конкурс рисунков начальная школа\P1010776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7588" y="3942159"/>
            <a:ext cx="2917825" cy="2188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effectLst/>
                <a:latin typeface="+mn-lt"/>
              </a:rPr>
              <a:t>Дни Здоровья</a:t>
            </a:r>
            <a:r>
              <a:rPr lang="ru-RU" sz="4800" b="1" i="1" dirty="0" smtClean="0">
                <a:solidFill>
                  <a:srgbClr val="0070C0"/>
                </a:solidFill>
                <a:effectLst/>
                <a:latin typeface="+mn-lt"/>
              </a:rPr>
              <a:t/>
            </a:r>
            <a:br>
              <a:rPr lang="ru-RU" sz="4800" b="1" i="1" dirty="0" smtClean="0">
                <a:solidFill>
                  <a:srgbClr val="0070C0"/>
                </a:solidFill>
                <a:effectLst/>
                <a:latin typeface="+mn-lt"/>
              </a:rPr>
            </a:br>
            <a:endParaRPr lang="ru-RU" sz="4800" b="1" i="1" dirty="0" smtClean="0">
              <a:solidFill>
                <a:srgbClr val="0070C0"/>
              </a:solidFill>
              <a:effectLst/>
              <a:latin typeface="+mn-lt"/>
            </a:endParaRPr>
          </a:p>
        </p:txBody>
      </p:sp>
      <p:pic>
        <p:nvPicPr>
          <p:cNvPr id="51202" name="Picture 2" descr="C:\Users\1\Desktop\Алёхина.Фото\фото\SAM_02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46"/>
            <a:ext cx="3936984" cy="2214554"/>
          </a:xfrm>
          <a:prstGeom prst="rect">
            <a:avLst/>
          </a:prstGeom>
          <a:noFill/>
        </p:spPr>
      </p:pic>
      <p:pic>
        <p:nvPicPr>
          <p:cNvPr id="51203" name="Picture 3" descr="C:\Users\1\Desktop\Алёхина.Фото\фото\SAM_023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6892" y="928670"/>
            <a:ext cx="3827108" cy="2152748"/>
          </a:xfrm>
          <a:prstGeom prst="rect">
            <a:avLst/>
          </a:prstGeom>
          <a:noFill/>
        </p:spPr>
      </p:pic>
      <p:pic>
        <p:nvPicPr>
          <p:cNvPr id="51205" name="Picture 5" descr="C:\Users\1\Desktop\Алёхина.Фото\фото\SAM_0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28670"/>
            <a:ext cx="3810027" cy="2143140"/>
          </a:xfrm>
          <a:prstGeom prst="rect">
            <a:avLst/>
          </a:prstGeom>
          <a:noFill/>
        </p:spPr>
      </p:pic>
      <p:pic>
        <p:nvPicPr>
          <p:cNvPr id="51206" name="Picture 6" descr="C:\Users\1\Desktop\Алёхина.Фото\фото\SAM_0252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7016" y="4643447"/>
            <a:ext cx="3936984" cy="2214554"/>
          </a:xfrm>
          <a:prstGeom prst="rect">
            <a:avLst/>
          </a:prstGeom>
          <a:noFill/>
        </p:spPr>
      </p:pic>
      <p:pic>
        <p:nvPicPr>
          <p:cNvPr id="51207" name="Picture 7" descr="C:\Users\1\Desktop\Алёхина.Фото\фото\SAM_02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2357430"/>
            <a:ext cx="3682940" cy="2285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95288" y="188913"/>
            <a:ext cx="8229600" cy="65246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000" b="1" dirty="0" smtClean="0">
                <a:solidFill>
                  <a:schemeClr val="tx1"/>
                </a:solidFill>
                <a:effectLst/>
                <a:latin typeface="+mn-lt"/>
              </a:rPr>
              <a:t>Олимпийские игры</a:t>
            </a:r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2124075" y="63087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62466" name="Picture 2" descr="C:\Users\1\Desktop\фото 2а кл\спортивный праздник\P102026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3626380" cy="2719785"/>
          </a:xfrm>
          <a:prstGeom prst="rect">
            <a:avLst/>
          </a:prstGeom>
          <a:noFill/>
        </p:spPr>
      </p:pic>
      <p:pic>
        <p:nvPicPr>
          <p:cNvPr id="62467" name="Picture 3" descr="C:\Users\1\Desktop\фото 2а кл\спортивный праздник\P102029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8058" y="1105276"/>
            <a:ext cx="3578784" cy="2684088"/>
          </a:xfrm>
          <a:prstGeom prst="rect">
            <a:avLst/>
          </a:prstGeom>
          <a:noFill/>
        </p:spPr>
      </p:pic>
      <p:pic>
        <p:nvPicPr>
          <p:cNvPr id="62468" name="Picture 4" descr="C:\Users\1\Desktop\фото 2а кл\спортивный праздник\P1020276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929066"/>
            <a:ext cx="3643338" cy="2732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8750"/>
            <a:ext cx="8229600" cy="9127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n-lt"/>
              </a:rPr>
              <a:t>Уроки физической культуры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3490" name="Picture 2" descr="C:\Users\1\Desktop\фото 2а кл\SAM_143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058" y="1600200"/>
            <a:ext cx="2918884" cy="2189163"/>
          </a:xfrm>
          <a:prstGeom prst="rect">
            <a:avLst/>
          </a:prstGeom>
          <a:noFill/>
        </p:spPr>
      </p:pic>
      <p:pic>
        <p:nvPicPr>
          <p:cNvPr id="63491" name="Picture 3" descr="C:\Users\1\Desktop\фото 2а кл\SAM_143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8058" y="1600200"/>
            <a:ext cx="2918884" cy="2189163"/>
          </a:xfrm>
          <a:prstGeom prst="rect">
            <a:avLst/>
          </a:prstGeom>
          <a:noFill/>
        </p:spPr>
      </p:pic>
      <p:pic>
        <p:nvPicPr>
          <p:cNvPr id="63492" name="Picture 4" descr="C:\Users\1\Desktop\фото 2а кл\SAM_1451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7058" y="3941763"/>
            <a:ext cx="2918883" cy="2189162"/>
          </a:xfrm>
          <a:prstGeom prst="rect">
            <a:avLst/>
          </a:prstGeom>
          <a:noFill/>
        </p:spPr>
      </p:pic>
      <p:pic>
        <p:nvPicPr>
          <p:cNvPr id="63493" name="Picture 5" descr="C:\Users\1\Desktop\фото 2а кл\SAM_143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8058" y="3941763"/>
            <a:ext cx="2918883" cy="2189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29642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4000" b="1" i="1" dirty="0" smtClean="0">
                <a:solidFill>
                  <a:schemeClr val="tx1"/>
                </a:solidFill>
                <a:latin typeface="+mn-lt"/>
              </a:rPr>
              <a:t>Применение в учебном процессе </a:t>
            </a:r>
            <a:r>
              <a:rPr lang="ru-RU" sz="4000" b="1" i="1" dirty="0" err="1" smtClean="0">
                <a:solidFill>
                  <a:schemeClr val="tx1"/>
                </a:solidFill>
                <a:latin typeface="+mn-lt"/>
              </a:rPr>
              <a:t>здоровьесберегающих</a:t>
            </a:r>
            <a:r>
              <a:rPr lang="ru-RU" sz="4000" b="1" i="1" dirty="0" smtClean="0">
                <a:solidFill>
                  <a:schemeClr val="tx1"/>
                </a:solidFill>
                <a:latin typeface="+mn-lt"/>
              </a:rPr>
              <a:t> технологий способствует:</a:t>
            </a:r>
            <a:r>
              <a:rPr lang="ru-RU" sz="4000" dirty="0" smtClean="0">
                <a:solidFill>
                  <a:schemeClr val="tx1"/>
                </a:solidFill>
                <a:latin typeface="+mn-lt"/>
              </a:rPr>
              <a:t> </a:t>
            </a:r>
            <a:br>
              <a:rPr lang="ru-RU" sz="4000" dirty="0" smtClean="0">
                <a:solidFill>
                  <a:schemeClr val="tx1"/>
                </a:solidFill>
                <a:latin typeface="+mn-lt"/>
              </a:rPr>
            </a:br>
            <a:endParaRPr lang="ru-RU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428868"/>
            <a:ext cx="8115328" cy="3895732"/>
          </a:xfrm>
        </p:spPr>
        <p:txBody>
          <a:bodyPr/>
          <a:lstStyle/>
          <a:p>
            <a:pPr lvl="0" algn="just"/>
            <a:r>
              <a:rPr lang="ru-RU" dirty="0" smtClean="0"/>
              <a:t>Созданию положительного эмоционального фона и атмосферы психологического комфорта, ситуаций успеха, укрепляющих уверенность в своих силах;</a:t>
            </a:r>
          </a:p>
          <a:p>
            <a:pPr lvl="0" algn="just"/>
            <a:r>
              <a:rPr lang="ru-RU" dirty="0" smtClean="0"/>
              <a:t>Повышению уровня успеваемости и эффективности учебного процесса;  </a:t>
            </a:r>
          </a:p>
          <a:p>
            <a:pPr lvl="0"/>
            <a:r>
              <a:rPr lang="ru-RU" dirty="0" smtClean="0"/>
              <a:t>Сохранению и укреплению физического здоровья детей.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857224" y="1428737"/>
            <a:ext cx="778674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«Чтобы сделать ребёнка умным и рассудительным, сделайте его крепким и здоровым». 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Ж.Ж.Руссо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/>
              <a:t>                                                                                                                                                                                 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3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3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3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3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714488"/>
            <a:ext cx="72866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Желаю всем коллегам </a:t>
            </a:r>
            <a:r>
              <a:rPr lang="ru-RU" sz="48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здоровья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48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и творческих успехов!</a:t>
            </a:r>
            <a:endParaRPr lang="ru-RU" sz="4800" i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9800" kern="10" dirty="0" smtClean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9800" kern="10" dirty="0" smtClean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9800" kern="10" dirty="0" smtClean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9800" b="1" kern="10" dirty="0" smtClean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Цель:</a:t>
            </a:r>
            <a:endParaRPr lang="ru-RU" sz="9800" b="1" dirty="0">
              <a:solidFill>
                <a:srgbClr val="0070C0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0" y="2357430"/>
            <a:ext cx="5786446" cy="4000528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itchFamily="18" charset="0"/>
              </a:rPr>
              <a:t>Сформировать </a:t>
            </a:r>
            <a:r>
              <a:rPr lang="ru-RU" sz="2400" dirty="0" smtClean="0">
                <a:latin typeface="Times New Roman" pitchFamily="18" charset="0"/>
              </a:rPr>
              <a:t>потребность </a:t>
            </a:r>
            <a:r>
              <a:rPr lang="ru-RU" sz="2400" dirty="0">
                <a:latin typeface="Times New Roman" pitchFamily="18" charset="0"/>
              </a:rPr>
              <a:t>в здоровом образе жизни;</a:t>
            </a:r>
          </a:p>
          <a:p>
            <a:pPr algn="just"/>
            <a:r>
              <a:rPr lang="ru-RU" sz="2400" dirty="0">
                <a:latin typeface="Times New Roman" pitchFamily="18" charset="0"/>
              </a:rPr>
              <a:t>Способствовать сохранению и укреплению здоровья ребёнка, созданию благоприятной обстановки в классе;</a:t>
            </a:r>
          </a:p>
          <a:p>
            <a:pPr algn="just"/>
            <a:r>
              <a:rPr lang="ru-RU" sz="2400" dirty="0">
                <a:latin typeface="Times New Roman" pitchFamily="18" charset="0"/>
              </a:rPr>
              <a:t>Помочь каждому ребёнку осознать свои способности, создать условия для их дальнейшего развития.</a:t>
            </a:r>
          </a:p>
          <a:p>
            <a:endParaRPr lang="ru-RU" sz="2400" dirty="0">
              <a:latin typeface="Times New Roman" pitchFamily="18" charset="0"/>
            </a:endParaRPr>
          </a:p>
        </p:txBody>
      </p:sp>
      <p:pic>
        <p:nvPicPr>
          <p:cNvPr id="54274" name="Picture 2" descr="C:\Users\1\Desktop\фото 2а кл\велокросс\Фото-0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291" y="2643182"/>
            <a:ext cx="3120000" cy="23400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642910" y="1000108"/>
            <a:ext cx="478634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/>
              <a:t>В моей педагогической практике накоплен определённый опыт реализации </a:t>
            </a:r>
            <a:r>
              <a:rPr lang="ru-RU" sz="2800" dirty="0" err="1"/>
              <a:t>здоровьесберегающих</a:t>
            </a:r>
            <a:r>
              <a:rPr lang="ru-RU" sz="2800" dirty="0"/>
              <a:t> технологий на уроках в начальной школе. В свои уроки включаю элементы технологии доктора медицинских наук В.Ф. Базарного.</a:t>
            </a:r>
          </a:p>
        </p:txBody>
      </p:sp>
      <p:pic>
        <p:nvPicPr>
          <p:cNvPr id="5" name="Picture 6" descr="bazarnyi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785926"/>
            <a:ext cx="3198595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285720" y="285728"/>
            <a:ext cx="8715436" cy="164307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Пространство - высшая </a:t>
            </a:r>
          </a:p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свобода моторики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323850" y="213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143240" y="1928802"/>
            <a:ext cx="58324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/>
              <a:t>Пространство</a:t>
            </a:r>
            <a:r>
              <a:rPr lang="ru-RU" sz="2000" dirty="0"/>
              <a:t> – это одна из биологических предпосылок нормального развития ребёнка. Вне пространства дети впадают в состояние хронической угнетённости. Как же использовать зрительно – пространственную активность в режиме школьного урока? Достигается это за счёт максимального удаления  от глаз ребёнка учебного дидактического материала. Дети всматриваются вдаль и тем самым снимают напряжение с глазных мышц. Способствует расширению зрительно-двигательной активности и проведение </a:t>
            </a:r>
            <a:r>
              <a:rPr lang="ru-RU" sz="2000" dirty="0" err="1"/>
              <a:t>физминуток</a:t>
            </a:r>
            <a:r>
              <a:rPr lang="ru-RU" sz="2000" dirty="0"/>
              <a:t> для глаз с помощью расположенных в пространстве ориентиров.</a:t>
            </a:r>
          </a:p>
        </p:txBody>
      </p:sp>
      <p:pic>
        <p:nvPicPr>
          <p:cNvPr id="29697" name="Picture 1" descr="C:\Users\1\Desktop\фото 2а кл\SAM_1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643182"/>
            <a:ext cx="2928000" cy="219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50825" y="1989138"/>
            <a:ext cx="86788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 </a:t>
            </a:r>
            <a:r>
              <a:rPr lang="ru-RU" sz="2400" dirty="0"/>
              <a:t>Разного рода траектории, по которым дети «</a:t>
            </a:r>
            <a:r>
              <a:rPr lang="ru-RU" sz="2400" dirty="0" smtClean="0"/>
              <a:t>бегают»глазами</a:t>
            </a:r>
            <a:r>
              <a:rPr lang="ru-RU" sz="2400" dirty="0"/>
              <a:t>.</a:t>
            </a:r>
          </a:p>
        </p:txBody>
      </p:sp>
      <p:pic>
        <p:nvPicPr>
          <p:cNvPr id="8198" name="Picture 6" descr="PIC_00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941888"/>
            <a:ext cx="2160588" cy="16192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199" name="Picture 7" descr="PIC_0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857496"/>
            <a:ext cx="2159000" cy="1620837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200" name="Picture 8" descr="PIC_00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786058"/>
            <a:ext cx="2160587" cy="162083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201" name="Picture 9" descr="PIC_00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4905375"/>
            <a:ext cx="2232025" cy="16748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8642350" cy="15843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Ориентиры, которые использую на уроках</a:t>
            </a:r>
          </a:p>
        </p:txBody>
      </p:sp>
      <p:pic>
        <p:nvPicPr>
          <p:cNvPr id="11" name="Picture 11" descr="100_263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4929198"/>
            <a:ext cx="2160587" cy="16192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2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фото к презентации\SAM_1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30000"/>
            <a:ext cx="3503999" cy="2628000"/>
          </a:xfrm>
          <a:prstGeom prst="ellipse">
            <a:avLst/>
          </a:prstGeom>
          <a:noFill/>
        </p:spPr>
      </p:pic>
      <p:pic>
        <p:nvPicPr>
          <p:cNvPr id="2052" name="Picture 4" descr="C:\Users\Alesy\Desktop\школа\100PHOTO\SAM_1513.JPG"/>
          <p:cNvPicPr>
            <a:picLocks noChangeAspect="1" noChangeArrowheads="1"/>
          </p:cNvPicPr>
          <p:nvPr/>
        </p:nvPicPr>
        <p:blipFill>
          <a:blip r:embed="rId3" cstate="print"/>
          <a:srcRect l="24546" t="18892" r="18776" b="34545"/>
          <a:stretch>
            <a:fillRect/>
          </a:stretch>
        </p:blipFill>
        <p:spPr bwMode="auto">
          <a:xfrm>
            <a:off x="214282" y="1357298"/>
            <a:ext cx="3797872" cy="2500331"/>
          </a:xfrm>
          <a:prstGeom prst="ellipse">
            <a:avLst/>
          </a:prstGeom>
          <a:noFill/>
        </p:spPr>
      </p:pic>
      <p:pic>
        <p:nvPicPr>
          <p:cNvPr id="55299" name="Picture 3" descr="C:\Users\1\Desktop\Алёхина.Фото\фото к презентации\SAM_14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214422"/>
            <a:ext cx="3599998" cy="2700000"/>
          </a:xfrm>
          <a:prstGeom prst="ellipse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571480"/>
            <a:ext cx="8215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Зрительная гимнастика</a:t>
            </a:r>
            <a:endParaRPr lang="ru-RU" sz="4000" b="1" dirty="0"/>
          </a:p>
        </p:txBody>
      </p:sp>
      <p:pic>
        <p:nvPicPr>
          <p:cNvPr id="2050" name="Picture 2" descr="C:\Users\Alesy\Desktop\школа\100PHOTO\SAM_15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4194000"/>
            <a:ext cx="3552000" cy="2664000"/>
          </a:xfrm>
          <a:prstGeom prst="ellipse">
            <a:avLst/>
          </a:prstGeom>
          <a:noFill/>
        </p:spPr>
      </p:pic>
      <p:pic>
        <p:nvPicPr>
          <p:cNvPr id="2051" name="Picture 3" descr="C:\Users\Alesy\Desktop\школа\100PHOTO\SAM_15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2357430"/>
            <a:ext cx="4024505" cy="3018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785813" y="928688"/>
            <a:ext cx="977900" cy="48418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>
            <a:off x="7715250" y="1071563"/>
            <a:ext cx="977900" cy="484187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71500" y="2714625"/>
            <a:ext cx="977900" cy="48418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7715250" y="3357563"/>
            <a:ext cx="977900" cy="484187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71500" y="4714875"/>
            <a:ext cx="977900" cy="48418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571500" y="2500313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29063" y="500063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0.74809 -0.0104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-0.83038 0.2560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0.00023 L 0.75261 0.0842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09 -0.01435 L -0.83386 0.18148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 L 0.80677 0.11921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7894 C 1.38778E-17 0.26921 0.08524 0.42569 0.18941 0.42569 C 0.31215 0.42569 0.35642 0.25208 0.375 0.14815 L 0.39427 0.00995 C 0.41354 -0.09421 0.46059 -0.26713 0.59913 -0.26713 C 0.68802 -0.26713 0.78906 -0.11134 0.78906 0.07894 C 0.78906 0.26921 0.68802 0.42569 0.59913 0.42569 C 0.46059 0.42569 0.41354 0.25208 0.39427 0.14815 L 0.375 0.00995 C 0.35642 -0.09421 0.31215 -0.26713 0.18941 -0.26713 C 0.08524 -0.26713 1.38778E-17 -0.11134 1.38778E-17 0.07894 Z " pathEditMode="relative" rAng="0" ptsTypes="ffFffffFfff">
                                      <p:cBhvr>
                                        <p:cTn id="5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5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C 0.16042 -3.33333E-6 0.29167 0.1676 0.29167 0.37431 C 0.29167 0.58079 0.16042 0.74885 -2.77778E-7 0.74885 C -0.16111 0.74885 -0.29167 0.58079 -0.29167 0.37431 C -0.29167 0.1676 -0.16111 -3.33333E-6 -2.77778E-7 -3.33333E-6 Z " pathEditMode="relative" rAng="0" ptsTypes="fffff">
                                      <p:cBhvr>
                                        <p:cTn id="6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1282</TotalTime>
  <Words>695</Words>
  <PresentationFormat>Экран (4:3)</PresentationFormat>
  <Paragraphs>104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Поток</vt:lpstr>
      <vt:lpstr>       Создание здоровьесберегающей среды на уроке.</vt:lpstr>
      <vt:lpstr>Слайд 2</vt:lpstr>
      <vt:lpstr>Слайд 3</vt:lpstr>
      <vt:lpstr>   Цель: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Пальчиковая гимнастика</vt:lpstr>
      <vt:lpstr>   Рефлексию на уроке можно совместить с пальчиковой гимнастикой </vt:lpstr>
      <vt:lpstr>Точечный массаж </vt:lpstr>
      <vt:lpstr>Цветотерапия</vt:lpstr>
      <vt:lpstr>Важно!</vt:lpstr>
      <vt:lpstr>Утренняя зарядка</vt:lpstr>
      <vt:lpstr>Слайд 21</vt:lpstr>
      <vt:lpstr>Формы организации</vt:lpstr>
      <vt:lpstr>Слайд 23</vt:lpstr>
      <vt:lpstr>Слайд 24</vt:lpstr>
      <vt:lpstr>Слайд 25</vt:lpstr>
      <vt:lpstr>Слайд 26</vt:lpstr>
      <vt:lpstr>Слайд 27</vt:lpstr>
      <vt:lpstr>Слайд 28</vt:lpstr>
      <vt:lpstr>Конкурсы плакатов</vt:lpstr>
      <vt:lpstr>Наши рисунки</vt:lpstr>
      <vt:lpstr>Дни Здоровья </vt:lpstr>
      <vt:lpstr>Олимпийские игры</vt:lpstr>
      <vt:lpstr>Уроки физической культуры</vt:lpstr>
      <vt:lpstr>   Применение в учебном процессе здоровьесберегающих технологий способствует:  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Alesy</cp:lastModifiedBy>
  <cp:revision>104</cp:revision>
  <dcterms:created xsi:type="dcterms:W3CDTF">2012-01-09T04:17:22Z</dcterms:created>
  <dcterms:modified xsi:type="dcterms:W3CDTF">2012-03-28T02:19:46Z</dcterms:modified>
</cp:coreProperties>
</file>