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7"/>
  </p:notesMasterIdLst>
  <p:sldIdLst>
    <p:sldId id="256" r:id="rId3"/>
    <p:sldId id="257" r:id="rId4"/>
    <p:sldId id="261" r:id="rId5"/>
    <p:sldId id="258" r:id="rId6"/>
    <p:sldId id="262" r:id="rId7"/>
    <p:sldId id="265" r:id="rId8"/>
    <p:sldId id="259" r:id="rId9"/>
    <p:sldId id="263" r:id="rId10"/>
    <p:sldId id="260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05131-4B19-4186-860F-44E03C424D1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21BA0-1D5D-4647-91E1-3334CDAF5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21BA0-1D5D-4647-91E1-3334CDAF566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21BA0-1D5D-4647-91E1-3334CDAF566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21BA0-1D5D-4647-91E1-3334CDAF566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58E7E23-4A8A-4F9D-BE18-3AF859E1167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>ИНТЕЛЛЕКТУАЛЬНАЯ </a:t>
            </a:r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>ИГРА</a:t>
            </a:r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>«</a:t>
            </a:r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>За </a:t>
            </a:r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>семью </a:t>
            </a:r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>печатями»</a:t>
            </a:r>
            <a:r>
              <a:rPr lang="en-US" sz="2800" dirty="0" smtClean="0">
                <a:solidFill>
                  <a:schemeClr val="bg1"/>
                </a:solidFill>
                <a:latin typeface="DS Eraser Cyr" pitchFamily="82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DS Eraser Cyr" pitchFamily="82" charset="0"/>
              </a:rPr>
            </a:br>
            <a:r>
              <a:rPr lang="en-US" sz="1050" dirty="0" smtClean="0">
                <a:solidFill>
                  <a:schemeClr val="bg1"/>
                </a:solidFill>
                <a:latin typeface="DS Eraser Cyr" pitchFamily="82" charset="0"/>
              </a:rPr>
              <a:t/>
            </a:r>
            <a:br>
              <a:rPr lang="en-US" sz="1050" dirty="0" smtClean="0">
                <a:solidFill>
                  <a:schemeClr val="bg1"/>
                </a:solidFill>
                <a:latin typeface="DS Eraser Cyr" pitchFamily="82" charset="0"/>
              </a:rPr>
            </a:br>
            <a:r>
              <a:rPr lang="ru-RU" sz="1050" dirty="0" smtClean="0">
                <a:solidFill>
                  <a:schemeClr val="bg1"/>
                </a:solidFill>
                <a:latin typeface="DS Eraser Cyr" pitchFamily="82" charset="0"/>
              </a:rPr>
              <a:t/>
            </a:r>
            <a:br>
              <a:rPr lang="ru-RU" sz="1050" dirty="0" smtClean="0">
                <a:solidFill>
                  <a:schemeClr val="bg1"/>
                </a:solidFill>
                <a:latin typeface="DS Eraser Cyr" pitchFamily="82" charset="0"/>
              </a:rPr>
            </a:br>
            <a:endParaRPr lang="ru-RU" sz="1050" dirty="0">
              <a:solidFill>
                <a:schemeClr val="bg1"/>
              </a:solidFill>
              <a:latin typeface="DS Eraser Cy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Время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третьей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п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	- Этот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знак ставят, когда хотят сказать: «Я ещё не закончил своё сообщение, читайте дальше». </a:t>
            </a:r>
            <a:endParaRPr lang="ru-RU" dirty="0" smtClean="0">
              <a:solidFill>
                <a:schemeClr val="bg1"/>
              </a:solidFill>
              <a:latin typeface="DS Eraser2" pitchFamily="66" charset="-52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	С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одной стороны этот знак противопоставлен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точке</a:t>
            </a:r>
            <a:b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сообщение не закончено),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с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другой – многоточию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Пишущий не намерен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прерывать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своё сообщение) 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Повесть временных лет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123" name="Picture 3" descr="E:\I-38-RUSSIA-gos-f03_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3344624" cy="5072098"/>
          </a:xfrm>
          <a:prstGeom prst="rect">
            <a:avLst/>
          </a:prstGeom>
          <a:noFill/>
        </p:spPr>
      </p:pic>
      <p:pic>
        <p:nvPicPr>
          <p:cNvPr id="5124" name="Picture 4" descr="E:\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357298"/>
            <a:ext cx="3357586" cy="5036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Вопрос третьей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	-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Что это за знак? </a:t>
            </a:r>
            <a:endParaRPr lang="ru-RU" dirty="0" smtClean="0">
              <a:solidFill>
                <a:schemeClr val="bg1"/>
              </a:solidFill>
              <a:latin typeface="DS Eraser2" pitchFamily="66" charset="-52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каком предложении его нет? (</a:t>
            </a:r>
            <a:r>
              <a:rPr lang="ru-RU" i="1" dirty="0" smtClean="0">
                <a:solidFill>
                  <a:schemeClr val="bg1"/>
                </a:solidFill>
                <a:latin typeface="DS Eraser2" pitchFamily="66" charset="-52"/>
              </a:rPr>
              <a:t>Доказать графически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) 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>Время четвертой печати</a:t>
            </a:r>
            <a:endParaRPr lang="ru-RU" sz="4000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043890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sz="2600" dirty="0" smtClean="0">
                <a:solidFill>
                  <a:schemeClr val="bg1"/>
                </a:solidFill>
                <a:latin typeface="DS Eraser2" pitchFamily="66" charset="-52"/>
              </a:rPr>
              <a:t>Учёные </a:t>
            </a:r>
            <a:r>
              <a:rPr lang="ru-RU" sz="2600" dirty="0" smtClean="0">
                <a:solidFill>
                  <a:schemeClr val="bg1"/>
                </a:solidFill>
                <a:latin typeface="DS Eraser2" pitchFamily="66" charset="-52"/>
              </a:rPr>
              <a:t>полагают, что раньше всех появилась точка(.). Затем по времени идет </a:t>
            </a:r>
            <a:r>
              <a:rPr lang="ru-RU" sz="2600" b="1" dirty="0" smtClean="0">
                <a:solidFill>
                  <a:schemeClr val="bg1"/>
                </a:solidFill>
                <a:latin typeface="DS Eraser2" pitchFamily="66" charset="-52"/>
              </a:rPr>
              <a:t>этот</a:t>
            </a:r>
            <a:r>
              <a:rPr lang="ru-RU" sz="2600" dirty="0" smtClean="0">
                <a:solidFill>
                  <a:schemeClr val="bg1"/>
                </a:solidFill>
                <a:latin typeface="DS Eraser2" pitchFamily="66" charset="-52"/>
              </a:rPr>
              <a:t> знак, который встречается в рукописях 80-х годов </a:t>
            </a:r>
            <a:r>
              <a:rPr lang="en-US" sz="2600" dirty="0" smtClean="0">
                <a:solidFill>
                  <a:schemeClr val="bg1"/>
                </a:solidFill>
                <a:latin typeface="DS Eraser2" pitchFamily="66" charset="-52"/>
              </a:rPr>
              <a:t>XV </a:t>
            </a:r>
            <a:r>
              <a:rPr lang="ru-RU" sz="2600" dirty="0" smtClean="0">
                <a:solidFill>
                  <a:schemeClr val="bg1"/>
                </a:solidFill>
                <a:latin typeface="DS Eraser2" pitchFamily="66" charset="-52"/>
              </a:rPr>
              <a:t>столетия; </a:t>
            </a:r>
            <a:r>
              <a:rPr lang="ru-RU" sz="2600" b="1" dirty="0" smtClean="0">
                <a:solidFill>
                  <a:schemeClr val="bg1"/>
                </a:solidFill>
                <a:latin typeface="DS Eraser2" pitchFamily="66" charset="-52"/>
              </a:rPr>
              <a:t>его </a:t>
            </a:r>
            <a:r>
              <a:rPr lang="ru-RU" sz="2600" dirty="0" smtClean="0">
                <a:solidFill>
                  <a:schemeClr val="bg1"/>
                </a:solidFill>
                <a:latin typeface="DS Eraser2" pitchFamily="66" charset="-52"/>
              </a:rPr>
              <a:t>ставят, если хотят сказать: «Я собираюсь пояснить сделанное сообщение». </a:t>
            </a:r>
            <a:r>
              <a:rPr lang="ru-RU" sz="2600" b="1" dirty="0" smtClean="0">
                <a:solidFill>
                  <a:schemeClr val="bg1"/>
                </a:solidFill>
                <a:latin typeface="DS Eraser2" pitchFamily="66" charset="-52"/>
              </a:rPr>
              <a:t>Этим</a:t>
            </a:r>
            <a:r>
              <a:rPr lang="ru-RU" sz="2600" dirty="0" smtClean="0">
                <a:solidFill>
                  <a:schemeClr val="bg1"/>
                </a:solidFill>
                <a:latin typeface="DS Eraser2" pitchFamily="66" charset="-52"/>
              </a:rPr>
              <a:t> объясняется и употребление </a:t>
            </a:r>
            <a:r>
              <a:rPr lang="ru-RU" sz="2600" b="1" dirty="0" smtClean="0">
                <a:solidFill>
                  <a:schemeClr val="bg1"/>
                </a:solidFill>
                <a:latin typeface="DS Eraser2" pitchFamily="66" charset="-52"/>
              </a:rPr>
              <a:t>его </a:t>
            </a:r>
            <a:r>
              <a:rPr lang="ru-RU" sz="2600" dirty="0" smtClean="0">
                <a:solidFill>
                  <a:schemeClr val="bg1"/>
                </a:solidFill>
                <a:latin typeface="DS Eraser2" pitchFamily="66" charset="-52"/>
              </a:rPr>
              <a:t>перед рядом однородных членов, после обобщающего слова; в бессоюзных сложных предложениях перед второй частью, которая поясняет, дополняет первую либо указывает причину; и перед прямой речью.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6146" name="Picture 2" descr="E:\70115_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642918"/>
            <a:ext cx="3711022" cy="5627704"/>
          </a:xfrm>
          <a:prstGeom prst="rect">
            <a:avLst/>
          </a:prstGeom>
          <a:noFill/>
        </p:spPr>
      </p:pic>
      <p:pic>
        <p:nvPicPr>
          <p:cNvPr id="6147" name="Picture 3" descr="E:\images (2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357430"/>
            <a:ext cx="3286148" cy="3978816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071902" y="857232"/>
            <a:ext cx="507209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  <a:t>Образцы </a:t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</a:b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  <a:t>текстов </a:t>
            </a:r>
            <a:b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</a:b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  <a:t>VII-VIII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  <a:t> вв.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S Eraser2" pitchFamily="66" charset="-52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DS Eraser2" pitchFamily="66" charset="-52"/>
              </a:rPr>
              <a:t>Вопрос четвертой печати</a:t>
            </a:r>
            <a:endParaRPr lang="ru-RU" sz="4000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	- Что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это за знак? </a:t>
            </a:r>
            <a:endParaRPr lang="ru-RU" dirty="0" smtClean="0">
              <a:solidFill>
                <a:schemeClr val="bg1"/>
              </a:solidFill>
              <a:latin typeface="DS Eraser2" pitchFamily="66" charset="-52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каком предложении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три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разных знака препинания? </a:t>
            </a:r>
            <a:endParaRPr lang="ru-RU" b="1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Время пятой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sz="2800" dirty="0" smtClean="0">
                <a:solidFill>
                  <a:schemeClr val="bg1"/>
                </a:solidFill>
                <a:latin typeface="DS Eraser2" pitchFamily="66" charset="-52"/>
              </a:rPr>
              <a:t>Вопрос </a:t>
            </a:r>
            <a:r>
              <a:rPr lang="ru-RU" sz="2800" dirty="0" smtClean="0">
                <a:solidFill>
                  <a:schemeClr val="bg1"/>
                </a:solidFill>
                <a:latin typeface="DS Eraser2" pitchFamily="66" charset="-52"/>
              </a:rPr>
              <a:t>пятой печати связан с морфологией, так как все разделы языкознания тесно связаны. Итак, современный человек использует в своей речи 6 падежей. (И. Р. Д. В. Т. П.) . Но в русском языке долго существовал седьмой падеж, по форме он совпадал с именительным. «Следы» этого седьмого падежа мы наблюдаем сейчас в предложениях с </a:t>
            </a:r>
            <a:r>
              <a:rPr lang="ru-RU" sz="2800" b="1" dirty="0" smtClean="0">
                <a:solidFill>
                  <a:schemeClr val="bg1"/>
                </a:solidFill>
                <a:latin typeface="DS Eraser2" pitchFamily="66" charset="-52"/>
              </a:rPr>
              <a:t>ними</a:t>
            </a:r>
            <a:r>
              <a:rPr lang="ru-RU" sz="2800" dirty="0" smtClean="0">
                <a:solidFill>
                  <a:schemeClr val="bg1"/>
                </a:solidFill>
                <a:latin typeface="DS Eraser2" pitchFamily="66" charset="-52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Вопрос пятой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-Как назывался этот 7 падеж?                                                                               -Где он употребляется?                                                                                                  -В каком предложении его нет.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Звательный падеж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8194" name="Picture 2" descr="E: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4000528" cy="4843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Время шестой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DS Eraser2" pitchFamily="66" charset="-52"/>
              </a:rPr>
              <a:t>Этот знак впервые ввел Мелентий Смотрицкий в книге «Грамматики </a:t>
            </a:r>
            <a:r>
              <a:rPr lang="ru-RU" sz="2400" dirty="0" err="1" smtClean="0">
                <a:solidFill>
                  <a:schemeClr val="bg1"/>
                </a:solidFill>
                <a:latin typeface="DS Eraser2" pitchFamily="66" charset="-52"/>
              </a:rPr>
              <a:t>словенския</a:t>
            </a:r>
            <a:r>
              <a:rPr lang="ru-RU" sz="2400" dirty="0" smtClean="0">
                <a:solidFill>
                  <a:schemeClr val="bg1"/>
                </a:solidFill>
                <a:latin typeface="DS Eraser2" pitchFamily="66" charset="-52"/>
              </a:rPr>
              <a:t> правильная синтагма» (пособие по церковнославянскому языку), вышедшей в печати в 1619 году и названной М.В. Ломоносовым «вратами учености». Так вот, </a:t>
            </a:r>
            <a:r>
              <a:rPr lang="ru-RU" sz="2400" b="1" dirty="0" smtClean="0">
                <a:solidFill>
                  <a:schemeClr val="bg1"/>
                </a:solidFill>
                <a:latin typeface="DS Eraser2" pitchFamily="66" charset="-52"/>
              </a:rPr>
              <a:t>этот</a:t>
            </a:r>
            <a:r>
              <a:rPr lang="ru-RU" sz="2400" dirty="0" smtClean="0">
                <a:solidFill>
                  <a:schemeClr val="bg1"/>
                </a:solidFill>
                <a:latin typeface="DS Eraser2" pitchFamily="66" charset="-52"/>
              </a:rPr>
              <a:t> знак ставят там, где высказывание несет не основную, а дополнительную информацию. (Их можно заменить двумя тире или двумя запятыми)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Время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первой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142984"/>
            <a:ext cx="8072494" cy="485740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DS Eraser2" pitchFamily="66" charset="-52"/>
              </a:rPr>
              <a:t>	Знаки </a:t>
            </a:r>
            <a:r>
              <a:rPr lang="ru-RU" sz="2000" dirty="0">
                <a:solidFill>
                  <a:schemeClr val="bg1"/>
                </a:solidFill>
                <a:latin typeface="DS Eraser2" pitchFamily="66" charset="-52"/>
              </a:rPr>
              <a:t>препинания (скобки, кавычки, тире, многоточия и др.) появились намного позже, чем была изобретена письменность. Без них люди прекрасно обходились если не тысячи, то сотни лет. И правила их постановки были просты. «Строчные знаки ставятся по силе разума и по его расположению к союзами» , - писал М.В. Ломоносов в 1755 году в «Российской грамматике». Зато современный человек вынужден тратить годы на овладение этой премудростью. И не напрасно. Ведь от расстановки знаков препинания, бывает, зависит человеческая жизнь. Всем известна знаменитая фраза «Казнить нельзя помиловать</a:t>
            </a:r>
            <a:r>
              <a:rPr lang="ru-RU" sz="2000" b="1" dirty="0">
                <a:solidFill>
                  <a:schemeClr val="bg1"/>
                </a:solidFill>
                <a:latin typeface="DS Eraser2" pitchFamily="66" charset="-52"/>
              </a:rPr>
              <a:t>» </a:t>
            </a:r>
            <a:r>
              <a:rPr lang="ru-RU" sz="2000" dirty="0">
                <a:solidFill>
                  <a:schemeClr val="bg1"/>
                </a:solidFill>
                <a:latin typeface="DS Eraser2" pitchFamily="66" charset="-52"/>
              </a:rPr>
              <a:t>(записана на доске). Но не все знают что в истории произошел подобный случай. Русской императрице Марии Фёдоровне удалось переправить запятую в резолюции её супруга, императора Александра </a:t>
            </a:r>
            <a:r>
              <a:rPr lang="en-US" sz="2000" dirty="0">
                <a:solidFill>
                  <a:schemeClr val="bg1"/>
                </a:solidFill>
                <a:latin typeface="DS Eraser2" pitchFamily="66" charset="-52"/>
              </a:rPr>
              <a:t>III</a:t>
            </a:r>
            <a:r>
              <a:rPr lang="ru-RU" sz="2000" dirty="0">
                <a:solidFill>
                  <a:schemeClr val="bg1"/>
                </a:solidFill>
                <a:latin typeface="DS Eraser2" pitchFamily="66" charset="-52"/>
              </a:rPr>
              <a:t>: «Простить нельзя, отправить в Сибирь»</a:t>
            </a:r>
            <a:r>
              <a:rPr lang="ru-RU" sz="2000" b="1" dirty="0">
                <a:solidFill>
                  <a:schemeClr val="bg1"/>
                </a:solidFill>
                <a:latin typeface="DS Eraser2" pitchFamily="66" charset="-52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DS Eraser2" pitchFamily="66" charset="-52"/>
              </a:rPr>
              <a:t>на</a:t>
            </a:r>
            <a:r>
              <a:rPr lang="ru-RU" sz="2000" b="1" dirty="0">
                <a:solidFill>
                  <a:schemeClr val="bg1"/>
                </a:solidFill>
                <a:latin typeface="DS Eraser2" pitchFamily="66" charset="-52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DS Eraser2" pitchFamily="66" charset="-52"/>
              </a:rPr>
              <a:t>«Простить, нельзя отправить в Сибирь»</a:t>
            </a:r>
            <a:r>
              <a:rPr lang="ru-RU" sz="2000" b="1" dirty="0">
                <a:solidFill>
                  <a:schemeClr val="bg1"/>
                </a:solidFill>
                <a:latin typeface="DS Eraser2" pitchFamily="66" charset="-52"/>
              </a:rPr>
              <a:t>  </a:t>
            </a:r>
            <a:r>
              <a:rPr lang="ru-RU" sz="2000" dirty="0">
                <a:solidFill>
                  <a:schemeClr val="bg1"/>
                </a:solidFill>
                <a:latin typeface="DS Eraser2" pitchFamily="66" charset="-52"/>
              </a:rPr>
              <a:t>Узник был спасен постановкой одной запятой. </a:t>
            </a:r>
          </a:p>
        </p:txBody>
      </p:sp>
    </p:spTree>
    <p:extLst>
      <p:ext uri="{BB962C8B-B14F-4D97-AF65-F5344CB8AC3E}">
        <p14:creationId xmlns:p14="http://schemas.microsoft.com/office/powerpoint/2010/main" xmlns="" val="12591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М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DS Eraser2" pitchFamily="66" charset="-52"/>
              </a:rPr>
              <a:t>Смотрицкий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E:\280px-Meletij_Smotrickij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394" y="1285860"/>
            <a:ext cx="3500462" cy="4188402"/>
          </a:xfrm>
          <a:prstGeom prst="rect">
            <a:avLst/>
          </a:prstGeom>
          <a:noFill/>
        </p:spPr>
      </p:pic>
      <p:pic>
        <p:nvPicPr>
          <p:cNvPr id="1027" name="Picture 3" descr="E:\350px-Russian_Grammar_17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6329" y="3234608"/>
            <a:ext cx="4445000" cy="30734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4348" y="5357826"/>
            <a:ext cx="32861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  <a:t>XVI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  <a:t> век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S Eraser2" pitchFamily="66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Вопрос шестой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DS Eraser2" pitchFamily="66" charset="-52"/>
              </a:rPr>
              <a:t>	-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О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каком знаке идет речь? </a:t>
            </a:r>
            <a:endParaRPr lang="en-US" dirty="0" smtClean="0">
              <a:solidFill>
                <a:schemeClr val="bg1"/>
              </a:solidFill>
              <a:latin typeface="DS Eraser2" pitchFamily="66" charset="-52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каком предложении </a:t>
            </a:r>
            <a:r>
              <a:rPr lang="en-US" dirty="0" smtClean="0">
                <a:solidFill>
                  <a:schemeClr val="bg1"/>
                </a:solidFill>
                <a:latin typeface="DS Eraser2" pitchFamily="66" charset="-52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DS Eraser2" pitchFamily="66" charset="-52"/>
              </a:rPr>
            </a:b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нет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осложнения? 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Время седьмой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sz="2000" dirty="0" smtClean="0">
                <a:solidFill>
                  <a:schemeClr val="bg1"/>
                </a:solidFill>
                <a:latin typeface="DS Eraser2" pitchFamily="66" charset="-52"/>
              </a:rPr>
              <a:t>Интересно</a:t>
            </a:r>
            <a:r>
              <a:rPr lang="ru-RU" sz="2000" dirty="0" smtClean="0">
                <a:solidFill>
                  <a:schemeClr val="bg1"/>
                </a:solidFill>
                <a:latin typeface="DS Eraser2" pitchFamily="66" charset="-52"/>
              </a:rPr>
              <a:t>, что со времен Кирилла и </a:t>
            </a:r>
            <a:r>
              <a:rPr lang="ru-RU" sz="2000" dirty="0" err="1" smtClean="0">
                <a:solidFill>
                  <a:schemeClr val="bg1"/>
                </a:solidFill>
                <a:latin typeface="DS Eraser2" pitchFamily="66" charset="-52"/>
              </a:rPr>
              <a:t>Мефодия</a:t>
            </a:r>
            <a:r>
              <a:rPr lang="ru-RU" sz="2000" dirty="0" smtClean="0">
                <a:solidFill>
                  <a:schemeClr val="bg1"/>
                </a:solidFill>
                <a:latin typeface="DS Eraser2" pitchFamily="66" charset="-52"/>
              </a:rPr>
              <a:t>, основателей русской письменности, новых букв практически не изобрели. Некоторые (11 букв) даже отменили. А вот знаки препинания изобретались. В «Российской грамматике» 1755 года Ломоносова есть знаки, (считайте сколько их):               «Строчные знаки суть:                                                                                                                             запятая (,)                                                                                                                                        точка (.)                                                                                                                                                                                               две точки (:)                                                                                                                              точка с запятой (;)                                                                                                                  вопросительный знак (?)                                                                                                                        удивительный знак (!)                                                                                                                             единительный знак (-)                                                                                                                     вместительный знак ( )»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Кирилл и </a:t>
            </a:r>
            <a:r>
              <a:rPr lang="ru-RU" dirty="0" err="1" smtClean="0">
                <a:solidFill>
                  <a:schemeClr val="bg1"/>
                </a:solidFill>
                <a:latin typeface="DS Eraser2" pitchFamily="66" charset="-52"/>
              </a:rPr>
              <a:t>М</a:t>
            </a:r>
            <a:r>
              <a:rPr lang="ru-RU" dirty="0" err="1" smtClean="0">
                <a:solidFill>
                  <a:schemeClr val="bg1"/>
                </a:solidFill>
                <a:latin typeface="DS Eraser2" pitchFamily="66" charset="-52"/>
              </a:rPr>
              <a:t>ефодий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pic>
        <p:nvPicPr>
          <p:cNvPr id="2050" name="Picture 2" descr="E:\40193567_kiril_metod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85860"/>
            <a:ext cx="5643602" cy="4251514"/>
          </a:xfrm>
          <a:prstGeom prst="rect">
            <a:avLst/>
          </a:prstGeom>
          <a:noFill/>
          <a:ln w="47625" cap="rnd" cmpd="dbl"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  <a:tileRect r="-100000" b="-100000"/>
            </a:gradFill>
            <a:prstDash val="solid"/>
            <a:bevel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42910" y="535782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S Eraser2" pitchFamily="66" charset="-52"/>
                <a:ea typeface="+mj-ea"/>
                <a:cs typeface="+mj-cs"/>
              </a:rPr>
              <a:t>Создатели русской азбуки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S Eraser2" pitchFamily="66" charset="-52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Вопрос седьмой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	До  </a:t>
            </a:r>
            <a:r>
              <a:rPr lang="en-US" dirty="0" smtClean="0">
                <a:solidFill>
                  <a:schemeClr val="bg1"/>
                </a:solidFill>
                <a:latin typeface="DS Eraser2" pitchFamily="66" charset="-52"/>
              </a:rPr>
              <a:t>XX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 века эти знаки пополнялись. Какими? Сколько в современном русском языке знаков препинания. В каких предложениях нет знаков препинания? 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  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pic>
        <p:nvPicPr>
          <p:cNvPr id="2050" name="Picture 2" descr="E:\250px-Lomonosov_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2857520" cy="3429024"/>
          </a:xfrm>
          <a:prstGeom prst="rect">
            <a:avLst/>
          </a:prstGeom>
          <a:noFill/>
        </p:spPr>
      </p:pic>
      <p:pic>
        <p:nvPicPr>
          <p:cNvPr id="2051" name="Picture 3" descr="E:\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428868"/>
            <a:ext cx="5014889" cy="376924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407194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М.В. Ломоносов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200024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Российская грамматика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Вопрос первой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600200"/>
            <a:ext cx="8215370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DS Eraser2" pitchFamily="66" charset="-52"/>
              </a:rPr>
              <a:t>	М.В</a:t>
            </a:r>
            <a:r>
              <a:rPr lang="ru-RU" sz="2400" dirty="0">
                <a:solidFill>
                  <a:schemeClr val="bg1"/>
                </a:solidFill>
                <a:latin typeface="DS Eraser2" pitchFamily="66" charset="-52"/>
              </a:rPr>
              <a:t>. </a:t>
            </a:r>
            <a:r>
              <a:rPr lang="ru-RU" sz="2800" dirty="0">
                <a:solidFill>
                  <a:schemeClr val="bg1"/>
                </a:solidFill>
                <a:latin typeface="DS Eraser2" pitchFamily="66" charset="-52"/>
              </a:rPr>
              <a:t>Ломоносов в своей «Российской грамматике» назвал этот знак «</a:t>
            </a:r>
            <a:r>
              <a:rPr lang="ru-RU" sz="2800" dirty="0" err="1">
                <a:solidFill>
                  <a:schemeClr val="bg1"/>
                </a:solidFill>
                <a:latin typeface="DS Eraser2" pitchFamily="66" charset="-52"/>
              </a:rPr>
              <a:t>единительный</a:t>
            </a:r>
            <a:r>
              <a:rPr lang="ru-RU" sz="2800" dirty="0">
                <a:solidFill>
                  <a:schemeClr val="bg1"/>
                </a:solidFill>
                <a:latin typeface="DS Eraser2" pitchFamily="66" charset="-52"/>
              </a:rPr>
              <a:t> знак». Название этого знака восходит к французскому слову «чёрточка». Как только не называли этот знак! Чёрная полоса чернил, молчанка, длинная черта, горизонтальная черта, знак пересечения. Этот знак введён в употребление русским писателем и историком Н.М. Карамзиным.</a:t>
            </a:r>
            <a:r>
              <a:rPr lang="ru-RU" sz="2800" b="1" dirty="0">
                <a:solidFill>
                  <a:schemeClr val="bg1"/>
                </a:solidFill>
                <a:latin typeface="DS Eraser2" pitchFamily="66" charset="-52"/>
              </a:rPr>
              <a:t> </a:t>
            </a:r>
            <a:endParaRPr lang="ru-RU" sz="2800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9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Н.М. Карамзин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pic>
        <p:nvPicPr>
          <p:cNvPr id="3074" name="Picture 2" descr="E:\карамз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3786214" cy="4073966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857488" y="5357826"/>
            <a:ext cx="41434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kern="0" dirty="0" smtClean="0">
                <a:solidFill>
                  <a:schemeClr val="bg1"/>
                </a:solidFill>
                <a:latin typeface="DS Eraser2" pitchFamily="66" charset="-52"/>
                <a:ea typeface="+mj-ea"/>
                <a:cs typeface="+mj-cs"/>
              </a:rPr>
              <a:t>(1766-1826)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S Eraser2" pitchFamily="66" charset="-52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Задание первой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DS Eraser2" pitchFamily="66" charset="-52"/>
                <a:ea typeface="Calibri"/>
              </a:rPr>
              <a:t>	Графически </a:t>
            </a:r>
            <a:r>
              <a:rPr lang="ru-RU" dirty="0" smtClean="0">
                <a:solidFill>
                  <a:schemeClr val="bg1"/>
                </a:solidFill>
                <a:latin typeface="DS Eraser2" pitchFamily="66" charset="-52"/>
                <a:ea typeface="Calibri"/>
              </a:rPr>
              <a:t>прокомментировать постановку знаков препинания в задании №1 Приложения. </a:t>
            </a:r>
            <a:endParaRPr lang="ru-RU" dirty="0" smtClean="0">
              <a:solidFill>
                <a:schemeClr val="bg1"/>
              </a:solidFill>
              <a:latin typeface="DS Eraser2" pitchFamily="66" charset="-52"/>
              <a:ea typeface="Calibri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bg1"/>
                </a:solidFill>
                <a:latin typeface="DS Eraser2" pitchFamily="66" charset="-52"/>
                <a:ea typeface="Calibri"/>
              </a:rPr>
              <a:t>- В </a:t>
            </a:r>
            <a:r>
              <a:rPr lang="ru-RU" sz="4400" dirty="0" smtClean="0">
                <a:solidFill>
                  <a:schemeClr val="bg1"/>
                </a:solidFill>
                <a:latin typeface="DS Eraser2" pitchFamily="66" charset="-52"/>
                <a:ea typeface="Calibri"/>
              </a:rPr>
              <a:t>каком по счету предложении есть данный знак? </a:t>
            </a:r>
            <a:endParaRPr lang="ru-RU" sz="4400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Время второй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sz="3000" dirty="0" smtClean="0">
                <a:solidFill>
                  <a:schemeClr val="bg1"/>
                </a:solidFill>
                <a:latin typeface="DS Eraser2" pitchFamily="66" charset="-52"/>
              </a:rPr>
              <a:t>Самая </a:t>
            </a:r>
            <a:r>
              <a:rPr lang="ru-RU" sz="3000" dirty="0">
                <a:solidFill>
                  <a:schemeClr val="bg1"/>
                </a:solidFill>
                <a:latin typeface="DS Eraser2" pitchFamily="66" charset="-52"/>
              </a:rPr>
              <a:t>лаконичная в истории переписка состоялась между французским писателем Виктором Гюго и издателем его книги. После того как были напечатаны «Отверженные», Гюго послал своему издателю письмо, где стоял один знак, и получил ответ от издателя тоже с одним знаком. Так Гюго узнал, что его книга вызвала большой интерес у читателей</a:t>
            </a:r>
            <a:r>
              <a:rPr lang="ru-RU" sz="3000" i="1" dirty="0">
                <a:solidFill>
                  <a:schemeClr val="bg1"/>
                </a:solidFill>
                <a:latin typeface="DS Eraser2" pitchFamily="66" charset="-52"/>
              </a:rPr>
              <a:t>.</a:t>
            </a:r>
            <a:endParaRPr lang="ru-RU" sz="3000" dirty="0">
              <a:solidFill>
                <a:schemeClr val="bg1"/>
              </a:solidFill>
              <a:latin typeface="DS Eraser2" pitchFamily="66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0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Виктор Гюго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pic>
        <p:nvPicPr>
          <p:cNvPr id="4098" name="Picture 2" descr="E: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4792237" cy="3589553"/>
          </a:xfrm>
          <a:prstGeom prst="rect">
            <a:avLst/>
          </a:prstGeom>
          <a:noFill/>
        </p:spPr>
      </p:pic>
      <p:pic>
        <p:nvPicPr>
          <p:cNvPr id="4100" name="Picture 4" descr="E:\otverzhenn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285860"/>
            <a:ext cx="3071834" cy="4914934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00100" y="5000636"/>
            <a:ext cx="414340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kern="0" dirty="0" smtClean="0">
                <a:solidFill>
                  <a:schemeClr val="bg1"/>
                </a:solidFill>
                <a:latin typeface="DS Eraser2" pitchFamily="66" charset="-52"/>
                <a:ea typeface="+mj-ea"/>
                <a:cs typeface="+mj-cs"/>
              </a:rPr>
              <a:t>(1802-1885)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S Eraser2" pitchFamily="66" charset="-52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DS Eraser2" pitchFamily="66" charset="-52"/>
              </a:rPr>
              <a:t>Вопрос второй печати</a:t>
            </a:r>
            <a:endParaRPr lang="ru-RU" dirty="0">
              <a:solidFill>
                <a:schemeClr val="bg1"/>
              </a:solidFill>
              <a:latin typeface="DS Eraser2" pitchFamily="66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DS Eraser2" pitchFamily="66" charset="-52"/>
              </a:rPr>
              <a:t>Какие </a:t>
            </a:r>
            <a:r>
              <a:rPr lang="ru-RU" b="1" dirty="0">
                <a:solidFill>
                  <a:schemeClr val="bg1"/>
                </a:solidFill>
                <a:latin typeface="DS Eraser2" pitchFamily="66" charset="-52"/>
              </a:rPr>
              <a:t>это были знаки? </a:t>
            </a:r>
            <a:endParaRPr lang="ru-RU" b="1" dirty="0" smtClean="0">
              <a:solidFill>
                <a:schemeClr val="bg1"/>
              </a:solidFill>
              <a:latin typeface="DS Eraser2" pitchFamily="66" charset="-52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DS Eraser2" pitchFamily="66" charset="-52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DS Eraser2" pitchFamily="66" charset="-52"/>
              </a:rPr>
              <a:t>В </a:t>
            </a:r>
            <a:r>
              <a:rPr lang="ru-RU" b="1" dirty="0">
                <a:solidFill>
                  <a:schemeClr val="bg1"/>
                </a:solidFill>
                <a:latin typeface="DS Eraser2" pitchFamily="66" charset="-52"/>
              </a:rPr>
              <a:t>каком из предложений их нет?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4609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ska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D547AB-3EFF-4C80-B08D-970DF2BF28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170</Words>
  <Application>Microsoft Office PowerPoint</Application>
  <PresentationFormat>Экран (4:3)</PresentationFormat>
  <Paragraphs>59</Paragraphs>
  <Slides>24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doska</vt:lpstr>
      <vt:lpstr>ИНТЕЛЛЕКТУАЛЬНАЯ  ИГРА  «За семью печатями»   </vt:lpstr>
      <vt:lpstr>Время первой печати</vt:lpstr>
      <vt:lpstr>  </vt:lpstr>
      <vt:lpstr>Вопрос первой печати</vt:lpstr>
      <vt:lpstr>Н.М. Карамзин</vt:lpstr>
      <vt:lpstr>Задание первой печати</vt:lpstr>
      <vt:lpstr>Время второй печати</vt:lpstr>
      <vt:lpstr>Виктор Гюго</vt:lpstr>
      <vt:lpstr>Вопрос второй печати</vt:lpstr>
      <vt:lpstr>Время третьей печати</vt:lpstr>
      <vt:lpstr>Повесть временных лет</vt:lpstr>
      <vt:lpstr>Вопрос третьей печати</vt:lpstr>
      <vt:lpstr>Время четвертой печати</vt:lpstr>
      <vt:lpstr>   </vt:lpstr>
      <vt:lpstr>Вопрос четвертой печати</vt:lpstr>
      <vt:lpstr>Время пятой печати</vt:lpstr>
      <vt:lpstr>Вопрос пятой печати</vt:lpstr>
      <vt:lpstr>Звательный падеж</vt:lpstr>
      <vt:lpstr>Время шестой печати</vt:lpstr>
      <vt:lpstr>М. Смотрицкий</vt:lpstr>
      <vt:lpstr>Вопрос шестой печати</vt:lpstr>
      <vt:lpstr>Время седьмой печати</vt:lpstr>
      <vt:lpstr>Кирилл и Мефодий</vt:lpstr>
      <vt:lpstr>Вопрос седьмой печати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доска</dc:title>
  <dc:creator/>
  <cp:keywords/>
  <cp:lastModifiedBy>User</cp:lastModifiedBy>
  <cp:revision>17</cp:revision>
  <dcterms:modified xsi:type="dcterms:W3CDTF">2012-10-24T08:44:50Z</dcterms:modified>
  <cp:version/>
</cp:coreProperties>
</file>