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5" r:id="rId5"/>
    <p:sldId id="259" r:id="rId6"/>
    <p:sldId id="266" r:id="rId7"/>
    <p:sldId id="260" r:id="rId8"/>
    <p:sldId id="267" r:id="rId9"/>
    <p:sldId id="261" r:id="rId10"/>
    <p:sldId id="262" r:id="rId11"/>
    <p:sldId id="268" r:id="rId12"/>
    <p:sldId id="269" r:id="rId13"/>
    <p:sldId id="263" r:id="rId14"/>
    <p:sldId id="270" r:id="rId15"/>
    <p:sldId id="264"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4734D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B5A11BE-1C3D-4E47-893A-AA244C5BAD1E}" type="datetimeFigureOut">
              <a:rPr lang="ru-RU"/>
              <a:pPr>
                <a:defRPr/>
              </a:pPr>
              <a:t>27.11.2012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D2C9558-78AC-4260-968F-69BEB1DC5A39}" type="slidenum">
              <a:rPr lang="ru-RU"/>
              <a:pPr>
                <a:defRPr/>
              </a:pPr>
              <a:t>‹#›</a:t>
            </a:fld>
            <a:endParaRPr lang="ru-RU"/>
          </a:p>
        </p:txBody>
      </p:sp>
    </p:spTree>
  </p:cSld>
  <p:clrMapOvr>
    <a:masterClrMapping/>
  </p:clrMapOvr>
  <p:transition spd="med" advClick="0" advTm="3000">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F0A61F5-8257-4DC1-B6FA-77B93E28EAFB}" type="datetimeFigureOut">
              <a:rPr lang="ru-RU"/>
              <a:pPr>
                <a:defRPr/>
              </a:pPr>
              <a:t>27.11.2012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4805A1A-5884-40A1-B6A5-253F86E4236D}" type="slidenum">
              <a:rPr lang="ru-RU"/>
              <a:pPr>
                <a:defRPr/>
              </a:pPr>
              <a:t>‹#›</a:t>
            </a:fld>
            <a:endParaRPr lang="ru-RU"/>
          </a:p>
        </p:txBody>
      </p:sp>
    </p:spTree>
  </p:cSld>
  <p:clrMapOvr>
    <a:masterClrMapping/>
  </p:clrMapOvr>
  <p:transition spd="med" advClick="0" advTm="3000">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85AB530-928E-412D-A8F7-B50DC63F69E1}" type="datetimeFigureOut">
              <a:rPr lang="ru-RU"/>
              <a:pPr>
                <a:defRPr/>
              </a:pPr>
              <a:t>27.11.2012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804B863-12D4-49FF-A70E-C03FC4560DF9}" type="slidenum">
              <a:rPr lang="ru-RU"/>
              <a:pPr>
                <a:defRPr/>
              </a:pPr>
              <a:t>‹#›</a:t>
            </a:fld>
            <a:endParaRPr lang="ru-RU"/>
          </a:p>
        </p:txBody>
      </p:sp>
    </p:spTree>
  </p:cSld>
  <p:clrMapOvr>
    <a:masterClrMapping/>
  </p:clrMapOvr>
  <p:transition spd="med" advClick="0" advTm="3000">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33A9A23-49B5-49BE-8358-50FD5AE78EF9}" type="datetimeFigureOut">
              <a:rPr lang="ru-RU"/>
              <a:pPr>
                <a:defRPr/>
              </a:pPr>
              <a:t>27.11.2012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65394BF-D7AF-4066-8EA1-EA1E7B0EF729}" type="slidenum">
              <a:rPr lang="ru-RU"/>
              <a:pPr>
                <a:defRPr/>
              </a:pPr>
              <a:t>‹#›</a:t>
            </a:fld>
            <a:endParaRPr lang="ru-RU"/>
          </a:p>
        </p:txBody>
      </p:sp>
    </p:spTree>
  </p:cSld>
  <p:clrMapOvr>
    <a:masterClrMapping/>
  </p:clrMapOvr>
  <p:transition spd="med" advClick="0" advTm="3000">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99FEDA0-E46C-4070-B860-59964958FD5D}" type="datetimeFigureOut">
              <a:rPr lang="ru-RU"/>
              <a:pPr>
                <a:defRPr/>
              </a:pPr>
              <a:t>27.11.2012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C5B7735-6D20-470D-9946-9CE7640E54BA}" type="slidenum">
              <a:rPr lang="ru-RU"/>
              <a:pPr>
                <a:defRPr/>
              </a:pPr>
              <a:t>‹#›</a:t>
            </a:fld>
            <a:endParaRPr lang="ru-RU"/>
          </a:p>
        </p:txBody>
      </p:sp>
    </p:spTree>
  </p:cSld>
  <p:clrMapOvr>
    <a:masterClrMapping/>
  </p:clrMapOvr>
  <p:transition spd="med" advClick="0" advTm="3000">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2A676FA0-5686-49A4-9A1C-DB93557B5E15}" type="datetimeFigureOut">
              <a:rPr lang="ru-RU"/>
              <a:pPr>
                <a:defRPr/>
              </a:pPr>
              <a:t>27.11.2012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A8B2B9F-D477-4477-A6D3-F418CBE3EFE9}" type="slidenum">
              <a:rPr lang="ru-RU"/>
              <a:pPr>
                <a:defRPr/>
              </a:pPr>
              <a:t>‹#›</a:t>
            </a:fld>
            <a:endParaRPr lang="ru-RU"/>
          </a:p>
        </p:txBody>
      </p:sp>
    </p:spTree>
  </p:cSld>
  <p:clrMapOvr>
    <a:masterClrMapping/>
  </p:clrMapOvr>
  <p:transition spd="med" advClick="0" advTm="3000">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6803002-9C70-4401-9A41-3B0897F95AEF}" type="datetimeFigureOut">
              <a:rPr lang="ru-RU"/>
              <a:pPr>
                <a:defRPr/>
              </a:pPr>
              <a:t>27.11.2012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4004F544-3996-4013-91B8-C6EDB3CF014D}" type="slidenum">
              <a:rPr lang="ru-RU"/>
              <a:pPr>
                <a:defRPr/>
              </a:pPr>
              <a:t>‹#›</a:t>
            </a:fld>
            <a:endParaRPr lang="ru-RU"/>
          </a:p>
        </p:txBody>
      </p:sp>
    </p:spTree>
  </p:cSld>
  <p:clrMapOvr>
    <a:masterClrMapping/>
  </p:clrMapOvr>
  <p:transition spd="med" advClick="0" advTm="3000">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E6FB8CA-3866-4F11-B1F2-FA63B49ACEEF}" type="datetimeFigureOut">
              <a:rPr lang="ru-RU"/>
              <a:pPr>
                <a:defRPr/>
              </a:pPr>
              <a:t>27.11.2012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E9BF3FD8-6115-4D1E-B8F0-ED309294BDD9}" type="slidenum">
              <a:rPr lang="ru-RU"/>
              <a:pPr>
                <a:defRPr/>
              </a:pPr>
              <a:t>‹#›</a:t>
            </a:fld>
            <a:endParaRPr lang="ru-RU"/>
          </a:p>
        </p:txBody>
      </p:sp>
    </p:spTree>
  </p:cSld>
  <p:clrMapOvr>
    <a:masterClrMapping/>
  </p:clrMapOvr>
  <p:transition spd="med" advClick="0" advTm="3000">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152128E-6D7A-4FD3-9D70-A31B2BE459A7}" type="datetimeFigureOut">
              <a:rPr lang="ru-RU"/>
              <a:pPr>
                <a:defRPr/>
              </a:pPr>
              <a:t>27.11.2012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025CA496-4A5D-42A0-842A-54923E3A0360}" type="slidenum">
              <a:rPr lang="ru-RU"/>
              <a:pPr>
                <a:defRPr/>
              </a:pPr>
              <a:t>‹#›</a:t>
            </a:fld>
            <a:endParaRPr lang="ru-RU"/>
          </a:p>
        </p:txBody>
      </p:sp>
    </p:spTree>
  </p:cSld>
  <p:clrMapOvr>
    <a:masterClrMapping/>
  </p:clrMapOvr>
  <p:transition spd="med" advClick="0" advTm="3000">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03BEE10-0A30-467C-AF17-95DB21EF7E0A}" type="datetimeFigureOut">
              <a:rPr lang="ru-RU"/>
              <a:pPr>
                <a:defRPr/>
              </a:pPr>
              <a:t>27.11.2012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C094900-57A7-47A3-A45C-5D9307A10A36}" type="slidenum">
              <a:rPr lang="ru-RU"/>
              <a:pPr>
                <a:defRPr/>
              </a:pPr>
              <a:t>‹#›</a:t>
            </a:fld>
            <a:endParaRPr lang="ru-RU"/>
          </a:p>
        </p:txBody>
      </p:sp>
    </p:spTree>
  </p:cSld>
  <p:clrMapOvr>
    <a:masterClrMapping/>
  </p:clrMapOvr>
  <p:transition spd="med" advClick="0" advTm="3000">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5BDE06F-1A5D-4CFD-BA64-06F9F4D91E46}" type="datetimeFigureOut">
              <a:rPr lang="ru-RU"/>
              <a:pPr>
                <a:defRPr/>
              </a:pPr>
              <a:t>27.11.2012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95175F0-2001-4C44-82BA-936B91DE2F5E}" type="slidenum">
              <a:rPr lang="ru-RU"/>
              <a:pPr>
                <a:defRPr/>
              </a:pPr>
              <a:t>‹#›</a:t>
            </a:fld>
            <a:endParaRPr lang="ru-RU"/>
          </a:p>
        </p:txBody>
      </p:sp>
    </p:spTree>
  </p:cSld>
  <p:clrMapOvr>
    <a:masterClrMapping/>
  </p:clrMapOvr>
  <p:transition spd="med" advClick="0" advTm="3000">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A940A02-21A6-492B-926E-019D22B8714D}" type="datetimeFigureOut">
              <a:rPr lang="ru-RU"/>
              <a:pPr>
                <a:defRPr/>
              </a:pPr>
              <a:t>27.11.2012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56622D9-A316-4E7B-83C2-F55D3B7D1A5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 id="2147483739" r:id="rId5"/>
    <p:sldLayoutId id="2147483738" r:id="rId6"/>
    <p:sldLayoutId id="2147483737" r:id="rId7"/>
    <p:sldLayoutId id="2147483736" r:id="rId8"/>
    <p:sldLayoutId id="2147483735" r:id="rId9"/>
    <p:sldLayoutId id="2147483734" r:id="rId10"/>
    <p:sldLayoutId id="2147483733" r:id="rId11"/>
  </p:sldLayoutIdLst>
  <p:transition spd="med" advClick="0" advTm="3000">
    <p:wheel spokes="8"/>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484313"/>
            <a:ext cx="7772400" cy="2116137"/>
          </a:xfrm>
        </p:spPr>
        <p:txBody>
          <a:bodyPr rtlCol="0">
            <a:normAutofit fontScale="90000"/>
          </a:bodyPr>
          <a:lstStyle/>
          <a:p>
            <a:pPr fontAlgn="auto">
              <a:spcAft>
                <a:spcPts val="0"/>
              </a:spcAft>
              <a:defRPr/>
            </a:pPr>
            <a:r>
              <a:rPr lang="ru-RU" sz="1800" dirty="0" smtClean="0"/>
              <a:t>ГБОУ СОШ №1399 с углубленным изучением иностранных языков</a:t>
            </a:r>
            <a:br>
              <a:rPr lang="ru-RU" sz="1800" dirty="0" smtClean="0"/>
            </a:br>
            <a:r>
              <a:rPr lang="ru-RU" sz="1800" dirty="0" smtClean="0"/>
              <a:t>г. Москвы </a:t>
            </a:r>
            <a:br>
              <a:rPr lang="ru-RU" sz="1800" dirty="0" smtClean="0"/>
            </a:br>
            <a:r>
              <a:rPr lang="ru-RU" sz="1800" dirty="0" smtClean="0"/>
              <a:t>План </a:t>
            </a:r>
            <a:r>
              <a:rPr lang="ru-RU" sz="1800" dirty="0"/>
              <a:t>– конспект урока немецкого языка в 7 «А» классе</a:t>
            </a:r>
            <a:br>
              <a:rPr lang="ru-RU" sz="1800" dirty="0"/>
            </a:br>
            <a:r>
              <a:rPr lang="ru-RU" sz="1800" dirty="0"/>
              <a:t>14. 02. 2012 г</a:t>
            </a:r>
            <a:r>
              <a:rPr lang="ru-RU" sz="1800" dirty="0" smtClean="0"/>
              <a:t>.</a:t>
            </a:r>
            <a:r>
              <a:rPr lang="ru-RU" sz="1800" dirty="0"/>
              <a:t/>
            </a:r>
            <a:br>
              <a:rPr lang="ru-RU" sz="1800" dirty="0"/>
            </a:br>
            <a:r>
              <a:rPr lang="ru-RU" sz="1800" dirty="0"/>
              <a:t>Бинарный урок с презентацией </a:t>
            </a:r>
            <a:br>
              <a:rPr lang="ru-RU" sz="1800" dirty="0"/>
            </a:br>
            <a:r>
              <a:rPr lang="ru-RU" sz="1800" dirty="0"/>
              <a:t>Учителя: учитель немецкого языка - Овсепян Зоя Эдуардовна</a:t>
            </a:r>
            <a:br>
              <a:rPr lang="ru-RU" sz="1800" dirty="0"/>
            </a:br>
            <a:r>
              <a:rPr lang="ru-RU" sz="1800" dirty="0"/>
              <a:t>                  учитель музыки  - </a:t>
            </a:r>
            <a:r>
              <a:rPr lang="ru-RU" sz="1800" dirty="0" err="1"/>
              <a:t>Кулинич</a:t>
            </a:r>
            <a:r>
              <a:rPr lang="ru-RU" sz="1800" dirty="0"/>
              <a:t> Татьяна Николаевна</a:t>
            </a:r>
            <a:br>
              <a:rPr lang="ru-RU" sz="1800" dirty="0"/>
            </a:br>
            <a:r>
              <a:rPr lang="ru-RU" sz="1800" dirty="0"/>
              <a:t>Технология – обучение в сотрудничестве: командная, групповая работа.</a:t>
            </a:r>
            <a:r>
              <a:rPr lang="ru-RU" sz="1200" dirty="0"/>
              <a:t/>
            </a:r>
            <a:br>
              <a:rPr lang="ru-RU" sz="1200" dirty="0"/>
            </a:br>
            <a:endParaRPr lang="ru-RU" sz="1200" dirty="0"/>
          </a:p>
        </p:txBody>
      </p:sp>
      <p:sp>
        <p:nvSpPr>
          <p:cNvPr id="3" name="Подзаголовок 2"/>
          <p:cNvSpPr>
            <a:spLocks noGrp="1"/>
          </p:cNvSpPr>
          <p:nvPr>
            <p:ph type="subTitle" idx="1"/>
          </p:nvPr>
        </p:nvSpPr>
        <p:spPr>
          <a:xfrm>
            <a:off x="1371600" y="3886200"/>
            <a:ext cx="6513513" cy="2422525"/>
          </a:xfrm>
        </p:spPr>
        <p:txBody>
          <a:bodyPr rtlCol="0">
            <a:noAutofit/>
          </a:bodyPr>
          <a:lstStyle/>
          <a:p>
            <a:pPr fontAlgn="auto">
              <a:spcAft>
                <a:spcPts val="0"/>
              </a:spcAft>
              <a:buFont typeface="Arial" pitchFamily="34" charset="0"/>
              <a:buNone/>
              <a:defRPr/>
            </a:pPr>
            <a:r>
              <a:rPr lang="ru-RU" sz="1600" b="1" dirty="0">
                <a:solidFill>
                  <a:schemeClr val="tx1">
                    <a:lumMod val="95000"/>
                    <a:lumOff val="5000"/>
                  </a:schemeClr>
                </a:solidFill>
              </a:rPr>
              <a:t>Тема урока:  Иоганн Вольфганг Фон Гёте «Лесной царь» </a:t>
            </a:r>
          </a:p>
          <a:p>
            <a:pPr fontAlgn="auto">
              <a:spcAft>
                <a:spcPts val="0"/>
              </a:spcAft>
              <a:buFont typeface="Arial" pitchFamily="34" charset="0"/>
              <a:buNone/>
              <a:defRPr/>
            </a:pPr>
            <a:r>
              <a:rPr lang="de-DE" sz="1600" b="1" dirty="0">
                <a:solidFill>
                  <a:schemeClr val="tx1">
                    <a:lumMod val="95000"/>
                    <a:lumOff val="5000"/>
                  </a:schemeClr>
                </a:solidFill>
              </a:rPr>
              <a:t>                          Johann Wolfgang Von Goethe «</a:t>
            </a:r>
            <a:r>
              <a:rPr lang="de-DE" sz="1600" b="1" dirty="0" err="1">
                <a:solidFill>
                  <a:schemeClr val="tx1">
                    <a:lumMod val="95000"/>
                    <a:lumOff val="5000"/>
                  </a:schemeClr>
                </a:solidFill>
              </a:rPr>
              <a:t>Erlkoenig</a:t>
            </a:r>
            <a:r>
              <a:rPr lang="de-DE" sz="1600" b="1" dirty="0">
                <a:solidFill>
                  <a:schemeClr val="tx1">
                    <a:lumMod val="95000"/>
                    <a:lumOff val="5000"/>
                  </a:schemeClr>
                </a:solidFill>
              </a:rPr>
              <a:t>”</a:t>
            </a:r>
            <a:endParaRPr lang="ru-RU" sz="1600" b="1" dirty="0">
              <a:solidFill>
                <a:schemeClr val="tx1">
                  <a:lumMod val="95000"/>
                  <a:lumOff val="5000"/>
                </a:schemeClr>
              </a:solidFill>
            </a:endParaRPr>
          </a:p>
          <a:p>
            <a:pPr fontAlgn="auto">
              <a:spcAft>
                <a:spcPts val="0"/>
              </a:spcAft>
              <a:buFont typeface="Arial" pitchFamily="34" charset="0"/>
              <a:buNone/>
              <a:defRPr/>
            </a:pPr>
            <a:r>
              <a:rPr lang="de-DE" sz="1600" b="1" dirty="0">
                <a:solidFill>
                  <a:schemeClr val="tx1">
                    <a:lumMod val="95000"/>
                    <a:lumOff val="5000"/>
                  </a:schemeClr>
                </a:solidFill>
              </a:rPr>
              <a:t>                         </a:t>
            </a:r>
            <a:endParaRPr lang="ru-RU" sz="1600" b="1" dirty="0">
              <a:solidFill>
                <a:schemeClr val="tx1">
                  <a:lumMod val="95000"/>
                  <a:lumOff val="5000"/>
                </a:schemeClr>
              </a:solidFill>
            </a:endParaRPr>
          </a:p>
          <a:p>
            <a:pPr fontAlgn="auto">
              <a:spcAft>
                <a:spcPts val="0"/>
              </a:spcAft>
              <a:buFont typeface="Arial" pitchFamily="34" charset="0"/>
              <a:buNone/>
              <a:defRPr/>
            </a:pPr>
            <a:r>
              <a:rPr lang="ru-RU" sz="1600" dirty="0">
                <a:solidFill>
                  <a:schemeClr val="tx1">
                    <a:lumMod val="95000"/>
                    <a:lumOff val="5000"/>
                  </a:schemeClr>
                </a:solidFill>
              </a:rPr>
              <a:t>(литературно-музыкальная композиция по стихотворению И. В.      Гёте «Лесной царь»)</a:t>
            </a:r>
          </a:p>
          <a:p>
            <a:pPr fontAlgn="auto">
              <a:spcAft>
                <a:spcPts val="0"/>
              </a:spcAft>
              <a:buFont typeface="Arial" pitchFamily="34" charset="0"/>
              <a:buNone/>
              <a:defRPr/>
            </a:pPr>
            <a:r>
              <a:rPr lang="ru-RU" sz="1600" dirty="0">
                <a:solidFill>
                  <a:schemeClr val="tx1">
                    <a:lumMod val="95000"/>
                    <a:lumOff val="5000"/>
                  </a:schemeClr>
                </a:solidFill>
              </a:rPr>
              <a:t>Перевод Жуковского, музыка Ф. Шуберта</a:t>
            </a:r>
          </a:p>
          <a:p>
            <a:pPr fontAlgn="auto">
              <a:spcAft>
                <a:spcPts val="0"/>
              </a:spcAft>
              <a:buFont typeface="Arial" pitchFamily="34" charset="0"/>
              <a:buNone/>
              <a:defRPr/>
            </a:pPr>
            <a:r>
              <a:rPr lang="ru-RU" sz="1600" dirty="0">
                <a:solidFill>
                  <a:schemeClr val="tx1">
                    <a:lumMod val="95000"/>
                    <a:lumOff val="5000"/>
                  </a:schemeClr>
                </a:solidFill>
              </a:rPr>
              <a:t>Вокальное исполнение учащимися 7»А» класса произведения И. В. Гёте «Лесной царь» на музыку Ф. Шуберта</a:t>
            </a:r>
          </a:p>
        </p:txBody>
      </p:sp>
    </p:spTree>
  </p:cSld>
  <p:clrMapOvr>
    <a:masterClrMapping/>
  </p:clrMapOvr>
  <p:transition spd="med" advClick="0" advTm="3000">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2530" name="Заголовок 1"/>
          <p:cNvSpPr>
            <a:spLocks noGrp="1"/>
          </p:cNvSpPr>
          <p:nvPr>
            <p:ph type="title"/>
          </p:nvPr>
        </p:nvSpPr>
        <p:spPr/>
        <p:txBody>
          <a:bodyPr/>
          <a:lstStyle/>
          <a:p>
            <a:endParaRPr lang="ru-RU" smtClean="0"/>
          </a:p>
        </p:txBody>
      </p:sp>
      <p:sp>
        <p:nvSpPr>
          <p:cNvPr id="3" name="Содержимое 2"/>
          <p:cNvSpPr>
            <a:spLocks noGrp="1"/>
          </p:cNvSpPr>
          <p:nvPr>
            <p:ph idx="1"/>
          </p:nvPr>
        </p:nvSpPr>
        <p:spPr>
          <a:xfrm>
            <a:off x="457200" y="1600200"/>
            <a:ext cx="8229600" cy="4924425"/>
          </a:xfrm>
        </p:spPr>
        <p:txBody>
          <a:bodyPr rtlCol="0">
            <a:normAutofit fontScale="62500" lnSpcReduction="20000"/>
          </a:bodyPr>
          <a:lstStyle/>
          <a:p>
            <a:pPr fontAlgn="auto">
              <a:spcAft>
                <a:spcPts val="0"/>
              </a:spcAft>
              <a:buFont typeface="Arial" pitchFamily="34" charset="0"/>
              <a:buChar char="•"/>
              <a:defRPr/>
            </a:pPr>
            <a:r>
              <a:rPr lang="de-DE" dirty="0"/>
              <a:t>5. “Willst feiner Knabe, du mit mir gehen?</a:t>
            </a:r>
            <a:endParaRPr lang="ru-RU" dirty="0"/>
          </a:p>
          <a:p>
            <a:pPr fontAlgn="auto">
              <a:spcAft>
                <a:spcPts val="0"/>
              </a:spcAft>
              <a:buFont typeface="Arial" pitchFamily="34" charset="0"/>
              <a:buChar char="•"/>
              <a:defRPr/>
            </a:pPr>
            <a:r>
              <a:rPr lang="de-DE" dirty="0"/>
              <a:t>    Meine </a:t>
            </a:r>
            <a:r>
              <a:rPr lang="de-DE" dirty="0" err="1"/>
              <a:t>Toechter</a:t>
            </a:r>
            <a:r>
              <a:rPr lang="de-DE" dirty="0"/>
              <a:t> sollen dich warten </a:t>
            </a:r>
            <a:r>
              <a:rPr lang="de-DE" dirty="0" err="1"/>
              <a:t>schoen</a:t>
            </a:r>
            <a:r>
              <a:rPr lang="de-DE" dirty="0"/>
              <a:t>;</a:t>
            </a:r>
            <a:endParaRPr lang="ru-RU" dirty="0"/>
          </a:p>
          <a:p>
            <a:pPr fontAlgn="auto">
              <a:spcAft>
                <a:spcPts val="0"/>
              </a:spcAft>
              <a:buFont typeface="Arial" pitchFamily="34" charset="0"/>
              <a:buChar char="•"/>
              <a:defRPr/>
            </a:pPr>
            <a:r>
              <a:rPr lang="de-DE" dirty="0"/>
              <a:t>    Meine </a:t>
            </a:r>
            <a:r>
              <a:rPr lang="de-DE" dirty="0" err="1"/>
              <a:t>Toechter</a:t>
            </a:r>
            <a:r>
              <a:rPr lang="de-DE" dirty="0"/>
              <a:t> </a:t>
            </a:r>
            <a:r>
              <a:rPr lang="de-DE" dirty="0" err="1"/>
              <a:t>fuehren</a:t>
            </a:r>
            <a:r>
              <a:rPr lang="de-DE" dirty="0"/>
              <a:t> den </a:t>
            </a:r>
            <a:r>
              <a:rPr lang="de-DE" dirty="0" err="1"/>
              <a:t>naechtlichen</a:t>
            </a:r>
            <a:r>
              <a:rPr lang="de-DE" dirty="0"/>
              <a:t> </a:t>
            </a:r>
            <a:r>
              <a:rPr lang="de-DE" dirty="0" err="1"/>
              <a:t>Reihn</a:t>
            </a:r>
            <a:r>
              <a:rPr lang="de-DE" dirty="0"/>
              <a:t>,</a:t>
            </a:r>
            <a:endParaRPr lang="ru-RU" dirty="0"/>
          </a:p>
          <a:p>
            <a:pPr fontAlgn="auto">
              <a:spcAft>
                <a:spcPts val="0"/>
              </a:spcAft>
              <a:buFont typeface="Arial" pitchFamily="34" charset="0"/>
              <a:buChar char="•"/>
              <a:defRPr/>
            </a:pPr>
            <a:r>
              <a:rPr lang="de-DE" dirty="0"/>
              <a:t>    Und wiegen und tanzen und singen dich ein“</a:t>
            </a:r>
            <a:endParaRPr lang="ru-RU" dirty="0"/>
          </a:p>
          <a:p>
            <a:pPr fontAlgn="auto">
              <a:spcAft>
                <a:spcPts val="0"/>
              </a:spcAft>
              <a:buFont typeface="Arial" pitchFamily="34" charset="0"/>
              <a:buChar char="•"/>
              <a:defRPr/>
            </a:pPr>
            <a:r>
              <a:rPr lang="de-DE" dirty="0"/>
              <a:t>6. Mein Vater, mein Vater, und siehst du nicht dort</a:t>
            </a:r>
            <a:endParaRPr lang="ru-RU" dirty="0"/>
          </a:p>
          <a:p>
            <a:pPr fontAlgn="auto">
              <a:spcAft>
                <a:spcPts val="0"/>
              </a:spcAft>
              <a:buFont typeface="Arial" pitchFamily="34" charset="0"/>
              <a:buChar char="•"/>
              <a:defRPr/>
            </a:pPr>
            <a:r>
              <a:rPr lang="de-DE" dirty="0"/>
              <a:t>    </a:t>
            </a:r>
            <a:r>
              <a:rPr lang="de-DE" dirty="0" err="1"/>
              <a:t>Erlkoenigs</a:t>
            </a:r>
            <a:r>
              <a:rPr lang="de-DE" dirty="0"/>
              <a:t> </a:t>
            </a:r>
            <a:r>
              <a:rPr lang="de-DE" dirty="0" err="1"/>
              <a:t>Toechter</a:t>
            </a:r>
            <a:r>
              <a:rPr lang="de-DE" dirty="0"/>
              <a:t> am </a:t>
            </a:r>
            <a:r>
              <a:rPr lang="de-DE" dirty="0" err="1"/>
              <a:t>duestern</a:t>
            </a:r>
            <a:r>
              <a:rPr lang="de-DE" dirty="0"/>
              <a:t> Ort? – </a:t>
            </a:r>
            <a:endParaRPr lang="ru-RU" dirty="0"/>
          </a:p>
          <a:p>
            <a:pPr fontAlgn="auto">
              <a:spcAft>
                <a:spcPts val="0"/>
              </a:spcAft>
              <a:buFont typeface="Arial" pitchFamily="34" charset="0"/>
              <a:buChar char="•"/>
              <a:defRPr/>
            </a:pPr>
            <a:r>
              <a:rPr lang="de-DE" dirty="0"/>
              <a:t>    Mein Sohn, mein Sohn, ist </a:t>
            </a:r>
            <a:r>
              <a:rPr lang="de-DE" dirty="0" err="1"/>
              <a:t>seh</a:t>
            </a:r>
            <a:r>
              <a:rPr lang="de-DE" dirty="0"/>
              <a:t>, es genau:</a:t>
            </a:r>
            <a:endParaRPr lang="ru-RU" dirty="0"/>
          </a:p>
          <a:p>
            <a:pPr fontAlgn="auto">
              <a:spcAft>
                <a:spcPts val="0"/>
              </a:spcAft>
              <a:buFont typeface="Arial" pitchFamily="34" charset="0"/>
              <a:buChar char="•"/>
              <a:defRPr/>
            </a:pPr>
            <a:r>
              <a:rPr lang="de-DE" dirty="0"/>
              <a:t>    Es scheinen die alten Weiden so grau. – </a:t>
            </a:r>
            <a:endParaRPr lang="ru-RU" dirty="0"/>
          </a:p>
          <a:p>
            <a:pPr fontAlgn="auto">
              <a:spcAft>
                <a:spcPts val="0"/>
              </a:spcAft>
              <a:buFont typeface="Arial" pitchFamily="34" charset="0"/>
              <a:buChar char="•"/>
              <a:defRPr/>
            </a:pPr>
            <a:r>
              <a:rPr lang="de-DE" dirty="0"/>
              <a:t>7. “Ich liebe dich, mich reizt deine </a:t>
            </a:r>
            <a:r>
              <a:rPr lang="de-DE" dirty="0" err="1"/>
              <a:t>schoene</a:t>
            </a:r>
            <a:r>
              <a:rPr lang="de-DE" dirty="0"/>
              <a:t> Gestalt;</a:t>
            </a:r>
            <a:endParaRPr lang="ru-RU" dirty="0"/>
          </a:p>
          <a:p>
            <a:pPr fontAlgn="auto">
              <a:spcAft>
                <a:spcPts val="0"/>
              </a:spcAft>
              <a:buFont typeface="Arial" pitchFamily="34" charset="0"/>
              <a:buChar char="•"/>
              <a:defRPr/>
            </a:pPr>
            <a:r>
              <a:rPr lang="de-DE" dirty="0"/>
              <a:t>    Und bist du nicht willig, so brauch ich Gewalt.“</a:t>
            </a:r>
            <a:endParaRPr lang="ru-RU" dirty="0"/>
          </a:p>
          <a:p>
            <a:pPr fontAlgn="auto">
              <a:spcAft>
                <a:spcPts val="0"/>
              </a:spcAft>
              <a:buFont typeface="Arial" pitchFamily="34" charset="0"/>
              <a:buChar char="•"/>
              <a:defRPr/>
            </a:pPr>
            <a:r>
              <a:rPr lang="de-DE" dirty="0"/>
              <a:t>    Mein Vater, mein Vater, jetzt fasst er mich an!</a:t>
            </a:r>
            <a:endParaRPr lang="ru-RU" dirty="0"/>
          </a:p>
          <a:p>
            <a:pPr fontAlgn="auto">
              <a:spcAft>
                <a:spcPts val="0"/>
              </a:spcAft>
              <a:buFont typeface="Arial" pitchFamily="34" charset="0"/>
              <a:buChar char="•"/>
              <a:defRPr/>
            </a:pPr>
            <a:r>
              <a:rPr lang="de-DE" dirty="0"/>
              <a:t>    </a:t>
            </a:r>
            <a:r>
              <a:rPr lang="de-DE" dirty="0" err="1"/>
              <a:t>Erlkoenig</a:t>
            </a:r>
            <a:r>
              <a:rPr lang="de-DE" dirty="0"/>
              <a:t> hat mir ein Leids getan! – </a:t>
            </a:r>
            <a:endParaRPr lang="ru-RU" dirty="0"/>
          </a:p>
          <a:p>
            <a:pPr fontAlgn="auto">
              <a:spcAft>
                <a:spcPts val="0"/>
              </a:spcAft>
              <a:buFont typeface="Arial" pitchFamily="34" charset="0"/>
              <a:buChar char="•"/>
              <a:defRPr/>
            </a:pPr>
            <a:r>
              <a:rPr lang="de-DE" dirty="0"/>
              <a:t>8. Dem Vater </a:t>
            </a:r>
            <a:r>
              <a:rPr lang="de-DE" dirty="0" err="1"/>
              <a:t>grauser’s</a:t>
            </a:r>
            <a:r>
              <a:rPr lang="de-DE" dirty="0"/>
              <a:t>, er reitet geschwind,</a:t>
            </a:r>
            <a:endParaRPr lang="ru-RU" dirty="0"/>
          </a:p>
          <a:p>
            <a:pPr fontAlgn="auto">
              <a:spcAft>
                <a:spcPts val="0"/>
              </a:spcAft>
              <a:buFont typeface="Arial" pitchFamily="34" charset="0"/>
              <a:buChar char="•"/>
              <a:defRPr/>
            </a:pPr>
            <a:r>
              <a:rPr lang="de-DE" dirty="0"/>
              <a:t>    Er </a:t>
            </a:r>
            <a:r>
              <a:rPr lang="de-DE" dirty="0" err="1"/>
              <a:t>haelt</a:t>
            </a:r>
            <a:r>
              <a:rPr lang="de-DE" dirty="0"/>
              <a:t> in Armen das </a:t>
            </a:r>
            <a:r>
              <a:rPr lang="de-DE" dirty="0" err="1"/>
              <a:t>aechzende</a:t>
            </a:r>
            <a:r>
              <a:rPr lang="de-DE" dirty="0"/>
              <a:t> Kind,</a:t>
            </a:r>
            <a:endParaRPr lang="ru-RU" dirty="0"/>
          </a:p>
          <a:p>
            <a:pPr fontAlgn="auto">
              <a:spcAft>
                <a:spcPts val="0"/>
              </a:spcAft>
              <a:buFont typeface="Arial" pitchFamily="34" charset="0"/>
              <a:buChar char="•"/>
              <a:defRPr/>
            </a:pPr>
            <a:r>
              <a:rPr lang="de-DE" dirty="0"/>
              <a:t>    Erreicht den Hof mit </a:t>
            </a:r>
            <a:r>
              <a:rPr lang="de-DE" dirty="0" err="1"/>
              <a:t>Muehe</a:t>
            </a:r>
            <a:r>
              <a:rPr lang="de-DE" dirty="0"/>
              <a:t> und Not;</a:t>
            </a:r>
            <a:endParaRPr lang="ru-RU" dirty="0"/>
          </a:p>
          <a:p>
            <a:pPr fontAlgn="auto">
              <a:spcAft>
                <a:spcPts val="0"/>
              </a:spcAft>
              <a:buFont typeface="Arial" pitchFamily="34" charset="0"/>
              <a:buChar char="•"/>
              <a:defRPr/>
            </a:pPr>
            <a:r>
              <a:rPr lang="de-DE" dirty="0"/>
              <a:t>    In seinen Armen das Kind war tot.</a:t>
            </a:r>
            <a:endParaRPr lang="ru-RU" dirty="0"/>
          </a:p>
          <a:p>
            <a:pPr fontAlgn="auto">
              <a:spcAft>
                <a:spcPts val="0"/>
              </a:spcAft>
              <a:buFont typeface="Arial" pitchFamily="34" charset="0"/>
              <a:buChar char="•"/>
              <a:defRPr/>
            </a:pPr>
            <a:endParaRPr lang="ru-RU" dirty="0"/>
          </a:p>
        </p:txBody>
      </p:sp>
    </p:spTree>
  </p:cSld>
  <p:clrMapOvr>
    <a:masterClrMapping/>
  </p:clrMapOvr>
  <p:transition spd="med" advClick="0" advTm="3000">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3554" name="Заголовок 1"/>
          <p:cNvSpPr>
            <a:spLocks noGrp="1"/>
          </p:cNvSpPr>
          <p:nvPr>
            <p:ph type="title"/>
          </p:nvPr>
        </p:nvSpPr>
        <p:spPr/>
        <p:txBody>
          <a:bodyPr/>
          <a:lstStyle/>
          <a:p>
            <a:endParaRPr lang="ru-RU" smtClean="0"/>
          </a:p>
        </p:txBody>
      </p:sp>
      <p:pic>
        <p:nvPicPr>
          <p:cNvPr id="23555" name="Содержимое 3" descr="4.jpg"/>
          <p:cNvPicPr>
            <a:picLocks noGrp="1" noChangeAspect="1"/>
          </p:cNvPicPr>
          <p:nvPr>
            <p:ph idx="1"/>
          </p:nvPr>
        </p:nvPicPr>
        <p:blipFill>
          <a:blip r:embed="rId3"/>
          <a:srcRect/>
          <a:stretch>
            <a:fillRect/>
          </a:stretch>
        </p:blipFill>
        <p:spPr>
          <a:xfrm>
            <a:off x="395288" y="260350"/>
            <a:ext cx="8421687" cy="6329363"/>
          </a:xfrm>
        </p:spPr>
      </p:pic>
    </p:spTree>
  </p:cSld>
  <p:clrMapOvr>
    <a:masterClrMapping/>
  </p:clrMapOvr>
  <p:transition spd="med" advClick="0" advTm="3000">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4578" name="Заголовок 1"/>
          <p:cNvSpPr>
            <a:spLocks noGrp="1"/>
          </p:cNvSpPr>
          <p:nvPr>
            <p:ph type="title"/>
          </p:nvPr>
        </p:nvSpPr>
        <p:spPr/>
        <p:txBody>
          <a:bodyPr/>
          <a:lstStyle/>
          <a:p>
            <a:endParaRPr lang="ru-RU" smtClean="0"/>
          </a:p>
        </p:txBody>
      </p:sp>
      <p:pic>
        <p:nvPicPr>
          <p:cNvPr id="24579" name="Содержимое 3" descr="1.jpg"/>
          <p:cNvPicPr>
            <a:picLocks noGrp="1" noChangeAspect="1"/>
          </p:cNvPicPr>
          <p:nvPr>
            <p:ph idx="1"/>
          </p:nvPr>
        </p:nvPicPr>
        <p:blipFill>
          <a:blip r:embed="rId3"/>
          <a:srcRect/>
          <a:stretch>
            <a:fillRect/>
          </a:stretch>
        </p:blipFill>
        <p:spPr>
          <a:xfrm>
            <a:off x="250825" y="260350"/>
            <a:ext cx="8599488" cy="6440488"/>
          </a:xfrm>
        </p:spPr>
      </p:pic>
    </p:spTree>
  </p:cSld>
  <p:clrMapOvr>
    <a:masterClrMapping/>
  </p:clrMapOvr>
  <p:transition spd="med" advClick="0" advTm="3000">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5602" name="Заголовок 1"/>
          <p:cNvSpPr>
            <a:spLocks noGrp="1"/>
          </p:cNvSpPr>
          <p:nvPr>
            <p:ph type="title"/>
          </p:nvPr>
        </p:nvSpPr>
        <p:spPr/>
        <p:txBody>
          <a:bodyPr/>
          <a:lstStyle/>
          <a:p>
            <a:endParaRPr lang="ru-RU" smtClean="0"/>
          </a:p>
        </p:txBody>
      </p:sp>
      <p:sp>
        <p:nvSpPr>
          <p:cNvPr id="25603" name="Содержимое 2"/>
          <p:cNvSpPr>
            <a:spLocks noGrp="1"/>
          </p:cNvSpPr>
          <p:nvPr>
            <p:ph idx="1"/>
          </p:nvPr>
        </p:nvSpPr>
        <p:spPr/>
        <p:txBody>
          <a:bodyPr/>
          <a:lstStyle/>
          <a:p>
            <a:pPr algn="ctr"/>
            <a:r>
              <a:rPr lang="ru-RU" sz="3600" smtClean="0"/>
              <a:t>Вокальное исполнение учащихся 7 «А» класса песни «Лесной царь» на стихотворение И. В. Гёте и музыку Ф. Шуберта.</a:t>
            </a:r>
          </a:p>
        </p:txBody>
      </p:sp>
    </p:spTree>
  </p:cSld>
  <p:clrMapOvr>
    <a:masterClrMapping/>
  </p:clrMapOvr>
  <p:transition spd="med" advClick="0" advTm="3000">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6626" name="Заголовок 1"/>
          <p:cNvSpPr>
            <a:spLocks noGrp="1"/>
          </p:cNvSpPr>
          <p:nvPr>
            <p:ph type="title"/>
          </p:nvPr>
        </p:nvSpPr>
        <p:spPr/>
        <p:txBody>
          <a:bodyPr/>
          <a:lstStyle/>
          <a:p>
            <a:endParaRPr lang="ru-RU" smtClean="0"/>
          </a:p>
        </p:txBody>
      </p:sp>
      <p:pic>
        <p:nvPicPr>
          <p:cNvPr id="26627" name="Содержимое 3" descr="5.jpg"/>
          <p:cNvPicPr>
            <a:picLocks noGrp="1" noChangeAspect="1"/>
          </p:cNvPicPr>
          <p:nvPr>
            <p:ph idx="1"/>
          </p:nvPr>
        </p:nvPicPr>
        <p:blipFill>
          <a:blip r:embed="rId3"/>
          <a:srcRect/>
          <a:stretch>
            <a:fillRect/>
          </a:stretch>
        </p:blipFill>
        <p:spPr>
          <a:xfrm>
            <a:off x="395288" y="260350"/>
            <a:ext cx="8331200" cy="6446838"/>
          </a:xfrm>
        </p:spPr>
      </p:pic>
    </p:spTree>
  </p:cSld>
  <p:clrMapOvr>
    <a:masterClrMapping/>
  </p:clrMapOvr>
  <p:transition spd="med" advClick="0" advTm="3000">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7650" name="Заголовок 1"/>
          <p:cNvSpPr>
            <a:spLocks noGrp="1"/>
          </p:cNvSpPr>
          <p:nvPr>
            <p:ph type="title"/>
          </p:nvPr>
        </p:nvSpPr>
        <p:spPr/>
        <p:txBody>
          <a:bodyPr/>
          <a:lstStyle/>
          <a:p>
            <a:r>
              <a:rPr lang="ru-RU" smtClean="0"/>
              <a:t>Завершение урока.</a:t>
            </a:r>
          </a:p>
        </p:txBody>
      </p:sp>
      <p:sp>
        <p:nvSpPr>
          <p:cNvPr id="27651" name="Содержимое 2"/>
          <p:cNvSpPr>
            <a:spLocks noGrp="1"/>
          </p:cNvSpPr>
          <p:nvPr>
            <p:ph idx="1"/>
          </p:nvPr>
        </p:nvSpPr>
        <p:spPr/>
        <p:txBody>
          <a:bodyPr/>
          <a:lstStyle/>
          <a:p>
            <a:r>
              <a:rPr lang="de-DE" smtClean="0"/>
              <a:t>Die Stunde ist zu Ende.</a:t>
            </a:r>
            <a:endParaRPr lang="ru-RU" smtClean="0"/>
          </a:p>
          <a:p>
            <a:r>
              <a:rPr lang="de-DE" smtClean="0"/>
              <a:t>Auf Wiedersehen.</a:t>
            </a:r>
            <a:endParaRPr lang="ru-RU" smtClean="0"/>
          </a:p>
          <a:p>
            <a:endParaRPr lang="ru-RU" smtClean="0"/>
          </a:p>
        </p:txBody>
      </p:sp>
    </p:spTree>
  </p:cSld>
  <p:clrMapOvr>
    <a:masterClrMapping/>
  </p:clrMapOvr>
  <p:transition spd="med" advClick="0" advTm="3000">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338" name="Заголовок 1"/>
          <p:cNvSpPr>
            <a:spLocks noGrp="1"/>
          </p:cNvSpPr>
          <p:nvPr>
            <p:ph type="title"/>
          </p:nvPr>
        </p:nvSpPr>
        <p:spPr/>
        <p:txBody>
          <a:bodyPr/>
          <a:lstStyle/>
          <a:p>
            <a:r>
              <a:rPr lang="ru-RU" sz="3600" smtClean="0"/>
              <a:t>Цели урока:</a:t>
            </a:r>
          </a:p>
        </p:txBody>
      </p:sp>
      <p:sp>
        <p:nvSpPr>
          <p:cNvPr id="14339" name="Содержимое 2"/>
          <p:cNvSpPr>
            <a:spLocks noGrp="1"/>
          </p:cNvSpPr>
          <p:nvPr>
            <p:ph idx="1"/>
          </p:nvPr>
        </p:nvSpPr>
        <p:spPr/>
        <p:txBody>
          <a:bodyPr/>
          <a:lstStyle/>
          <a:p>
            <a:r>
              <a:rPr lang="ru-RU" smtClean="0"/>
              <a:t>1. Знакомство с поэтами изучаемого языка и некоторыми  их произведениями.</a:t>
            </a:r>
          </a:p>
          <a:p>
            <a:r>
              <a:rPr lang="ru-RU" smtClean="0"/>
              <a:t>2. Привлечение внимания учащихся к значимости чтения стихов и его роли в жизни.</a:t>
            </a:r>
          </a:p>
          <a:p>
            <a:endParaRPr lang="ru-RU" smtClean="0"/>
          </a:p>
        </p:txBody>
      </p:sp>
    </p:spTree>
  </p:cSld>
  <p:clrMapOvr>
    <a:masterClrMapping/>
  </p:clrMapOvr>
  <p:transition spd="med" advClick="0" advTm="3000">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5362" name="Заголовок 1"/>
          <p:cNvSpPr>
            <a:spLocks noGrp="1"/>
          </p:cNvSpPr>
          <p:nvPr>
            <p:ph type="title"/>
          </p:nvPr>
        </p:nvSpPr>
        <p:spPr/>
        <p:txBody>
          <a:bodyPr/>
          <a:lstStyle/>
          <a:p>
            <a:r>
              <a:rPr lang="ru-RU" sz="3600" smtClean="0"/>
              <a:t>Задачи</a:t>
            </a:r>
          </a:p>
        </p:txBody>
      </p:sp>
      <p:sp>
        <p:nvSpPr>
          <p:cNvPr id="15363" name="Содержимое 2"/>
          <p:cNvSpPr>
            <a:spLocks noGrp="1"/>
          </p:cNvSpPr>
          <p:nvPr>
            <p:ph idx="1"/>
          </p:nvPr>
        </p:nvSpPr>
        <p:spPr>
          <a:xfrm>
            <a:off x="468313" y="1341438"/>
            <a:ext cx="8229600" cy="4279900"/>
          </a:xfrm>
        </p:spPr>
        <p:txBody>
          <a:bodyPr/>
          <a:lstStyle/>
          <a:p>
            <a:pPr>
              <a:buFont typeface="Arial" charset="0"/>
              <a:buNone/>
            </a:pPr>
            <a:r>
              <a:rPr lang="ru-RU" b="1" smtClean="0"/>
              <a:t>   </a:t>
            </a:r>
            <a:endParaRPr lang="ru-RU" smtClean="0"/>
          </a:p>
          <a:p>
            <a:r>
              <a:rPr lang="ru-RU" smtClean="0"/>
              <a:t>1. Учить читать с полным пониманием высказывания учащихся об их отношении к стихам и выражать своё собственное мнение.</a:t>
            </a:r>
          </a:p>
          <a:p>
            <a:r>
              <a:rPr lang="ru-RU" smtClean="0"/>
              <a:t>2. Учить читать стихи с пониманием основного содержания , выражать своё отношение к прочитанному.</a:t>
            </a:r>
          </a:p>
          <a:p>
            <a:pPr>
              <a:buFont typeface="Arial" charset="0"/>
              <a:buNone/>
            </a:pPr>
            <a:endParaRPr lang="ru-RU" smtClean="0"/>
          </a:p>
          <a:p>
            <a:pPr>
              <a:buFont typeface="Arial" charset="0"/>
              <a:buNone/>
            </a:pPr>
            <a:endParaRPr lang="ru-RU" smtClean="0"/>
          </a:p>
        </p:txBody>
      </p:sp>
    </p:spTree>
  </p:cSld>
  <p:clrMapOvr>
    <a:masterClrMapping/>
  </p:clrMapOvr>
  <p:transition spd="med" advClick="0" advTm="3000">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6386" name="Заголовок 1"/>
          <p:cNvSpPr>
            <a:spLocks noGrp="1"/>
          </p:cNvSpPr>
          <p:nvPr>
            <p:ph type="title"/>
          </p:nvPr>
        </p:nvSpPr>
        <p:spPr/>
        <p:txBody>
          <a:bodyPr/>
          <a:lstStyle/>
          <a:p>
            <a:endParaRPr lang="ru-RU" smtClean="0"/>
          </a:p>
        </p:txBody>
      </p:sp>
      <p:pic>
        <p:nvPicPr>
          <p:cNvPr id="16387" name="Содержимое 3" descr="2.jpg"/>
          <p:cNvPicPr>
            <a:picLocks noGrp="1" noChangeAspect="1"/>
          </p:cNvPicPr>
          <p:nvPr>
            <p:ph idx="1"/>
          </p:nvPr>
        </p:nvPicPr>
        <p:blipFill>
          <a:blip r:embed="rId3"/>
          <a:srcRect/>
          <a:stretch>
            <a:fillRect/>
          </a:stretch>
        </p:blipFill>
        <p:spPr>
          <a:xfrm>
            <a:off x="395288" y="333375"/>
            <a:ext cx="8262937" cy="6199188"/>
          </a:xfrm>
          <a:noFill/>
        </p:spPr>
      </p:pic>
    </p:spTree>
  </p:cSld>
  <p:clrMapOvr>
    <a:masterClrMapping/>
  </p:clrMapOvr>
  <p:transition spd="med" advClick="0" advTm="3000">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sz="4000" b="1" dirty="0" smtClean="0"/>
              <a:t/>
            </a:r>
            <a:br>
              <a:rPr lang="ru-RU" sz="4000" b="1" dirty="0" smtClean="0"/>
            </a:br>
            <a:r>
              <a:rPr lang="de-DE" sz="4000" b="1" dirty="0" err="1" smtClean="0"/>
              <a:t>Ueber</a:t>
            </a:r>
            <a:r>
              <a:rPr lang="de-DE" sz="4000" b="1" dirty="0" smtClean="0"/>
              <a:t> </a:t>
            </a:r>
            <a:r>
              <a:rPr lang="de-DE" sz="4000" b="1" dirty="0"/>
              <a:t>Johann Wolfgang Von Goethe</a:t>
            </a:r>
            <a:r>
              <a:rPr lang="ru-RU" dirty="0"/>
              <a:t/>
            </a:r>
            <a:br>
              <a:rPr lang="ru-RU" dirty="0"/>
            </a:br>
            <a:endParaRPr lang="ru-RU" dirty="0"/>
          </a:p>
        </p:txBody>
      </p:sp>
      <p:sp>
        <p:nvSpPr>
          <p:cNvPr id="3" name="Содержимое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de-DE" sz="1800" dirty="0"/>
              <a:t>Goethe war am 28.08.1749 geboren. Im Herbst 1765 reiste er zum Studium der Rechte nach Leipzig ab. 1768 reiste er nach Dresden. Dort wurde er schwer krank und im August reiste er nach Frankfurt ab. Die Genesung war langsam. 1768 – 1769 war er naturphilosophisch – mystischen Texten </a:t>
            </a:r>
            <a:r>
              <a:rPr lang="de-DE" sz="1800" dirty="0" err="1"/>
              <a:t>beschaeftigt</a:t>
            </a:r>
            <a:r>
              <a:rPr lang="de-DE" sz="1800" dirty="0"/>
              <a:t>. Im April 1770 reiste er nach </a:t>
            </a:r>
            <a:r>
              <a:rPr lang="de-DE" sz="1800" dirty="0" err="1"/>
              <a:t>Strassburg</a:t>
            </a:r>
            <a:r>
              <a:rPr lang="de-DE" sz="1800" dirty="0"/>
              <a:t> ab. Dort studierte er im Laufe von 1770 – 1771. 1771 promovierte er zum Lizentiaten der Rechte. Danach war er in Frankfurt, mit </a:t>
            </a:r>
            <a:r>
              <a:rPr lang="de-DE" sz="1800" dirty="0" err="1"/>
              <a:t>Unterstuetzung</a:t>
            </a:r>
            <a:r>
              <a:rPr lang="de-DE" sz="1800" dirty="0"/>
              <a:t> des Vaters, der Rechtsanwalt. </a:t>
            </a:r>
            <a:endParaRPr lang="ru-RU" sz="1800" dirty="0"/>
          </a:p>
          <a:p>
            <a:pPr fontAlgn="auto">
              <a:spcAft>
                <a:spcPts val="0"/>
              </a:spcAft>
              <a:buFont typeface="Arial" pitchFamily="34" charset="0"/>
              <a:buChar char="•"/>
              <a:defRPr/>
            </a:pPr>
            <a:r>
              <a:rPr lang="de-DE" sz="1800" dirty="0"/>
              <a:t>Er arbeitete viel an seinen </a:t>
            </a:r>
            <a:r>
              <a:rPr lang="de-DE" sz="1800" dirty="0" err="1"/>
              <a:t>literalischen</a:t>
            </a:r>
            <a:r>
              <a:rPr lang="de-DE" sz="1800" dirty="0"/>
              <a:t> Werken. Die Jahren 1775 – 1785 verbrachte er in Weimar. </a:t>
            </a:r>
            <a:endParaRPr lang="ru-RU" sz="1800" dirty="0"/>
          </a:p>
          <a:p>
            <a:pPr fontAlgn="auto">
              <a:spcAft>
                <a:spcPts val="0"/>
              </a:spcAft>
              <a:buFont typeface="Arial" pitchFamily="34" charset="0"/>
              <a:buChar char="•"/>
              <a:defRPr/>
            </a:pPr>
            <a:r>
              <a:rPr lang="de-DE" sz="1800" dirty="0"/>
              <a:t>In 1786 – 1788 reiste er nach Italien und </a:t>
            </a:r>
            <a:r>
              <a:rPr lang="de-DE" sz="1800" dirty="0" err="1"/>
              <a:t>fuerte</a:t>
            </a:r>
            <a:r>
              <a:rPr lang="de-DE" sz="1800" dirty="0"/>
              <a:t> naturwissenschaftliche Forschungen durch. Nach Weimar </a:t>
            </a:r>
            <a:r>
              <a:rPr lang="de-DE" sz="1800" dirty="0" err="1"/>
              <a:t>zurueckgekehrt</a:t>
            </a:r>
            <a:r>
              <a:rPr lang="de-DE" sz="1800" dirty="0"/>
              <a:t>, schloss er ein erst 1806 durch Ehe  </a:t>
            </a:r>
            <a:r>
              <a:rPr lang="de-DE" sz="1800" dirty="0" err="1"/>
              <a:t>Legitimirtes</a:t>
            </a:r>
            <a:r>
              <a:rPr lang="de-DE" sz="1800" dirty="0"/>
              <a:t> </a:t>
            </a:r>
            <a:r>
              <a:rPr lang="de-DE" sz="1800" dirty="0" err="1"/>
              <a:t>Liebesverhaeltnis</a:t>
            </a:r>
            <a:r>
              <a:rPr lang="de-DE" sz="1800" dirty="0"/>
              <a:t> mit Christiane </a:t>
            </a:r>
            <a:r>
              <a:rPr lang="de-DE" sz="1800" dirty="0" err="1"/>
              <a:t>Vulpius</a:t>
            </a:r>
            <a:r>
              <a:rPr lang="de-DE" sz="1800" dirty="0"/>
              <a:t>. In den folgenden Jahren reiste er viel – nach Italien und Frankreich. </a:t>
            </a:r>
            <a:endParaRPr lang="ru-RU" sz="1800" dirty="0"/>
          </a:p>
          <a:p>
            <a:pPr fontAlgn="auto">
              <a:spcAft>
                <a:spcPts val="0"/>
              </a:spcAft>
              <a:buFont typeface="Arial" pitchFamily="34" charset="0"/>
              <a:buChar char="•"/>
              <a:defRPr/>
            </a:pPr>
            <a:r>
              <a:rPr lang="de-DE" sz="1800" dirty="0"/>
              <a:t>In Jahren 1791 – 1798 schrieb er viele Werke. 1831 endete er sein Hauptwerk „Faust“. </a:t>
            </a:r>
            <a:endParaRPr lang="ru-RU" sz="1800" dirty="0"/>
          </a:p>
          <a:p>
            <a:pPr fontAlgn="auto">
              <a:spcAft>
                <a:spcPts val="0"/>
              </a:spcAft>
              <a:buFont typeface="Arial" pitchFamily="34" charset="0"/>
              <a:buChar char="•"/>
              <a:defRPr/>
            </a:pPr>
            <a:r>
              <a:rPr lang="de-DE" sz="1800" dirty="0"/>
              <a:t>Am 16. </a:t>
            </a:r>
            <a:r>
              <a:rPr lang="de-DE" sz="1800" dirty="0" err="1"/>
              <a:t>Maerz</a:t>
            </a:r>
            <a:r>
              <a:rPr lang="de-DE" sz="1800" dirty="0"/>
              <a:t> 1832 wurde er krank geworden. Am 22 </a:t>
            </a:r>
            <a:r>
              <a:rPr lang="de-DE" sz="1800" dirty="0" err="1"/>
              <a:t>Maerz</a:t>
            </a:r>
            <a:r>
              <a:rPr lang="de-DE" sz="1800" dirty="0"/>
              <a:t> kam er ums Leben. </a:t>
            </a:r>
            <a:r>
              <a:rPr lang="de-DE" sz="1800" dirty="0" err="1"/>
              <a:t>Goehte</a:t>
            </a:r>
            <a:r>
              <a:rPr lang="de-DE" sz="1800" dirty="0"/>
              <a:t> hat ein reiches Kulturellen Erbe hinterlassen: viele Dramen und Romane und auch fast 1600 Gedichte. Das Gedicht „</a:t>
            </a:r>
            <a:r>
              <a:rPr lang="de-DE" sz="1800" dirty="0" err="1"/>
              <a:t>Erlkoenig</a:t>
            </a:r>
            <a:r>
              <a:rPr lang="de-DE" sz="1800" dirty="0"/>
              <a:t>“ war am </a:t>
            </a:r>
            <a:r>
              <a:rPr lang="de-DE" sz="1800" dirty="0" err="1"/>
              <a:t>schoensten</a:t>
            </a:r>
            <a:r>
              <a:rPr lang="de-DE" sz="1800" dirty="0"/>
              <a:t>. </a:t>
            </a:r>
            <a:endParaRPr lang="ru-RU" sz="1800" dirty="0"/>
          </a:p>
          <a:p>
            <a:pPr fontAlgn="auto">
              <a:spcAft>
                <a:spcPts val="0"/>
              </a:spcAft>
              <a:buFont typeface="Arial" pitchFamily="34" charset="0"/>
              <a:buChar char="•"/>
              <a:defRPr/>
            </a:pPr>
            <a:r>
              <a:rPr lang="de-DE" sz="1800" dirty="0"/>
              <a:t>Ihm zu Ehren wurde das Institut genannt. J. W. Goethe ist einer der </a:t>
            </a:r>
            <a:r>
              <a:rPr lang="de-DE" sz="1800" dirty="0" err="1"/>
              <a:t>beruehmtesten</a:t>
            </a:r>
            <a:r>
              <a:rPr lang="de-DE" sz="1800" dirty="0"/>
              <a:t> Leute Deutschlands.</a:t>
            </a:r>
            <a:endParaRPr lang="ru-RU" sz="1800" dirty="0"/>
          </a:p>
        </p:txBody>
      </p:sp>
    </p:spTree>
  </p:cSld>
  <p:clrMapOvr>
    <a:masterClrMapping/>
  </p:clrMapOvr>
  <p:transition spd="med" advClick="0" advTm="3000">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8434" name="Заголовок 1"/>
          <p:cNvSpPr>
            <a:spLocks noGrp="1"/>
          </p:cNvSpPr>
          <p:nvPr>
            <p:ph type="title"/>
          </p:nvPr>
        </p:nvSpPr>
        <p:spPr/>
        <p:txBody>
          <a:bodyPr/>
          <a:lstStyle/>
          <a:p>
            <a:endParaRPr lang="ru-RU" smtClean="0"/>
          </a:p>
        </p:txBody>
      </p:sp>
      <p:pic>
        <p:nvPicPr>
          <p:cNvPr id="18435" name="Содержимое 3" descr="3.jpg"/>
          <p:cNvPicPr>
            <a:picLocks noGrp="1" noChangeAspect="1"/>
          </p:cNvPicPr>
          <p:nvPr>
            <p:ph idx="1"/>
          </p:nvPr>
        </p:nvPicPr>
        <p:blipFill>
          <a:blip r:embed="rId3"/>
          <a:srcRect/>
          <a:stretch>
            <a:fillRect/>
          </a:stretch>
        </p:blipFill>
        <p:spPr>
          <a:xfrm>
            <a:off x="323850" y="260350"/>
            <a:ext cx="8499475" cy="6384925"/>
          </a:xfrm>
        </p:spPr>
      </p:pic>
    </p:spTree>
  </p:cSld>
  <p:clrMapOvr>
    <a:masterClrMapping/>
  </p:clrMapOvr>
  <p:transition spd="med" advClick="0" advTm="3000">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147050" cy="1268413"/>
          </a:xfrm>
        </p:spPr>
        <p:txBody>
          <a:bodyPr rtlCol="0">
            <a:normAutofit fontScale="90000"/>
          </a:bodyPr>
          <a:lstStyle/>
          <a:p>
            <a:pPr fontAlgn="auto">
              <a:spcAft>
                <a:spcPts val="0"/>
              </a:spcAft>
              <a:defRPr/>
            </a:pPr>
            <a:r>
              <a:rPr lang="de-DE" b="1" dirty="0" err="1"/>
              <a:t>Ueber</a:t>
            </a:r>
            <a:r>
              <a:rPr lang="de-DE" b="1" dirty="0"/>
              <a:t> den Komponisten F. Schubert</a:t>
            </a:r>
            <a:endParaRPr lang="ru-RU" dirty="0"/>
          </a:p>
        </p:txBody>
      </p:sp>
      <p:sp>
        <p:nvSpPr>
          <p:cNvPr id="3" name="Содержимое 2"/>
          <p:cNvSpPr>
            <a:spLocks noGrp="1"/>
          </p:cNvSpPr>
          <p:nvPr>
            <p:ph idx="1"/>
          </p:nvPr>
        </p:nvSpPr>
        <p:spPr>
          <a:xfrm>
            <a:off x="395288" y="1196975"/>
            <a:ext cx="8229600" cy="4525963"/>
          </a:xfrm>
        </p:spPr>
        <p:txBody>
          <a:bodyPr rtlCol="0">
            <a:normAutofit fontScale="85000" lnSpcReduction="10000"/>
          </a:bodyPr>
          <a:lstStyle/>
          <a:p>
            <a:pPr fontAlgn="auto">
              <a:spcAft>
                <a:spcPts val="0"/>
              </a:spcAft>
              <a:buFont typeface="Arial" pitchFamily="34" charset="0"/>
              <a:buChar char="•"/>
              <a:defRPr/>
            </a:pPr>
            <a:r>
              <a:rPr lang="de-DE" sz="1600" dirty="0"/>
              <a:t>Der bekannte </a:t>
            </a:r>
            <a:r>
              <a:rPr lang="de-DE" sz="1600" dirty="0" err="1"/>
              <a:t>oesterreichische</a:t>
            </a:r>
            <a:r>
              <a:rPr lang="de-DE" sz="1600" dirty="0"/>
              <a:t> Komponist Franz Schubert wurde am 31. Januar 1797 in der Familie eines Lehrers geboren. Seine Kindheit verbrachte er in Wiener Vorort. Das Leben eines Lehrers war damals sehr schwer, und der kleine Franz lernte schon in seiner Kindheit Armut und Not kennen. </a:t>
            </a:r>
            <a:endParaRPr lang="ru-RU" sz="1600" dirty="0"/>
          </a:p>
          <a:p>
            <a:pPr fontAlgn="auto">
              <a:spcAft>
                <a:spcPts val="0"/>
              </a:spcAft>
              <a:buFont typeface="Arial" pitchFamily="34" charset="0"/>
              <a:buChar char="•"/>
              <a:defRPr/>
            </a:pPr>
            <a:r>
              <a:rPr lang="de-DE" sz="1600" dirty="0"/>
              <a:t>Mit acht Jahren bekam Schubert Geigenunterricht bei seinem Vater und Klavierunterricht bei seinem </a:t>
            </a:r>
            <a:r>
              <a:rPr lang="de-DE" sz="1600" dirty="0" err="1"/>
              <a:t>aeltesten</a:t>
            </a:r>
            <a:r>
              <a:rPr lang="de-DE" sz="1600" dirty="0"/>
              <a:t> Bruder. 1808 wurde er </a:t>
            </a:r>
            <a:r>
              <a:rPr lang="de-DE" sz="1600" dirty="0" err="1"/>
              <a:t>Saenger</a:t>
            </a:r>
            <a:r>
              <a:rPr lang="de-DE" sz="1600" dirty="0"/>
              <a:t> in der Hofkapelle und kam auf das Gymnasium, wo die jungen Musiker damals auch wohnen. „Ein besonderes musikalisches Talent“ stand in seinem Zeugnis. Aber es ging den jungen Leuten nicht besonders gut. Die Disziplin war streng, das Essen schlecht. </a:t>
            </a:r>
            <a:endParaRPr lang="ru-RU" sz="1600" dirty="0"/>
          </a:p>
          <a:p>
            <a:pPr fontAlgn="auto">
              <a:spcAft>
                <a:spcPts val="0"/>
              </a:spcAft>
              <a:buFont typeface="Arial" pitchFamily="34" charset="0"/>
              <a:buChar char="•"/>
              <a:defRPr/>
            </a:pPr>
            <a:r>
              <a:rPr lang="de-DE" sz="1700" dirty="0"/>
              <a:t>Die einzige Freude des jungen Franz war die Musik. Er komponierte </a:t>
            </a:r>
            <a:r>
              <a:rPr lang="de-DE" sz="1700" dirty="0" err="1"/>
              <a:t>Klavierstuecke</a:t>
            </a:r>
            <a:r>
              <a:rPr lang="de-DE" sz="1700" dirty="0"/>
              <a:t> und </a:t>
            </a:r>
            <a:r>
              <a:rPr lang="de-DE" sz="1700" dirty="0" err="1"/>
              <a:t>Taenze</a:t>
            </a:r>
            <a:r>
              <a:rPr lang="de-DE" sz="1700" dirty="0"/>
              <a:t> </a:t>
            </a:r>
            <a:r>
              <a:rPr lang="de-DE" sz="1700" dirty="0" err="1"/>
              <a:t>fuer</a:t>
            </a:r>
            <a:r>
              <a:rPr lang="de-DE" sz="1700" dirty="0"/>
              <a:t> sich und seine Kameraden. Mit der Vertonung der Gedichte „Gretchen am Spinnrad“ und „</a:t>
            </a:r>
            <a:r>
              <a:rPr lang="de-DE" sz="1700" dirty="0" err="1"/>
              <a:t>Erlkoenig</a:t>
            </a:r>
            <a:r>
              <a:rPr lang="de-DE" sz="1700" dirty="0"/>
              <a:t>“ von J. W. Goethe schuf er bereits 1813 – 1814 die ersten Meisterwerke. </a:t>
            </a:r>
            <a:endParaRPr lang="ru-RU" sz="1700" dirty="0"/>
          </a:p>
          <a:p>
            <a:pPr fontAlgn="auto">
              <a:spcAft>
                <a:spcPts val="0"/>
              </a:spcAft>
              <a:buFont typeface="Arial" pitchFamily="34" charset="0"/>
              <a:buChar char="•"/>
              <a:defRPr/>
            </a:pPr>
            <a:r>
              <a:rPr lang="de-DE" sz="1700" dirty="0"/>
              <a:t>Als Franz Schubert siebzehn Jahre alt war, wurde er Hilfslehrer bei seinem Vater, aber er blieb es nicht lange. Bald widmete er sich nur noch der Musik. Er zog nach Wien, wo er bis zu seinem </a:t>
            </a:r>
            <a:r>
              <a:rPr lang="de-DE" sz="1700" dirty="0" err="1"/>
              <a:t>fruehen</a:t>
            </a:r>
            <a:r>
              <a:rPr lang="de-DE" sz="1700" dirty="0"/>
              <a:t> Tode als armer freischaffender Komponist lebte, </a:t>
            </a:r>
            <a:r>
              <a:rPr lang="de-DE" sz="1700" dirty="0" err="1"/>
              <a:t>unterstuetzt</a:t>
            </a:r>
            <a:r>
              <a:rPr lang="de-DE" sz="1700" dirty="0"/>
              <a:t> von einem Freundeskreis, mit dem er </a:t>
            </a:r>
            <a:r>
              <a:rPr lang="de-DE" sz="1700" dirty="0" err="1"/>
              <a:t>regelmaessig</a:t>
            </a:r>
            <a:r>
              <a:rPr lang="de-DE" sz="1700" dirty="0"/>
              <a:t> musizierte. Seine Freunde organisierten Musikabende, die sie „</a:t>
            </a:r>
            <a:r>
              <a:rPr lang="de-DE" sz="1700" dirty="0" err="1"/>
              <a:t>Schubertiaden</a:t>
            </a:r>
            <a:r>
              <a:rPr lang="de-DE" sz="1700" dirty="0"/>
              <a:t>“ nannten. </a:t>
            </a:r>
            <a:endParaRPr lang="ru-RU" sz="1700" dirty="0"/>
          </a:p>
          <a:p>
            <a:pPr fontAlgn="auto">
              <a:spcAft>
                <a:spcPts val="0"/>
              </a:spcAft>
              <a:buFont typeface="Arial" pitchFamily="34" charset="0"/>
              <a:buChar char="•"/>
              <a:defRPr/>
            </a:pPr>
            <a:r>
              <a:rPr lang="de-DE" sz="1700" dirty="0"/>
              <a:t>1829 erkrankte Schubert und starb. Er war 31 Jahre alt geworden. </a:t>
            </a:r>
            <a:endParaRPr lang="ru-RU" sz="1700" dirty="0"/>
          </a:p>
          <a:p>
            <a:pPr fontAlgn="auto">
              <a:spcAft>
                <a:spcPts val="0"/>
              </a:spcAft>
              <a:buFont typeface="Arial" pitchFamily="34" charset="0"/>
              <a:buChar char="•"/>
              <a:defRPr/>
            </a:pPr>
            <a:r>
              <a:rPr lang="de-DE" sz="1700" dirty="0" err="1"/>
              <a:t>Ueber</a:t>
            </a:r>
            <a:r>
              <a:rPr lang="de-DE" sz="1700" dirty="0"/>
              <a:t> 600 Lieder, 8 Sinfonien (darunter „Unvollendete“), Kammermusik (z. B. „Forellenquintett“), Chorwerke und Klaviermusik entstammen seiner Feder. Viele seiner Lieder sind zu Volkslieder geworden, so z. B. „Der Lindenbaum“, „</a:t>
            </a:r>
            <a:r>
              <a:rPr lang="de-DE" sz="1700" dirty="0" err="1"/>
              <a:t>Heidenroeslein</a:t>
            </a:r>
            <a:r>
              <a:rPr lang="de-DE" sz="1700" dirty="0"/>
              <a:t>“, „</a:t>
            </a:r>
            <a:r>
              <a:rPr lang="de-DE" sz="1700" dirty="0" err="1"/>
              <a:t>Erlkoenig</a:t>
            </a:r>
            <a:r>
              <a:rPr lang="de-DE" sz="1700" dirty="0"/>
              <a:t>“ und manche andere. </a:t>
            </a:r>
            <a:endParaRPr lang="ru-RU" sz="1700" dirty="0"/>
          </a:p>
          <a:p>
            <a:pPr fontAlgn="auto">
              <a:spcAft>
                <a:spcPts val="0"/>
              </a:spcAft>
              <a:buFont typeface="Arial" pitchFamily="34" charset="0"/>
              <a:buChar char="•"/>
              <a:defRPr/>
            </a:pPr>
            <a:endParaRPr lang="ru-RU" sz="1600" dirty="0"/>
          </a:p>
        </p:txBody>
      </p:sp>
    </p:spTree>
  </p:cSld>
  <p:clrMapOvr>
    <a:masterClrMapping/>
  </p:clrMapOvr>
  <p:transition spd="med" advClick="0" advTm="3000">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0482" name="Заголовок 1"/>
          <p:cNvSpPr>
            <a:spLocks noGrp="1"/>
          </p:cNvSpPr>
          <p:nvPr>
            <p:ph type="title"/>
          </p:nvPr>
        </p:nvSpPr>
        <p:spPr/>
        <p:txBody>
          <a:bodyPr/>
          <a:lstStyle/>
          <a:p>
            <a:endParaRPr lang="ru-RU" smtClean="0"/>
          </a:p>
        </p:txBody>
      </p:sp>
      <p:pic>
        <p:nvPicPr>
          <p:cNvPr id="20483" name="Содержимое 3" descr="6.jpg"/>
          <p:cNvPicPr>
            <a:picLocks noGrp="1" noChangeAspect="1"/>
          </p:cNvPicPr>
          <p:nvPr>
            <p:ph idx="1"/>
          </p:nvPr>
        </p:nvPicPr>
        <p:blipFill>
          <a:blip r:embed="rId3"/>
          <a:srcRect/>
          <a:stretch>
            <a:fillRect/>
          </a:stretch>
        </p:blipFill>
        <p:spPr>
          <a:xfrm>
            <a:off x="395288" y="260350"/>
            <a:ext cx="8504237" cy="6369050"/>
          </a:xfrm>
        </p:spPr>
      </p:pic>
    </p:spTree>
  </p:cSld>
  <p:clrMapOvr>
    <a:masterClrMapping/>
  </p:clrMapOvr>
  <p:transition spd="med" advClick="0" advTm="3000">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549275"/>
            <a:ext cx="8229600" cy="993775"/>
          </a:xfrm>
        </p:spPr>
        <p:txBody>
          <a:bodyPr rtlCol="0">
            <a:normAutofit fontScale="90000"/>
          </a:bodyPr>
          <a:lstStyle/>
          <a:p>
            <a:pPr fontAlgn="auto">
              <a:spcAft>
                <a:spcPts val="0"/>
              </a:spcAft>
              <a:defRPr/>
            </a:pPr>
            <a:r>
              <a:rPr lang="de-DE" sz="4000" dirty="0"/>
              <a:t>Die Ballade von J. W. Goethe „</a:t>
            </a:r>
            <a:r>
              <a:rPr lang="de-DE" sz="4000" dirty="0" err="1"/>
              <a:t>Erlkoenig</a:t>
            </a:r>
            <a:r>
              <a:rPr lang="de-DE" sz="4000" dirty="0"/>
              <a:t>“ wurde im Jahre 1782 geschrieben. </a:t>
            </a:r>
            <a:r>
              <a:rPr lang="ru-RU" dirty="0"/>
              <a:t/>
            </a:r>
            <a:br>
              <a:rPr lang="ru-RU" dirty="0"/>
            </a:br>
            <a:endParaRPr lang="ru-RU" dirty="0"/>
          </a:p>
        </p:txBody>
      </p:sp>
      <p:sp>
        <p:nvSpPr>
          <p:cNvPr id="21507" name="Содержимое 2"/>
          <p:cNvSpPr>
            <a:spLocks noGrp="1"/>
          </p:cNvSpPr>
          <p:nvPr>
            <p:ph idx="1"/>
          </p:nvPr>
        </p:nvSpPr>
        <p:spPr>
          <a:xfrm>
            <a:off x="457200" y="1600200"/>
            <a:ext cx="8229600" cy="5257800"/>
          </a:xfrm>
        </p:spPr>
        <p:txBody>
          <a:bodyPr/>
          <a:lstStyle/>
          <a:p>
            <a:r>
              <a:rPr lang="de-DE" sz="1400" smtClean="0"/>
              <a:t>Die Ballade von Johann Wolfgang Goethe und vergleichen mit der russischen Uebersetzug von W. Shukowski.</a:t>
            </a:r>
            <a:endParaRPr lang="ru-RU" sz="1400" smtClean="0"/>
          </a:p>
          <a:p>
            <a:r>
              <a:rPr lang="de-DE" sz="1400" smtClean="0"/>
              <a:t>„Erlkoenig“</a:t>
            </a:r>
            <a:endParaRPr lang="ru-RU" sz="1400" smtClean="0"/>
          </a:p>
          <a:p>
            <a:r>
              <a:rPr lang="de-DE" sz="1400" smtClean="0"/>
              <a:t>1. Wer reitet so spaet durch Nacht und Wind?</a:t>
            </a:r>
            <a:endParaRPr lang="ru-RU" sz="1400" smtClean="0"/>
          </a:p>
          <a:p>
            <a:r>
              <a:rPr lang="de-DE" sz="1400" smtClean="0"/>
              <a:t>      Es ist der Vater mit seinem Kind;    </a:t>
            </a:r>
            <a:endParaRPr lang="ru-RU" sz="1400" smtClean="0"/>
          </a:p>
          <a:p>
            <a:r>
              <a:rPr lang="de-DE" sz="1400" smtClean="0"/>
              <a:t>     Er hat den Knaben wohl in dem Arm, </a:t>
            </a:r>
            <a:endParaRPr lang="ru-RU" sz="1400" smtClean="0"/>
          </a:p>
          <a:p>
            <a:r>
              <a:rPr lang="de-DE" sz="1400" smtClean="0"/>
              <a:t>     Er fasst ihn sicher, er haelt ihn warm.</a:t>
            </a:r>
            <a:endParaRPr lang="ru-RU" sz="1400" smtClean="0"/>
          </a:p>
          <a:p>
            <a:r>
              <a:rPr lang="de-DE" sz="1400" smtClean="0"/>
              <a:t>2. Mein Sohn, was  birgst du so bang dein Gesicht? – </a:t>
            </a:r>
            <a:endParaRPr lang="ru-RU" sz="1400" smtClean="0"/>
          </a:p>
          <a:p>
            <a:r>
              <a:rPr lang="de-DE" sz="1400" smtClean="0"/>
              <a:t>    Siehst, Vater, du den Erlkoenig nicht?</a:t>
            </a:r>
            <a:endParaRPr lang="ru-RU" sz="1400" smtClean="0"/>
          </a:p>
          <a:p>
            <a:r>
              <a:rPr lang="de-DE" sz="1400" smtClean="0"/>
              <a:t>     Den Erlkoenig mit Kron und Schweif? – </a:t>
            </a:r>
            <a:endParaRPr lang="ru-RU" sz="1400" smtClean="0"/>
          </a:p>
          <a:p>
            <a:r>
              <a:rPr lang="de-DE" sz="1400" smtClean="0"/>
              <a:t>     Mein Sohn , es ist ein Nebelstreif. – </a:t>
            </a:r>
            <a:endParaRPr lang="ru-RU" sz="1400" smtClean="0"/>
          </a:p>
          <a:p>
            <a:r>
              <a:rPr lang="de-DE" sz="1400" smtClean="0"/>
              <a:t>3. „Du liebes Kind; komm, geh mit mir! </a:t>
            </a:r>
            <a:endParaRPr lang="ru-RU" sz="1400" smtClean="0"/>
          </a:p>
          <a:p>
            <a:r>
              <a:rPr lang="de-DE" sz="1400" smtClean="0"/>
              <a:t>       Gar schoene Spiele spiel ich mit dir; </a:t>
            </a:r>
            <a:endParaRPr lang="ru-RU" sz="1400" smtClean="0"/>
          </a:p>
          <a:p>
            <a:r>
              <a:rPr lang="de-DE" sz="1400" smtClean="0"/>
              <a:t>       Manch bunte Blumen sind an dem Strand, </a:t>
            </a:r>
            <a:endParaRPr lang="ru-RU" sz="1400" smtClean="0"/>
          </a:p>
          <a:p>
            <a:r>
              <a:rPr lang="de-DE" sz="1400" smtClean="0"/>
              <a:t>       Meine Mutter hat manch guelden Gewand.“</a:t>
            </a:r>
            <a:endParaRPr lang="ru-RU" sz="1400" smtClean="0"/>
          </a:p>
          <a:p>
            <a:r>
              <a:rPr lang="de-DE" sz="1400" smtClean="0"/>
              <a:t>4. Mein Vater, mein Vater, und hoerest du nicht,</a:t>
            </a:r>
            <a:endParaRPr lang="ru-RU" sz="1400" smtClean="0"/>
          </a:p>
          <a:p>
            <a:r>
              <a:rPr lang="de-DE" sz="1400" smtClean="0"/>
              <a:t>     Was Erlkoenig  mir leise verspricht? – </a:t>
            </a:r>
            <a:endParaRPr lang="ru-RU" sz="1400" smtClean="0"/>
          </a:p>
          <a:p>
            <a:r>
              <a:rPr lang="de-DE" sz="1400" smtClean="0"/>
              <a:t>      Sei ruhig, bleibe ruhig, mein Kind;</a:t>
            </a:r>
            <a:endParaRPr lang="ru-RU" sz="1400" smtClean="0"/>
          </a:p>
          <a:p>
            <a:r>
              <a:rPr lang="de-DE" sz="1400" smtClean="0"/>
              <a:t>      In duerren Blaettern saeuselt der Wind. – </a:t>
            </a:r>
            <a:endParaRPr lang="ru-RU" sz="1400" smtClean="0"/>
          </a:p>
          <a:p>
            <a:endParaRPr lang="ru-RU" sz="1400" smtClean="0"/>
          </a:p>
        </p:txBody>
      </p:sp>
    </p:spTree>
  </p:cSld>
  <p:clrMapOvr>
    <a:masterClrMapping/>
  </p:clrMapOvr>
  <p:transition spd="med" advClick="0" advTm="3000">
    <p:wheel spokes="8"/>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TotalTime>
  <Words>893</Words>
  <Application>Microsoft Office PowerPoint</Application>
  <PresentationFormat>Экран (4:3)</PresentationFormat>
  <Paragraphs>67</Paragraphs>
  <Slides>15</Slides>
  <Notes>0</Notes>
  <HiddenSlides>0</HiddenSlides>
  <MMClips>0</MMClips>
  <ScaleCrop>false</ScaleCrop>
  <HeadingPairs>
    <vt:vector size="6" baseType="variant">
      <vt:variant>
        <vt:lpstr>Использованные шрифты</vt:lpstr>
      </vt:variant>
      <vt:variant>
        <vt:i4>2</vt:i4>
      </vt:variant>
      <vt:variant>
        <vt:lpstr>Шаблон оформления</vt:lpstr>
      </vt:variant>
      <vt:variant>
        <vt:i4>1</vt:i4>
      </vt:variant>
      <vt:variant>
        <vt:lpstr>Заголовки слайдов</vt:lpstr>
      </vt:variant>
      <vt:variant>
        <vt:i4>15</vt:i4>
      </vt:variant>
    </vt:vector>
  </HeadingPairs>
  <TitlesOfParts>
    <vt:vector size="18" baseType="lpstr">
      <vt:lpstr>Calibri</vt:lpstr>
      <vt:lpstr>Arial</vt:lpstr>
      <vt:lpstr>Тема Office</vt:lpstr>
      <vt:lpstr>ГБОУ СОШ №1399 с углубленным изучением иностранных языков г. Москвы  План – конспект урока немецкого языка в 7 «А» классе 14. 02. 2012 г. Бинарный урок с презентацией  Учителя: учитель немецкого языка - Овсепян Зоя Эдуардовна                   учитель музыки  - Кулинич Татьяна Николаевна Технология – обучение в сотрудничестве: командная, групповая работа. </vt:lpstr>
      <vt:lpstr>Цели урока:</vt:lpstr>
      <vt:lpstr>Задачи</vt:lpstr>
      <vt:lpstr>Слайд 4</vt:lpstr>
      <vt:lpstr> Ueber Johann Wolfgang Von Goethe </vt:lpstr>
      <vt:lpstr>Слайд 6</vt:lpstr>
      <vt:lpstr>Ueber den Komponisten F. Schubert</vt:lpstr>
      <vt:lpstr>Слайд 8</vt:lpstr>
      <vt:lpstr>Die Ballade von J. W. Goethe „Erlkoenig“ wurde im Jahre 1782 geschrieben.  </vt:lpstr>
      <vt:lpstr>Слайд 10</vt:lpstr>
      <vt:lpstr>Слайд 11</vt:lpstr>
      <vt:lpstr>Слайд 12</vt:lpstr>
      <vt:lpstr>Слайд 13</vt:lpstr>
      <vt:lpstr>Слайд 14</vt:lpstr>
      <vt:lpstr>Завершение урока.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ГБОУ СОШ №1399 с углубленным изучением иностранных языков г. Москвы  План – конспект урока немецкого языка в 7 «А» классе 14. 02. 2012 г. Бинарный урок с презентацией  Учителя: учитель немецкого языка - Овсепян Зоя Эдуардовна                   учитель музыки  - Кулинич Татьяна Николаевна Технология – обучение в сотрудничестве: командная, групповая работа.</dc:title>
  <dc:creator>ТИГРАН</dc:creator>
  <cp:lastModifiedBy>User</cp:lastModifiedBy>
  <cp:revision>7</cp:revision>
  <dcterms:created xsi:type="dcterms:W3CDTF">2012-07-14T13:00:01Z</dcterms:created>
  <dcterms:modified xsi:type="dcterms:W3CDTF">2012-11-27T17:19:23Z</dcterms:modified>
</cp:coreProperties>
</file>