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5" r:id="rId3"/>
    <p:sldId id="257" r:id="rId4"/>
    <p:sldId id="259" r:id="rId5"/>
    <p:sldId id="263" r:id="rId6"/>
    <p:sldId id="260" r:id="rId7"/>
    <p:sldId id="264" r:id="rId8"/>
    <p:sldId id="261" r:id="rId9"/>
    <p:sldId id="262" r:id="rId10"/>
    <p:sldId id="266" r:id="rId11"/>
    <p:sldId id="278" r:id="rId12"/>
    <p:sldId id="279" r:id="rId13"/>
    <p:sldId id="267" r:id="rId14"/>
    <p:sldId id="280" r:id="rId15"/>
    <p:sldId id="281" r:id="rId16"/>
    <p:sldId id="271" r:id="rId17"/>
    <p:sldId id="282" r:id="rId18"/>
    <p:sldId id="283" r:id="rId19"/>
    <p:sldId id="272" r:id="rId20"/>
    <p:sldId id="273" r:id="rId21"/>
    <p:sldId id="274" r:id="rId22"/>
    <p:sldId id="270" r:id="rId23"/>
    <p:sldId id="275" r:id="rId24"/>
    <p:sldId id="284" r:id="rId25"/>
    <p:sldId id="277" r:id="rId26"/>
    <p:sldId id="269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F1F1"/>
    <a:srgbClr val="CA1064"/>
    <a:srgbClr val="78D4DE"/>
    <a:srgbClr val="B8E2C9"/>
    <a:srgbClr val="783461"/>
    <a:srgbClr val="D8A1E9"/>
    <a:srgbClr val="E88CDD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>
        <p:scale>
          <a:sx n="70" d="100"/>
          <a:sy n="70" d="100"/>
        </p:scale>
        <p:origin x="-1164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CD2D7B9-2A07-49DB-AF71-99809783AE74}" type="datetimeFigureOut">
              <a:rPr lang="ru-RU"/>
              <a:pPr>
                <a:defRPr/>
              </a:pPr>
              <a:t>02.01.2013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FEDFEFB-E305-4CB4-BB3B-ACBDD7D774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3A63FF-5AAC-4CA7-BCB8-E0887F0BC96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C3B88-D253-4B8B-826F-E79A76823927}" type="datetimeFigureOut">
              <a:rPr lang="ru-RU"/>
              <a:pPr>
                <a:defRPr/>
              </a:pPr>
              <a:t>02.01.2013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6A55E-DAFB-45E0-AE0D-85816A6329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6FE0C-6EE4-4DB7-B03A-A4D0E426A6AC}" type="datetimeFigureOut">
              <a:rPr lang="ru-RU"/>
              <a:pPr>
                <a:defRPr/>
              </a:pPr>
              <a:t>02.01.2013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A2175-2536-49A8-83BC-5D673D6FB2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114D5-7745-46AF-9E21-16FF4D077E1C}" type="datetimeFigureOut">
              <a:rPr lang="ru-RU"/>
              <a:pPr>
                <a:defRPr/>
              </a:pPr>
              <a:t>02.01.2013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0B4B2-6A7D-44A8-9516-5218CC000E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E13DF-9C46-4F30-8886-1C10AC1FE667}" type="datetimeFigureOut">
              <a:rPr lang="ru-RU"/>
              <a:pPr>
                <a:defRPr/>
              </a:pPr>
              <a:t>02.01.2013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41BDF-B9CA-430A-836C-CBA4FF8936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BD71C-DCE3-4E91-8E02-6B3E48D362BF}" type="datetimeFigureOut">
              <a:rPr lang="ru-RU"/>
              <a:pPr>
                <a:defRPr/>
              </a:pPr>
              <a:t>02.01.2013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F86A8-1730-43E0-BDB7-1569E7B3E6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2B593-44CE-4828-91D5-814990C5FEB8}" type="datetimeFigureOut">
              <a:rPr lang="ru-RU"/>
              <a:pPr>
                <a:defRPr/>
              </a:pPr>
              <a:t>02.01.2013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7C085-21E0-4FA6-A728-8D67438C66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DDCC4-8FAB-4DEB-BBBC-39DC8887B52B}" type="datetimeFigureOut">
              <a:rPr lang="ru-RU"/>
              <a:pPr>
                <a:defRPr/>
              </a:pPr>
              <a:t>02.01.2013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5E6E2-B747-4949-9D9D-33D70FB75D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92462-38BC-4053-A2CA-9B846F92D8D0}" type="datetimeFigureOut">
              <a:rPr lang="ru-RU"/>
              <a:pPr>
                <a:defRPr/>
              </a:pPr>
              <a:t>02.01.2013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8B7DA-27C3-4A1F-9E5E-0FAF7A1653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21C93-A4F0-4407-890C-896F6269FC0A}" type="datetimeFigureOut">
              <a:rPr lang="ru-RU"/>
              <a:pPr>
                <a:defRPr/>
              </a:pPr>
              <a:t>02.01.2013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36C0E-BAE7-45F0-90D7-FE2F88B069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EE7D6-4CD6-42D6-BAED-B85E501CACDB}" type="datetimeFigureOut">
              <a:rPr lang="ru-RU"/>
              <a:pPr>
                <a:defRPr/>
              </a:pPr>
              <a:t>02.01.2013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8BCE1-A905-48F0-9F66-2757CA4094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CEC7C-2B5F-4CA4-90D6-B8BA5AB25BD7}" type="datetimeFigureOut">
              <a:rPr lang="ru-RU"/>
              <a:pPr>
                <a:defRPr/>
              </a:pPr>
              <a:t>02.01.2013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BDC1C-96DF-47A6-8855-0D2A2578B1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55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BAC0BA-093B-4505-8458-15E91101DB6A}" type="datetimeFigureOut">
              <a:rPr lang="ru-RU"/>
              <a:pPr>
                <a:defRPr/>
              </a:pPr>
              <a:t>02.01.2013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802B69-607F-4265-8F1C-90E7934940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214290"/>
            <a:ext cx="6858048" cy="923330"/>
          </a:xfrm>
          <a:prstGeom prst="rect">
            <a:avLst/>
          </a:prstGeom>
          <a:solidFill>
            <a:schemeClr val="accent3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+mn-cs"/>
              </a:rPr>
              <a:t>Клиометрия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pic>
        <p:nvPicPr>
          <p:cNvPr id="5" name="Рисунок 4" descr="musa_clio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875" y="2349500"/>
            <a:ext cx="2643188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5750" y="1071563"/>
            <a:ext cx="435768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Клио – муза</a:t>
            </a:r>
            <a:r>
              <a:rPr lang="ru-RU" sz="2800" b="1"/>
              <a:t>,</a:t>
            </a:r>
            <a:r>
              <a:rPr lang="ru-RU" sz="2800" b="1">
                <a:latin typeface="Calibri" pitchFamily="34" charset="0"/>
              </a:rPr>
              <a:t> покровительница истории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19700" y="1557338"/>
            <a:ext cx="333851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«метрио» – </a:t>
            </a:r>
            <a:r>
              <a:rPr lang="ru-RU" sz="2800" b="1"/>
              <a:t>с </a:t>
            </a:r>
            <a:r>
              <a:rPr lang="ru-RU" sz="2800" b="1">
                <a:latin typeface="Calibri" pitchFamily="34" charset="0"/>
              </a:rPr>
              <a:t>греч</a:t>
            </a:r>
            <a:r>
              <a:rPr lang="ru-RU" sz="2800" b="1"/>
              <a:t>еского</a:t>
            </a:r>
            <a:r>
              <a:rPr lang="ru-RU" sz="2800" b="1">
                <a:latin typeface="Calibri" pitchFamily="34" charset="0"/>
              </a:rPr>
              <a:t> измеряю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 descr="Москва 1812 - ВЕРЕЩАГИН Василий (Васильевич).jpe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" y="614363"/>
            <a:ext cx="8240712" cy="6243637"/>
          </a:xfrm>
          <a:prstGeom prst="rect">
            <a:avLst/>
          </a:prstGeom>
          <a:noFill/>
          <a:ln w="76200">
            <a:solidFill>
              <a:srgbClr val="CA1064"/>
            </a:solidFill>
            <a:miter lim="800000"/>
            <a:headEnd/>
            <a:tailEnd/>
          </a:ln>
        </p:spPr>
      </p:pic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500063" y="0"/>
            <a:ext cx="8358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alibri" pitchFamily="34" charset="0"/>
              </a:rPr>
              <a:t>Французы в православном храме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 descr="pozhar-moskvy1812w60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500063"/>
            <a:ext cx="8664575" cy="6180137"/>
          </a:xfrm>
          <a:prstGeom prst="rect">
            <a:avLst/>
          </a:prstGeom>
          <a:noFill/>
          <a:ln w="76200">
            <a:solidFill>
              <a:srgbClr val="CA1064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" descr="Otstuplenie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765175"/>
            <a:ext cx="8332788" cy="555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1285875" y="0"/>
            <a:ext cx="6858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alibri" pitchFamily="34" charset="0"/>
              </a:rPr>
              <a:t>Отступление Наполеона из Москвы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" descr="взорванная звоннц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50" y="566738"/>
            <a:ext cx="5651500" cy="629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1071563" y="0"/>
            <a:ext cx="7143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alibri" pitchFamily="34" charset="0"/>
              </a:rPr>
              <a:t>Колокольня Ивана Великого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 descr="attach.jpe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14375"/>
            <a:ext cx="904875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785813" y="0"/>
            <a:ext cx="7215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alibri" pitchFamily="34" charset="0"/>
              </a:rPr>
              <a:t>Водовзводная башня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1" descr="249_5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88" y="714375"/>
            <a:ext cx="5929312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857250" y="214313"/>
            <a:ext cx="6500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alibri" pitchFamily="34" charset="0"/>
              </a:rPr>
              <a:t>Никольская башня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" descr="19Hr_hr_sp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" y="642938"/>
            <a:ext cx="8048625" cy="599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1071563" y="0"/>
            <a:ext cx="7500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alibri" pitchFamily="34" charset="0"/>
              </a:rPr>
              <a:t>Храм Христа Спасителя</a:t>
            </a:r>
            <a:r>
              <a:rPr lang="en-US" sz="3600" b="1">
                <a:latin typeface="Calibri" pitchFamily="34" charset="0"/>
              </a:rPr>
              <a:t> XIX </a:t>
            </a:r>
            <a:r>
              <a:rPr lang="ru-RU" sz="3600" b="1">
                <a:latin typeface="Calibri" pitchFamily="34" charset="0"/>
              </a:rPr>
              <a:t>век.</a:t>
            </a:r>
          </a:p>
          <a:p>
            <a:pPr algn="ctr"/>
            <a:endParaRPr lang="ru-RU" sz="3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1" descr="picture1187122956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6125" y="214313"/>
            <a:ext cx="4800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214313" y="785813"/>
            <a:ext cx="22145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alibri" pitchFamily="34" charset="0"/>
              </a:rPr>
              <a:t>Галерея воинской славы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1" descr="pic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75" y="428625"/>
            <a:ext cx="4857750" cy="5856288"/>
          </a:xfrm>
          <a:prstGeom prst="rect">
            <a:avLst/>
          </a:prstGeom>
          <a:noFill/>
          <a:ln w="57150">
            <a:solidFill>
              <a:srgbClr val="CA1064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1" descr="131473380215e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50" y="0"/>
            <a:ext cx="5888038" cy="6661150"/>
          </a:xfrm>
          <a:prstGeom prst="rect">
            <a:avLst/>
          </a:prstGeom>
          <a:noFill/>
          <a:ln w="76200">
            <a:solidFill>
              <a:srgbClr val="CA1064"/>
            </a:solidFill>
            <a:miter lim="800000"/>
            <a:headEnd/>
            <a:tailEnd/>
          </a:ln>
        </p:spPr>
      </p:pic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285750" y="928688"/>
            <a:ext cx="2000250" cy="2554287"/>
          </a:xfrm>
          <a:prstGeom prst="rect">
            <a:avLst/>
          </a:prstGeom>
          <a:solidFill>
            <a:srgbClr val="B8E2C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Calibri" pitchFamily="34" charset="0"/>
              </a:rPr>
              <a:t>Снос храма 1931 год.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857250" y="1285875"/>
            <a:ext cx="6572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>
                <a:solidFill>
                  <a:srgbClr val="CA1064"/>
                </a:solidFill>
                <a:latin typeface="Calibri" pitchFamily="34" charset="0"/>
              </a:rPr>
              <a:t>УСТНЫЙ СЧЕТ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1" descr="0_60939_fb1f1096_XL.jpe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1285875"/>
            <a:ext cx="4643437" cy="3975100"/>
          </a:xfrm>
          <a:prstGeom prst="rect">
            <a:avLst/>
          </a:prstGeom>
          <a:noFill/>
          <a:ln w="76200">
            <a:solidFill>
              <a:srgbClr val="CA1064"/>
            </a:solidFill>
            <a:miter lim="800000"/>
            <a:headEnd/>
            <a:tailEnd/>
          </a:ln>
        </p:spPr>
      </p:pic>
      <p:pic>
        <p:nvPicPr>
          <p:cNvPr id="35842" name="Рисунок 2" descr="39697827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0" y="928688"/>
            <a:ext cx="3214688" cy="4657725"/>
          </a:xfrm>
          <a:prstGeom prst="rect">
            <a:avLst/>
          </a:prstGeom>
          <a:noFill/>
          <a:ln w="76200">
            <a:solidFill>
              <a:srgbClr val="CA1064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1" descr="40010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5" y="1357313"/>
            <a:ext cx="766603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214313" y="142875"/>
            <a:ext cx="8929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alibri" pitchFamily="34" charset="0"/>
              </a:rPr>
              <a:t>Бассейн "Москва" на месте Храма Христа Спасителя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1" descr="h224b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785813"/>
            <a:ext cx="8640762" cy="5764212"/>
          </a:xfrm>
          <a:prstGeom prst="rect">
            <a:avLst/>
          </a:prstGeom>
          <a:noFill/>
          <a:ln w="57150">
            <a:solidFill>
              <a:srgbClr val="CA1064"/>
            </a:solidFill>
            <a:miter lim="800000"/>
            <a:headEnd/>
            <a:tailEnd/>
          </a:ln>
        </p:spPr>
      </p:pic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428625" y="0"/>
            <a:ext cx="8143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Calibri" pitchFamily="34" charset="0"/>
              </a:rPr>
              <a:t>Храм Христа Спасителя </a:t>
            </a:r>
            <a:r>
              <a:rPr lang="en-US" sz="4000" b="1">
                <a:latin typeface="Calibri" pitchFamily="34" charset="0"/>
              </a:rPr>
              <a:t>XXI </a:t>
            </a:r>
            <a:r>
              <a:rPr lang="ru-RU" sz="4000" b="1">
                <a:latin typeface="Calibri" pitchFamily="34" charset="0"/>
              </a:rPr>
              <a:t>век.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213" y="2311400"/>
            <a:ext cx="8001000" cy="4546600"/>
          </a:xfrm>
          <a:prstGeom prst="rect">
            <a:avLst/>
          </a:prstGeom>
          <a:solidFill>
            <a:srgbClr val="D7F1F1"/>
          </a:solidFill>
        </p:spPr>
        <p:txBody>
          <a:bodyPr>
            <a:spAutoFit/>
          </a:bodyPr>
          <a:lstStyle/>
          <a:p>
            <a:pPr indent="457200" algn="just"/>
            <a:r>
              <a:rPr lang="ru-RU" sz="3600" b="1">
                <a:latin typeface="Calibri" pitchFamily="34" charset="0"/>
              </a:rPr>
              <a:t>Первоначально храм Христа Спасителя имел следующие размеры: </a:t>
            </a:r>
          </a:p>
          <a:p>
            <a:pPr indent="457200" algn="just"/>
            <a:r>
              <a:rPr lang="ru-RU" sz="3600" b="1" u="sng">
                <a:solidFill>
                  <a:srgbClr val="C00000"/>
                </a:solidFill>
                <a:latin typeface="Calibri" pitchFamily="34" charset="0"/>
              </a:rPr>
              <a:t>высота</a:t>
            </a:r>
            <a:r>
              <a:rPr lang="ru-RU" sz="3600" b="1">
                <a:latin typeface="Calibri" pitchFamily="34" charset="0"/>
              </a:rPr>
              <a:t> – </a:t>
            </a:r>
            <a:r>
              <a:rPr lang="ru-RU" sz="3600" b="1">
                <a:solidFill>
                  <a:srgbClr val="C00000"/>
                </a:solidFill>
                <a:latin typeface="Calibri" pitchFamily="34" charset="0"/>
              </a:rPr>
              <a:t>48,5 сажень</a:t>
            </a:r>
            <a:r>
              <a:rPr lang="ru-RU" sz="3600" b="1">
                <a:latin typeface="Calibri" pitchFamily="34" charset="0"/>
              </a:rPr>
              <a:t>, </a:t>
            </a:r>
            <a:r>
              <a:rPr lang="ru-RU" sz="3600" b="1">
                <a:solidFill>
                  <a:srgbClr val="783461"/>
                </a:solidFill>
                <a:latin typeface="Calibri" pitchFamily="34" charset="0"/>
              </a:rPr>
              <a:t>площадь </a:t>
            </a:r>
            <a:r>
              <a:rPr lang="ru-RU" sz="3600" b="1">
                <a:latin typeface="Calibri" pitchFamily="34" charset="0"/>
              </a:rPr>
              <a:t>вместе с крыльцами составляла 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</a:rPr>
              <a:t>1500 кв. саженей</a:t>
            </a:r>
            <a:r>
              <a:rPr lang="ru-RU" sz="4000" b="1">
                <a:latin typeface="Calibri" pitchFamily="34" charset="0"/>
              </a:rPr>
              <a:t>. </a:t>
            </a:r>
            <a:r>
              <a:rPr lang="en-US" sz="4000" b="1">
                <a:latin typeface="Calibri" pitchFamily="34" charset="0"/>
              </a:rPr>
              <a:t> </a:t>
            </a:r>
            <a:r>
              <a:rPr lang="ru-RU" sz="3600" b="1" i="1">
                <a:latin typeface="Calibri" pitchFamily="34" charset="0"/>
              </a:rPr>
              <a:t>На сколько высота и площадь двух храмов отличаются друг от друга?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313" y="0"/>
            <a:ext cx="3786187" cy="5715000"/>
          </a:xfrm>
          <a:prstGeom prst="rect">
            <a:avLst/>
          </a:prstGeom>
          <a:solidFill>
            <a:srgbClr val="B8E2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3200">
              <a:solidFill>
                <a:schemeClr val="tx1"/>
              </a:solidFill>
              <a:cs typeface="Arial" charset="0"/>
            </a:endParaRPr>
          </a:p>
          <a:p>
            <a:pPr algn="ctr"/>
            <a:r>
              <a:rPr lang="ru-RU" sz="3200">
                <a:solidFill>
                  <a:schemeClr val="tx1"/>
                </a:solidFill>
                <a:cs typeface="Arial" charset="0"/>
              </a:rPr>
              <a:t>Первоначальный Храм Христа Спасителя, конец </a:t>
            </a:r>
            <a:r>
              <a:rPr lang="en-US" sz="3200">
                <a:solidFill>
                  <a:schemeClr val="tx1"/>
                </a:solidFill>
                <a:cs typeface="Arial" charset="0"/>
              </a:rPr>
              <a:t>XIX </a:t>
            </a:r>
            <a:r>
              <a:rPr lang="ru-RU" sz="3200">
                <a:solidFill>
                  <a:schemeClr val="tx1"/>
                </a:solidFill>
                <a:cs typeface="Arial" charset="0"/>
              </a:rPr>
              <a:t>века:</a:t>
            </a:r>
          </a:p>
          <a:p>
            <a:pPr algn="ctr"/>
            <a:r>
              <a:rPr lang="ru-RU" sz="3200">
                <a:solidFill>
                  <a:schemeClr val="tx1"/>
                </a:solidFill>
                <a:cs typeface="Arial" charset="0"/>
              </a:rPr>
              <a:t>Высота – 48,5 саженей</a:t>
            </a:r>
          </a:p>
          <a:p>
            <a:pPr algn="ctr"/>
            <a:r>
              <a:rPr lang="ru-RU" sz="3200">
                <a:solidFill>
                  <a:schemeClr val="tx1"/>
                </a:solidFill>
                <a:cs typeface="Arial" charset="0"/>
              </a:rPr>
              <a:t>Площадь  1500 кв. саженей</a:t>
            </a:r>
          </a:p>
          <a:p>
            <a:pPr algn="ctr"/>
            <a:r>
              <a:rPr lang="ru-RU" sz="3200">
                <a:solidFill>
                  <a:schemeClr val="tx1"/>
                </a:solidFill>
                <a:cs typeface="Arial" charset="0"/>
              </a:rPr>
              <a:t> </a:t>
            </a:r>
          </a:p>
          <a:p>
            <a:pPr algn="ctr"/>
            <a:endParaRPr lang="ru-RU" sz="32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163" y="0"/>
            <a:ext cx="3779837" cy="5661025"/>
          </a:xfrm>
          <a:prstGeom prst="rect">
            <a:avLst/>
          </a:prstGeom>
          <a:solidFill>
            <a:srgbClr val="B8E2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>
                <a:solidFill>
                  <a:schemeClr val="tx1"/>
                </a:solidFill>
                <a:cs typeface="Arial" charset="0"/>
              </a:rPr>
              <a:t>Воссозданный Храм Христа Спасителя, конец </a:t>
            </a:r>
            <a:r>
              <a:rPr lang="en-US" sz="3200">
                <a:solidFill>
                  <a:schemeClr val="tx1"/>
                </a:solidFill>
                <a:cs typeface="Arial" charset="0"/>
              </a:rPr>
              <a:t>XX </a:t>
            </a:r>
            <a:r>
              <a:rPr lang="ru-RU" sz="3200">
                <a:solidFill>
                  <a:schemeClr val="tx1"/>
                </a:solidFill>
                <a:cs typeface="Arial" charset="0"/>
              </a:rPr>
              <a:t>века:</a:t>
            </a:r>
          </a:p>
          <a:p>
            <a:pPr algn="ctr"/>
            <a:endParaRPr lang="ru-RU" sz="3200">
              <a:solidFill>
                <a:schemeClr val="tx1"/>
              </a:solidFill>
              <a:cs typeface="Arial" charset="0"/>
            </a:endParaRPr>
          </a:p>
          <a:p>
            <a:pPr algn="ctr"/>
            <a:r>
              <a:rPr lang="ru-RU" sz="3200">
                <a:solidFill>
                  <a:schemeClr val="tx1"/>
                </a:solidFill>
                <a:cs typeface="Arial" charset="0"/>
              </a:rPr>
              <a:t>Высота – 105 м</a:t>
            </a:r>
          </a:p>
          <a:p>
            <a:pPr algn="ctr"/>
            <a:endParaRPr lang="ru-RU" sz="32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/>
            <a:r>
              <a:rPr lang="ru-RU" sz="3200">
                <a:solidFill>
                  <a:schemeClr val="tx1"/>
                </a:solidFill>
                <a:cs typeface="Arial" charset="0"/>
              </a:rPr>
              <a:t>Площадь – 8 000 кв. м</a:t>
            </a:r>
          </a:p>
          <a:p>
            <a:pPr algn="ctr"/>
            <a:endParaRPr lang="ru-RU" sz="32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5738" y="0"/>
            <a:ext cx="1357312" cy="5643563"/>
          </a:xfrm>
          <a:prstGeom prst="rect">
            <a:avLst/>
          </a:prstGeom>
          <a:solidFill>
            <a:srgbClr val="D7F1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23825"/>
            <a:ext cx="8820150" cy="698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088" y="2205038"/>
            <a:ext cx="8001000" cy="4486275"/>
          </a:xfrm>
          <a:prstGeom prst="rect">
            <a:avLst/>
          </a:prstGeom>
          <a:solidFill>
            <a:srgbClr val="D7F1F1"/>
          </a:solidFill>
        </p:spPr>
        <p:txBody>
          <a:bodyPr>
            <a:spAutoFit/>
          </a:bodyPr>
          <a:lstStyle/>
          <a:p>
            <a:pPr indent="457200" algn="just"/>
            <a:r>
              <a:rPr lang="ru-RU" sz="3600" b="1">
                <a:latin typeface="Calibri" pitchFamily="34" charset="0"/>
              </a:rPr>
              <a:t>Первоначально храм Христа Спасителя имел следующие размеры: </a:t>
            </a:r>
          </a:p>
          <a:p>
            <a:pPr indent="457200" algn="just"/>
            <a:r>
              <a:rPr lang="ru-RU" sz="3600" b="1" u="sng">
                <a:solidFill>
                  <a:srgbClr val="C00000"/>
                </a:solidFill>
                <a:latin typeface="Calibri" pitchFamily="34" charset="0"/>
              </a:rPr>
              <a:t>высота</a:t>
            </a:r>
            <a:r>
              <a:rPr lang="ru-RU" sz="3600" b="1">
                <a:latin typeface="Calibri" pitchFamily="34" charset="0"/>
              </a:rPr>
              <a:t> – </a:t>
            </a:r>
            <a:r>
              <a:rPr lang="ru-RU" sz="3600" b="1">
                <a:solidFill>
                  <a:srgbClr val="C00000"/>
                </a:solidFill>
                <a:latin typeface="Calibri" pitchFamily="34" charset="0"/>
              </a:rPr>
              <a:t>48,5 сажень</a:t>
            </a:r>
            <a:r>
              <a:rPr lang="ru-RU" sz="3600" b="1">
                <a:latin typeface="Calibri" pitchFamily="34" charset="0"/>
              </a:rPr>
              <a:t>, </a:t>
            </a:r>
            <a:r>
              <a:rPr lang="ru-RU" sz="3600" b="1">
                <a:solidFill>
                  <a:srgbClr val="783461"/>
                </a:solidFill>
                <a:latin typeface="Calibri" pitchFamily="34" charset="0"/>
              </a:rPr>
              <a:t>площадь </a:t>
            </a:r>
            <a:r>
              <a:rPr lang="ru-RU" sz="3600" b="1">
                <a:latin typeface="Calibri" pitchFamily="34" charset="0"/>
              </a:rPr>
              <a:t>вместе с крыльцами составляла 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</a:rPr>
              <a:t>1500 кв. саженей</a:t>
            </a:r>
            <a:r>
              <a:rPr lang="ru-RU" sz="3600" b="1">
                <a:latin typeface="Calibri" pitchFamily="34" charset="0"/>
              </a:rPr>
              <a:t>. </a:t>
            </a:r>
            <a:r>
              <a:rPr lang="en-US" sz="3600" b="1">
                <a:latin typeface="Calibri" pitchFamily="34" charset="0"/>
              </a:rPr>
              <a:t> </a:t>
            </a:r>
            <a:r>
              <a:rPr lang="ru-RU" sz="3600" b="1">
                <a:latin typeface="Calibri" pitchFamily="34" charset="0"/>
              </a:rPr>
              <a:t>На сколько высота и площадь двух храмов отличаются друг от друга?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313" y="0"/>
            <a:ext cx="3786187" cy="5715000"/>
          </a:xfrm>
          <a:prstGeom prst="rect">
            <a:avLst/>
          </a:prstGeom>
          <a:solidFill>
            <a:srgbClr val="B8E2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3200">
              <a:solidFill>
                <a:schemeClr val="tx1"/>
              </a:solidFill>
              <a:cs typeface="Arial" charset="0"/>
            </a:endParaRPr>
          </a:p>
          <a:p>
            <a:pPr algn="ctr"/>
            <a:r>
              <a:rPr lang="ru-RU" sz="3200">
                <a:solidFill>
                  <a:schemeClr val="tx1"/>
                </a:solidFill>
                <a:cs typeface="Arial" charset="0"/>
              </a:rPr>
              <a:t>Первоначальный Храм Христа Спасителя, конец </a:t>
            </a:r>
            <a:r>
              <a:rPr lang="en-US" sz="3200">
                <a:solidFill>
                  <a:schemeClr val="tx1"/>
                </a:solidFill>
                <a:cs typeface="Arial" charset="0"/>
              </a:rPr>
              <a:t>XIX </a:t>
            </a:r>
            <a:r>
              <a:rPr lang="ru-RU" sz="3200">
                <a:solidFill>
                  <a:schemeClr val="tx1"/>
                </a:solidFill>
                <a:cs typeface="Arial" charset="0"/>
              </a:rPr>
              <a:t>века:</a:t>
            </a:r>
          </a:p>
          <a:p>
            <a:pPr algn="ctr"/>
            <a:endParaRPr lang="ru-RU" sz="3200">
              <a:solidFill>
                <a:schemeClr val="tx1"/>
              </a:solidFill>
              <a:cs typeface="Arial" charset="0"/>
            </a:endParaRPr>
          </a:p>
          <a:p>
            <a:pPr algn="ctr"/>
            <a:r>
              <a:rPr lang="ru-RU" sz="3200">
                <a:solidFill>
                  <a:schemeClr val="tx1"/>
                </a:solidFill>
                <a:cs typeface="Arial" charset="0"/>
              </a:rPr>
              <a:t>Высота – 48,5 саженей</a:t>
            </a:r>
          </a:p>
          <a:p>
            <a:pPr algn="ctr"/>
            <a:endParaRPr lang="ru-RU" sz="3200">
              <a:solidFill>
                <a:schemeClr val="tx1"/>
              </a:solidFill>
              <a:cs typeface="Arial" charset="0"/>
            </a:endParaRPr>
          </a:p>
          <a:p>
            <a:pPr algn="ctr"/>
            <a:r>
              <a:rPr lang="ru-RU" sz="3200">
                <a:solidFill>
                  <a:schemeClr val="tx1"/>
                </a:solidFill>
                <a:cs typeface="Arial" charset="0"/>
              </a:rPr>
              <a:t>Площадь  1500 кв. саженей</a:t>
            </a:r>
          </a:p>
          <a:p>
            <a:pPr algn="ctr"/>
            <a:r>
              <a:rPr lang="ru-RU" sz="3200">
                <a:solidFill>
                  <a:schemeClr val="tx1"/>
                </a:solidFill>
                <a:cs typeface="Arial" charset="0"/>
              </a:rPr>
              <a:t> </a:t>
            </a:r>
          </a:p>
          <a:p>
            <a:pPr algn="ctr"/>
            <a:endParaRPr lang="ru-RU" sz="32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86375" y="0"/>
            <a:ext cx="3857625" cy="5445125"/>
          </a:xfrm>
          <a:prstGeom prst="rect">
            <a:avLst/>
          </a:prstGeom>
          <a:solidFill>
            <a:srgbClr val="B8E2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>
                <a:solidFill>
                  <a:schemeClr val="tx1"/>
                </a:solidFill>
                <a:cs typeface="Arial" charset="0"/>
              </a:rPr>
              <a:t>Воссозданный храм Христа Спасителя, конец </a:t>
            </a:r>
            <a:r>
              <a:rPr lang="en-US" sz="3200">
                <a:solidFill>
                  <a:schemeClr val="tx1"/>
                </a:solidFill>
                <a:cs typeface="Arial" charset="0"/>
              </a:rPr>
              <a:t>XX </a:t>
            </a:r>
            <a:r>
              <a:rPr lang="ru-RU" sz="3200">
                <a:solidFill>
                  <a:schemeClr val="tx1"/>
                </a:solidFill>
                <a:cs typeface="Arial" charset="0"/>
              </a:rPr>
              <a:t>века: </a:t>
            </a:r>
          </a:p>
          <a:p>
            <a:pPr algn="ctr"/>
            <a:endParaRPr lang="ru-RU" sz="3200">
              <a:solidFill>
                <a:schemeClr val="tx1"/>
              </a:solidFill>
              <a:cs typeface="Arial" charset="0"/>
            </a:endParaRPr>
          </a:p>
          <a:p>
            <a:pPr algn="ctr"/>
            <a:r>
              <a:rPr lang="ru-RU" sz="3200">
                <a:solidFill>
                  <a:schemeClr val="tx1"/>
                </a:solidFill>
                <a:cs typeface="Arial" charset="0"/>
              </a:rPr>
              <a:t>Высота – 105 м</a:t>
            </a:r>
          </a:p>
          <a:p>
            <a:pPr algn="ctr"/>
            <a:r>
              <a:rPr lang="ru-RU" sz="3200">
                <a:solidFill>
                  <a:schemeClr val="tx1"/>
                </a:solidFill>
                <a:cs typeface="Arial" charset="0"/>
              </a:rPr>
              <a:t>Площадь – 8 000 кв. м</a:t>
            </a:r>
          </a:p>
          <a:p>
            <a:pPr algn="ctr"/>
            <a:endParaRPr lang="ru-RU" sz="32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0500" y="0"/>
            <a:ext cx="1357313" cy="5643563"/>
          </a:xfrm>
          <a:prstGeom prst="rect">
            <a:avLst/>
          </a:prstGeom>
          <a:solidFill>
            <a:srgbClr val="D7F1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57813" y="4797425"/>
            <a:ext cx="3786187" cy="857250"/>
          </a:xfrm>
          <a:prstGeom prst="rect">
            <a:avLst/>
          </a:prstGeom>
          <a:solidFill>
            <a:srgbClr val="B8E2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b="1" i="1">
                <a:solidFill>
                  <a:schemeClr val="tx1"/>
                </a:solidFill>
                <a:cs typeface="Arial" charset="0"/>
              </a:rPr>
              <a:t>1 сажень = 2, 13 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29063" y="2643188"/>
            <a:ext cx="1500187" cy="1214437"/>
          </a:xfrm>
          <a:prstGeom prst="rect">
            <a:avLst/>
          </a:prstGeom>
          <a:solidFill>
            <a:srgbClr val="78D4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b="1">
                <a:solidFill>
                  <a:schemeClr val="tx1"/>
                </a:solidFill>
                <a:cs typeface="Arial" charset="0"/>
              </a:rPr>
              <a:t>103,3 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29063" y="4143375"/>
            <a:ext cx="1571625" cy="1500188"/>
          </a:xfrm>
          <a:prstGeom prst="rect">
            <a:avLst/>
          </a:prstGeom>
          <a:solidFill>
            <a:srgbClr val="78D4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b="1">
                <a:solidFill>
                  <a:schemeClr val="tx1"/>
                </a:solidFill>
                <a:cs typeface="Arial" charset="0"/>
              </a:rPr>
              <a:t>68</a:t>
            </a:r>
            <a:r>
              <a:rPr lang="en-US" sz="3200" b="1">
                <a:solidFill>
                  <a:schemeClr val="tx1"/>
                </a:solidFill>
                <a:cs typeface="Arial" charset="0"/>
              </a:rPr>
              <a:t>10</a:t>
            </a:r>
            <a:r>
              <a:rPr lang="ru-RU" sz="3200" b="1">
                <a:solidFill>
                  <a:schemeClr val="tx1"/>
                </a:solidFill>
                <a:cs typeface="Arial" charset="0"/>
              </a:rPr>
              <a:t> м</a:t>
            </a:r>
            <a:r>
              <a:rPr lang="ru-RU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²</a:t>
            </a:r>
            <a:endParaRPr lang="ru-RU" sz="3200" b="1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6" grpId="1" build="allAtOnce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1538" y="500042"/>
          <a:ext cx="6912004" cy="585792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628364"/>
                <a:gridCol w="628364"/>
                <a:gridCol w="628364"/>
                <a:gridCol w="628364"/>
                <a:gridCol w="628364"/>
                <a:gridCol w="628364"/>
                <a:gridCol w="628364"/>
                <a:gridCol w="628364"/>
                <a:gridCol w="628364"/>
                <a:gridCol w="628364"/>
                <a:gridCol w="628364"/>
              </a:tblGrid>
              <a:tr h="585792">
                <a:tc gridSpan="5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792">
                <a:tc gridSpan="3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79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79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792"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579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579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5792">
                <a:tc gridSpan="3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79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5792"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Овал 8"/>
          <p:cNvSpPr/>
          <p:nvPr/>
        </p:nvSpPr>
        <p:spPr>
          <a:xfrm>
            <a:off x="1000125" y="3571875"/>
            <a:ext cx="571500" cy="4286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1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1638" y="4149725"/>
            <a:ext cx="2214562" cy="2000250"/>
          </a:xfrm>
          <a:prstGeom prst="rect">
            <a:avLst/>
          </a:prstGeom>
          <a:solidFill>
            <a:srgbClr val="D8A1E9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Ударная основная часть войск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29250" y="3429000"/>
            <a:ext cx="571500" cy="571500"/>
          </a:xfrm>
          <a:prstGeom prst="rect">
            <a:avLst/>
          </a:prstGeom>
          <a:solidFill>
            <a:srgbClr val="B8E2C9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а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43375" y="3429000"/>
            <a:ext cx="642938" cy="571500"/>
          </a:xfrm>
          <a:prstGeom prst="rect">
            <a:avLst/>
          </a:prstGeom>
          <a:solidFill>
            <a:srgbClr val="B8E2C9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и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00438" y="3429000"/>
            <a:ext cx="642937" cy="571500"/>
          </a:xfrm>
          <a:prstGeom prst="rect">
            <a:avLst/>
          </a:prstGeom>
          <a:solidFill>
            <a:srgbClr val="B8E2C9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 err="1">
                <a:solidFill>
                  <a:schemeClr val="tx1"/>
                </a:solidFill>
              </a:rPr>
              <a:t>н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86313" y="3429000"/>
            <a:ext cx="642937" cy="571500"/>
          </a:xfrm>
          <a:prstGeom prst="rect">
            <a:avLst/>
          </a:prstGeom>
          <a:solidFill>
            <a:srgbClr val="B8E2C9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 err="1">
                <a:solidFill>
                  <a:schemeClr val="tx1"/>
                </a:solidFill>
              </a:rPr>
              <a:t>ц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28938" y="3429000"/>
            <a:ext cx="642937" cy="571500"/>
          </a:xfrm>
          <a:prstGeom prst="rect">
            <a:avLst/>
          </a:prstGeom>
          <a:solidFill>
            <a:srgbClr val="B8E2C9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 err="1">
                <a:solidFill>
                  <a:schemeClr val="tx1"/>
                </a:solidFill>
              </a:rPr>
              <a:t>н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86000" y="3429000"/>
            <a:ext cx="642938" cy="571500"/>
          </a:xfrm>
          <a:prstGeom prst="rect">
            <a:avLst/>
          </a:prstGeom>
          <a:solidFill>
            <a:srgbClr val="B8E2C9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о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43063" y="3429000"/>
            <a:ext cx="642937" cy="571500"/>
          </a:xfrm>
          <a:prstGeom prst="rect">
            <a:avLst/>
          </a:prstGeom>
          <a:solidFill>
            <a:srgbClr val="B8E2C9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к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643313" y="4786313"/>
            <a:ext cx="2357437" cy="1428750"/>
          </a:xfrm>
          <a:prstGeom prst="rect">
            <a:avLst/>
          </a:prstGeom>
          <a:solidFill>
            <a:srgbClr val="D8A1E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Элитная часть пехоты  в русских войсках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2357438" y="2357438"/>
            <a:ext cx="500062" cy="4286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2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500438" y="2286000"/>
            <a:ext cx="642937" cy="571500"/>
          </a:xfrm>
          <a:prstGeom prst="rect">
            <a:avLst/>
          </a:prstGeom>
          <a:solidFill>
            <a:srgbClr val="B8E2C9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р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143375" y="2286000"/>
            <a:ext cx="642938" cy="571500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е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786313" y="2286000"/>
            <a:ext cx="642937" cy="571500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 err="1">
                <a:solidFill>
                  <a:schemeClr val="tx1"/>
                </a:solidFill>
              </a:rPr>
              <a:t>н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429250" y="2286000"/>
            <a:ext cx="642938" cy="571500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а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072188" y="2286000"/>
            <a:ext cx="642937" cy="571500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 err="1">
                <a:solidFill>
                  <a:schemeClr val="tx1"/>
                </a:solidFill>
              </a:rPr>
              <a:t>д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715125" y="2286000"/>
            <a:ext cx="642938" cy="571500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е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358063" y="2286000"/>
            <a:ext cx="642937" cy="571500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 err="1">
                <a:solidFill>
                  <a:schemeClr val="tx1"/>
                </a:solidFill>
              </a:rPr>
              <a:t>р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857500" y="2286000"/>
            <a:ext cx="642938" cy="571500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г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1071563" y="3000375"/>
            <a:ext cx="571500" cy="3571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3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500563" y="620713"/>
            <a:ext cx="2928937" cy="1500187"/>
          </a:xfrm>
          <a:prstGeom prst="rect">
            <a:avLst/>
          </a:prstGeom>
          <a:solidFill>
            <a:srgbClr val="D8A1E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500" b="1">
                <a:solidFill>
                  <a:schemeClr val="tx1"/>
                </a:solidFill>
                <a:cs typeface="Arial" charset="0"/>
              </a:rPr>
              <a:t>Идеолог, предводитель партизанского движения.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643063" y="2857500"/>
            <a:ext cx="642937" cy="571500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Д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286000" y="2857500"/>
            <a:ext cx="642938" cy="571500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а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857500" y="2857500"/>
            <a:ext cx="642938" cy="571500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в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500438" y="2857500"/>
            <a:ext cx="642937" cy="571500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ы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143375" y="2857500"/>
            <a:ext cx="642938" cy="571500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д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786313" y="2857500"/>
            <a:ext cx="642937" cy="571500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о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429250" y="2857500"/>
            <a:ext cx="642938" cy="571500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в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2214563" y="4714875"/>
            <a:ext cx="642937" cy="4286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4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419475" y="1196975"/>
            <a:ext cx="4000500" cy="2143125"/>
          </a:xfrm>
          <a:prstGeom prst="rect">
            <a:avLst/>
          </a:prstGeom>
          <a:solidFill>
            <a:srgbClr val="D8A1E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500" b="1">
                <a:solidFill>
                  <a:schemeClr val="tx1"/>
                </a:solidFill>
                <a:cs typeface="Arial" charset="0"/>
              </a:rPr>
              <a:t>Генерал, участник войны 1812 г. В Бородинском сражении руководил обороной центральной высоты.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3500438" y="4572000"/>
            <a:ext cx="642937" cy="642938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а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857500" y="4572000"/>
            <a:ext cx="642938" cy="642938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Р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143375" y="4572000"/>
            <a:ext cx="642938" cy="642938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е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786313" y="4572000"/>
            <a:ext cx="642937" cy="642938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в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429250" y="4572000"/>
            <a:ext cx="642938" cy="642938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с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000750" y="4572000"/>
            <a:ext cx="642938" cy="642938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к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643688" y="4572000"/>
            <a:ext cx="642937" cy="642938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и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286625" y="4572000"/>
            <a:ext cx="642938" cy="642938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й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2786063" y="5929313"/>
            <a:ext cx="714375" cy="4286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5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65" name="Горизонтальный свиток 64"/>
          <p:cNvSpPr/>
          <p:nvPr/>
        </p:nvSpPr>
        <p:spPr>
          <a:xfrm>
            <a:off x="3059113" y="2420938"/>
            <a:ext cx="4667250" cy="2295525"/>
          </a:xfrm>
          <a:prstGeom prst="horizontalScroll">
            <a:avLst/>
          </a:prstGeom>
          <a:solidFill>
            <a:srgbClr val="D8A1E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500" b="1">
                <a:solidFill>
                  <a:schemeClr val="tx1"/>
                </a:solidFill>
                <a:cs typeface="Arial" charset="0"/>
              </a:rPr>
              <a:t>После совета в этой деревне было решено сдать Москву французам без боя.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3500438" y="5786438"/>
            <a:ext cx="642937" cy="642937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ф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143375" y="5786438"/>
            <a:ext cx="642938" cy="642937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и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786313" y="5786438"/>
            <a:ext cx="642937" cy="642937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л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429250" y="5786438"/>
            <a:ext cx="642938" cy="642937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и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643063" y="5214938"/>
            <a:ext cx="642937" cy="642937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Б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2286000" y="5214938"/>
            <a:ext cx="642938" cy="642937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а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857500" y="5214938"/>
            <a:ext cx="642938" cy="642937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р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500438" y="5214938"/>
            <a:ext cx="642937" cy="642937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4143375" y="5214938"/>
            <a:ext cx="642938" cy="642937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л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786313" y="5214938"/>
            <a:ext cx="642937" cy="642937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а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429250" y="5214938"/>
            <a:ext cx="642938" cy="642937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й</a:t>
            </a:r>
          </a:p>
        </p:txBody>
      </p:sp>
      <p:sp>
        <p:nvSpPr>
          <p:cNvPr id="77" name="Овал 76"/>
          <p:cNvSpPr/>
          <p:nvPr/>
        </p:nvSpPr>
        <p:spPr>
          <a:xfrm>
            <a:off x="142875" y="4143375"/>
            <a:ext cx="785813" cy="5000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6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78" name="Пятно 2 77"/>
          <p:cNvSpPr/>
          <p:nvPr/>
        </p:nvSpPr>
        <p:spPr>
          <a:xfrm>
            <a:off x="2484438" y="-892175"/>
            <a:ext cx="6911975" cy="5721350"/>
          </a:xfrm>
          <a:prstGeom prst="irregularSeal2">
            <a:avLst/>
          </a:prstGeom>
          <a:solidFill>
            <a:srgbClr val="D8A1E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Герой войны 1812 г., руководил 2-ой русской армией, в Бородинском сражении был смертельно ранен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000125" y="4000500"/>
            <a:ext cx="642938" cy="642938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Б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643063" y="4000500"/>
            <a:ext cx="642937" cy="642938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а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286000" y="4000500"/>
            <a:ext cx="642938" cy="642938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г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928938" y="4000500"/>
            <a:ext cx="642937" cy="642938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р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3571875" y="4000500"/>
            <a:ext cx="642938" cy="642938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а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4143375" y="4000500"/>
            <a:ext cx="642938" cy="642938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т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4786313" y="4000500"/>
            <a:ext cx="642937" cy="642938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и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5435600" y="4005263"/>
            <a:ext cx="642938" cy="642937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о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6000750" y="4000500"/>
            <a:ext cx="642938" cy="642938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н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55650" y="5373688"/>
            <a:ext cx="815975" cy="484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7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84438" y="2708275"/>
            <a:ext cx="3889375" cy="2025650"/>
          </a:xfrm>
          <a:prstGeom prst="roundRect">
            <a:avLst/>
          </a:prstGeom>
          <a:solidFill>
            <a:srgbClr val="E88C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Главнокомандующий русской армии до М.И. Кутузова?  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273175" y="1773238"/>
            <a:ext cx="928688" cy="51276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9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2857500" y="1643063"/>
            <a:ext cx="642938" cy="642937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л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3500438" y="1643063"/>
            <a:ext cx="642937" cy="642937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ь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4140200" y="1643063"/>
            <a:ext cx="642938" cy="642937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б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4786313" y="1714500"/>
            <a:ext cx="642937" cy="642938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2214563" y="1639888"/>
            <a:ext cx="642937" cy="642937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Э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43213" y="1916113"/>
            <a:ext cx="3590925" cy="2289175"/>
          </a:xfrm>
          <a:prstGeom prst="rect">
            <a:avLst/>
          </a:prstGeom>
          <a:solidFill>
            <a:srgbClr val="E88C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500" b="1">
                <a:solidFill>
                  <a:schemeClr val="tx1"/>
                </a:solidFill>
                <a:cs typeface="Arial" charset="0"/>
              </a:rPr>
              <a:t>Город, возле которого объединились армии Багратиона и Кутузова?</a:t>
            </a:r>
          </a:p>
        </p:txBody>
      </p:sp>
      <p:sp>
        <p:nvSpPr>
          <p:cNvPr id="7" name="Овал 6"/>
          <p:cNvSpPr/>
          <p:nvPr/>
        </p:nvSpPr>
        <p:spPr>
          <a:xfrm>
            <a:off x="1984375" y="1085850"/>
            <a:ext cx="820738" cy="5349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8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49613" y="476250"/>
            <a:ext cx="890587" cy="5048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10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2863850" y="1085850"/>
            <a:ext cx="642938" cy="642938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С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3500438" y="1085850"/>
            <a:ext cx="642937" cy="642938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м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4140200" y="1085850"/>
            <a:ext cx="642938" cy="642938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о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4783138" y="1085850"/>
            <a:ext cx="642937" cy="642938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л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5429250" y="1071563"/>
            <a:ext cx="642938" cy="642937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6072188" y="1071563"/>
            <a:ext cx="642937" cy="642937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6715125" y="1071563"/>
            <a:ext cx="642938" cy="642937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с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7358063" y="1071563"/>
            <a:ext cx="642937" cy="642937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03575" y="2420938"/>
            <a:ext cx="2513013" cy="2733675"/>
          </a:xfrm>
          <a:prstGeom prst="rect">
            <a:avLst/>
          </a:prstGeom>
          <a:solidFill>
            <a:srgbClr val="E88C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500" b="1">
                <a:solidFill>
                  <a:schemeClr val="tx1"/>
                </a:solidFill>
                <a:cs typeface="Arial" charset="0"/>
              </a:rPr>
              <a:t>Место ссылки Наполеона после поражения его армии в войне?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1187450" y="2276475"/>
            <a:ext cx="7715250" cy="3071813"/>
          </a:xfrm>
          <a:prstGeom prst="rect">
            <a:avLst/>
          </a:prstGeom>
          <a:solidFill>
            <a:srgbClr val="E88C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Как одним словом можно назвать акт героизма русского народа, требующий предельного напряжения воли и сил для преодоления чрезвычайных бедствий?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143375" y="500063"/>
            <a:ext cx="642938" cy="571500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 err="1">
                <a:solidFill>
                  <a:schemeClr val="tx1"/>
                </a:solidFill>
              </a:rPr>
              <a:t>п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786313" y="500063"/>
            <a:ext cx="642937" cy="571500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о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5429250" y="500063"/>
            <a:ext cx="642938" cy="571500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 err="1">
                <a:solidFill>
                  <a:schemeClr val="tx1"/>
                </a:solidFill>
              </a:rPr>
              <a:t>д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6000750" y="500063"/>
            <a:ext cx="642938" cy="571500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в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6643688" y="500063"/>
            <a:ext cx="642937" cy="571500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и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7286625" y="500063"/>
            <a:ext cx="642938" cy="571500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г</a:t>
            </a:r>
            <a:endParaRPr lang="ru-RU" sz="25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48" presetClass="exit" presetSubtype="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8" fill="hold">
                      <p:stCondLst>
                        <p:cond delay="indefinite"/>
                      </p:stCondLst>
                      <p:childTnLst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6" fill="hold">
                      <p:stCondLst>
                        <p:cond delay="indefinite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4" fill="hold">
                      <p:stCondLst>
                        <p:cond delay="indefinite"/>
                      </p:stCondLst>
                      <p:childTnLst>
                        <p:par>
                          <p:cTn id="585" fill="hold">
                            <p:stCondLst>
                              <p:cond delay="0"/>
                            </p:stCondLst>
                            <p:childTnLst>
                              <p:par>
                                <p:cTn id="58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2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8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4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0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6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2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8" fill="hold">
                      <p:stCondLst>
                        <p:cond delay="indefinite"/>
                      </p:stCondLst>
                      <p:childTnLst>
                        <p:par>
                          <p:cTn id="629" fill="hold">
                            <p:stCondLst>
                              <p:cond delay="0"/>
                            </p:stCondLst>
                            <p:childTnLst>
                              <p:par>
                                <p:cTn id="630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6" fill="hold">
                      <p:stCondLst>
                        <p:cond delay="indefinite"/>
                      </p:stCondLst>
                      <p:childTnLst>
                        <p:par>
                          <p:cTn id="637" fill="hold">
                            <p:stCondLst>
                              <p:cond delay="0"/>
                            </p:stCondLst>
                            <p:childTnLst>
                              <p:par>
                                <p:cTn id="6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4" fill="hold">
                      <p:stCondLst>
                        <p:cond delay="indefinite"/>
                      </p:stCondLst>
                      <p:childTnLst>
                        <p:par>
                          <p:cTn id="645" fill="hold">
                            <p:stCondLst>
                              <p:cond delay="0"/>
                            </p:stCondLst>
                            <p:childTnLst>
                              <p:par>
                                <p:cTn id="64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8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2" fill="hold">
                      <p:stCondLst>
                        <p:cond delay="indefinite"/>
                      </p:stCondLst>
                      <p:childTnLst>
                        <p:par>
                          <p:cTn id="703" fill="hold">
                            <p:stCondLst>
                              <p:cond delay="0"/>
                            </p:stCondLst>
                            <p:childTnLst>
                              <p:par>
                                <p:cTn id="704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1" fill="hold">
                      <p:stCondLst>
                        <p:cond delay="indefinite"/>
                      </p:stCondLst>
                      <p:childTnLst>
                        <p:par>
                          <p:cTn id="712" fill="hold">
                            <p:stCondLst>
                              <p:cond delay="0"/>
                            </p:stCondLst>
                            <p:childTnLst>
                              <p:par>
                                <p:cTn id="7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9" fill="hold">
                      <p:stCondLst>
                        <p:cond delay="indefinite"/>
                      </p:stCondLst>
                      <p:childTnLst>
                        <p:par>
                          <p:cTn id="730" fill="hold">
                            <p:stCondLst>
                              <p:cond delay="0"/>
                            </p:stCondLst>
                            <p:childTnLst>
                              <p:par>
                                <p:cTn id="7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1" fill="hold">
                      <p:stCondLst>
                        <p:cond delay="indefinite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7" fill="hold">
                      <p:stCondLst>
                        <p:cond delay="indefinite"/>
                      </p:stCondLst>
                      <p:childTnLst>
                        <p:par>
                          <p:cTn id="758" fill="hold">
                            <p:stCondLst>
                              <p:cond delay="0"/>
                            </p:stCondLst>
                            <p:childTnLst>
                              <p:par>
                                <p:cTn id="75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6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4" fill="hold">
                      <p:stCondLst>
                        <p:cond delay="indefinite"/>
                      </p:stCondLst>
                      <p:childTnLst>
                        <p:par>
                          <p:cTn id="765" fill="hold">
                            <p:stCondLst>
                              <p:cond delay="0"/>
                            </p:stCondLst>
                            <p:childTnLst>
                              <p:par>
                                <p:cTn id="76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2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8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4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0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6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2" fill="hold">
                      <p:stCondLst>
                        <p:cond delay="indefinite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5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6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A3E2"/>
                                      </p:to>
                                    </p:animClr>
                                    <p:set>
                                      <p:cBhvr>
                                        <p:cTn id="81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5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A3E2"/>
                                      </p:to>
                                    </p:animClr>
                                    <p:set>
                                      <p:cBhvr>
                                        <p:cTn id="81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1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A3E2"/>
                                      </p:to>
                                    </p:animClr>
                                    <p:set>
                                      <p:cBhvr>
                                        <p:cTn id="82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3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A3E2"/>
                                      </p:to>
                                    </p:animClr>
                                    <p:set>
                                      <p:cBhvr>
                                        <p:cTn id="82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A3E2"/>
                                      </p:to>
                                    </p:animClr>
                                    <p:set>
                                      <p:cBhvr>
                                        <p:cTn id="8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A3E2"/>
                                      </p:to>
                                    </p:animClr>
                                    <p:set>
                                      <p:cBhvr>
                                        <p:cTn id="83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A3E2"/>
                                      </p:to>
                                    </p:animClr>
                                    <p:set>
                                      <p:cBhvr>
                                        <p:cTn id="8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A3E2"/>
                                      </p:to>
                                    </p:animClr>
                                    <p:set>
                                      <p:cBhvr>
                                        <p:cTn id="84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A3E2"/>
                                      </p:to>
                                    </p:animClr>
                                    <p:set>
                                      <p:cBhvr>
                                        <p:cTn id="84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A3E2"/>
                                      </p:to>
                                    </p:animClr>
                                    <p:set>
                                      <p:cBhvr>
                                        <p:cTn id="85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A3E2"/>
                                      </p:to>
                                    </p:animClr>
                                    <p:set>
                                      <p:cBhvr>
                                        <p:cTn id="85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7" grpId="1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5" grpId="1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4" grpId="1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5" grpId="0" animBg="1"/>
      <p:bldP spid="65" grpId="1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8" grpId="0" animBg="1"/>
      <p:bldP spid="78" grpId="1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4" grpId="0" animBg="1"/>
      <p:bldP spid="4" grpId="1" animBg="1"/>
      <p:bldP spid="90" grpId="0" animBg="1"/>
      <p:bldP spid="91" grpId="0" animBg="1"/>
      <p:bldP spid="92" grpId="0" animBg="1"/>
      <p:bldP spid="93" grpId="0" animBg="1"/>
      <p:bldP spid="95" grpId="0" animBg="1"/>
      <p:bldP spid="6" grpId="0" animBg="1"/>
      <p:bldP spid="6" grpId="1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" grpId="0" animBg="1"/>
      <p:bldP spid="10" grpId="1" animBg="1"/>
      <p:bldP spid="88" grpId="0" animBg="1"/>
      <p:bldP spid="88" grpId="1" animBg="1"/>
      <p:bldP spid="89" grpId="0" animBg="1"/>
      <p:bldP spid="94" grpId="0" animBg="1"/>
      <p:bldP spid="104" grpId="0" animBg="1"/>
      <p:bldP spid="105" grpId="0" animBg="1"/>
      <p:bldP spid="106" grpId="0" animBg="1"/>
      <p:bldP spid="10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6858000"/>
            <a:ext cx="97567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6732588" y="0"/>
            <a:ext cx="2160587" cy="162877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E30303"/>
                </a:solidFill>
                <a:latin typeface="Arial Black" pitchFamily="34" charset="0"/>
              </a:rPr>
              <a:t>1</a:t>
            </a:r>
            <a:endParaRPr lang="ru-RU" sz="4800" dirty="0">
              <a:solidFill>
                <a:srgbClr val="E30303"/>
              </a:solidFill>
              <a:latin typeface="Arial Black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715125" y="1643063"/>
            <a:ext cx="2160588" cy="162877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FF0000"/>
                </a:solidFill>
                <a:latin typeface="Arial Black" pitchFamily="34" charset="0"/>
              </a:rPr>
              <a:t>8</a:t>
            </a:r>
            <a:endParaRPr lang="ru-RU" sz="4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786563" y="3286125"/>
            <a:ext cx="2160587" cy="162877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ru-RU" sz="4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732588" y="4941888"/>
            <a:ext cx="2160587" cy="162877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FF0000"/>
                </a:solidFill>
                <a:latin typeface="Arial Black" pitchFamily="34" charset="0"/>
              </a:rPr>
              <a:t>2</a:t>
            </a:r>
            <a:endParaRPr lang="ru-RU" sz="4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6588125" cy="1700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chemeClr val="tx1"/>
                </a:solidFill>
              </a:rPr>
              <a:t>(1,35 + 7,02) : 8,37 =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1700213"/>
            <a:ext cx="6588125" cy="1584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chemeClr val="tx1"/>
                </a:solidFill>
              </a:rPr>
              <a:t>(9 – 8,2) × 10 =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3284538"/>
            <a:ext cx="6588125" cy="1584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chemeClr val="tx1"/>
                </a:solidFill>
              </a:rPr>
              <a:t>40 × 2,5 × 0,01 =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4941888"/>
            <a:ext cx="6588125" cy="1582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800">
                <a:solidFill>
                  <a:schemeClr val="tx1"/>
                </a:solidFill>
                <a:cs typeface="Arial" charset="0"/>
              </a:rPr>
              <a:t>2 </a:t>
            </a:r>
            <a:r>
              <a:rPr lang="ru-RU" sz="4400">
                <a:solidFill>
                  <a:schemeClr val="tx1"/>
                </a:solidFill>
                <a:latin typeface="Arial" charset="0"/>
                <a:cs typeface="Arial" charset="0"/>
              </a:rPr>
              <a:t>×</a:t>
            </a:r>
            <a:r>
              <a:rPr lang="ru-RU" sz="4800">
                <a:solidFill>
                  <a:schemeClr val="tx1"/>
                </a:solidFill>
                <a:cs typeface="Arial" charset="0"/>
              </a:rPr>
              <a:t> 0,1 + 1,8 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116013" cy="1008063"/>
          </a:xfrm>
          <a:prstGeom prst="rect">
            <a:avLst/>
          </a:prstGeom>
          <a:solidFill>
            <a:srgbClr val="F1827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12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6013" y="0"/>
            <a:ext cx="1116012" cy="1008063"/>
          </a:xfrm>
          <a:prstGeom prst="rect">
            <a:avLst/>
          </a:prstGeom>
          <a:solidFill>
            <a:srgbClr val="F1827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0,7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88125" y="0"/>
            <a:ext cx="1116013" cy="1008063"/>
          </a:xfrm>
          <a:prstGeom prst="rect">
            <a:avLst/>
          </a:prstGeom>
          <a:solidFill>
            <a:srgbClr val="F1827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0,06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563" y="0"/>
            <a:ext cx="1168400" cy="1008063"/>
          </a:xfrm>
          <a:prstGeom prst="rect">
            <a:avLst/>
          </a:prstGeom>
          <a:solidFill>
            <a:srgbClr val="F1827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30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29250" y="0"/>
            <a:ext cx="1285875" cy="1008063"/>
          </a:xfrm>
          <a:prstGeom prst="rect">
            <a:avLst/>
          </a:prstGeom>
          <a:solidFill>
            <a:srgbClr val="F1827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0,19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7538" y="0"/>
            <a:ext cx="1116012" cy="1008063"/>
          </a:xfrm>
          <a:prstGeom prst="rect">
            <a:avLst/>
          </a:prstGeom>
          <a:solidFill>
            <a:srgbClr val="F1827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2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8038" y="0"/>
            <a:ext cx="1116012" cy="1008063"/>
          </a:xfrm>
          <a:prstGeom prst="rect">
            <a:avLst/>
          </a:prstGeom>
          <a:solidFill>
            <a:srgbClr val="F1827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0,06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67625" y="0"/>
            <a:ext cx="1116013" cy="1008063"/>
          </a:xfrm>
          <a:prstGeom prst="rect">
            <a:avLst/>
          </a:prstGeom>
          <a:solidFill>
            <a:srgbClr val="F1827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12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981075"/>
            <a:ext cx="1116013" cy="1008063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Arial Black" pitchFamily="34" charset="0"/>
              </a:rPr>
              <a:t>Н</a:t>
            </a:r>
            <a:endParaRPr lang="ru-RU" sz="2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6013" y="981075"/>
            <a:ext cx="1116012" cy="1008063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Arial Black" pitchFamily="34" charset="0"/>
              </a:rPr>
              <a:t>А</a:t>
            </a:r>
            <a:endParaRPr lang="ru-RU" sz="2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14563" y="981075"/>
            <a:ext cx="1168400" cy="1008063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Arial Black" pitchFamily="34" charset="0"/>
              </a:rPr>
              <a:t>П</a:t>
            </a:r>
            <a:endParaRPr lang="ru-RU" sz="2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48038" y="981075"/>
            <a:ext cx="1116012" cy="1008063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Arial Black" pitchFamily="34" charset="0"/>
              </a:rPr>
              <a:t>О</a:t>
            </a:r>
            <a:endParaRPr lang="ru-RU" sz="2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29125" y="981075"/>
            <a:ext cx="1114425" cy="1008063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Arial Black" pitchFamily="34" charset="0"/>
              </a:rPr>
              <a:t>Л</a:t>
            </a:r>
            <a:endParaRPr lang="ru-RU" sz="2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00688" y="1000125"/>
            <a:ext cx="1187450" cy="1000125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Arial Black" pitchFamily="34" charset="0"/>
              </a:rPr>
              <a:t>Е</a:t>
            </a:r>
            <a:endParaRPr lang="ru-RU" sz="2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43688" y="981075"/>
            <a:ext cx="1060450" cy="1008063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Arial Black" pitchFamily="34" charset="0"/>
              </a:rPr>
              <a:t>О</a:t>
            </a:r>
            <a:endParaRPr lang="ru-RU" sz="2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67625" y="981075"/>
            <a:ext cx="1116013" cy="1008063"/>
          </a:xfrm>
          <a:prstGeom prst="rect">
            <a:avLst/>
          </a:prstGeom>
          <a:solidFill>
            <a:srgbClr val="B8E2C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Arial Black" pitchFamily="34" charset="0"/>
              </a:rPr>
              <a:t>Н</a:t>
            </a:r>
            <a:endParaRPr lang="ru-RU" sz="2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2492375"/>
            <a:ext cx="2987675" cy="72072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       </a:t>
            </a:r>
            <a:r>
              <a:rPr lang="ru-RU" sz="2800" b="1" dirty="0">
                <a:solidFill>
                  <a:schemeClr val="tx1"/>
                </a:solidFill>
              </a:rPr>
              <a:t>3,9 : 0,13 =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3213100"/>
            <a:ext cx="2987675" cy="72072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    </a:t>
            </a:r>
            <a:r>
              <a:rPr lang="ru-RU" sz="2800" b="1" dirty="0">
                <a:solidFill>
                  <a:schemeClr val="tx1"/>
                </a:solidFill>
              </a:rPr>
              <a:t>0,6 : 0,05 =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4652963"/>
            <a:ext cx="2987675" cy="72072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    </a:t>
            </a:r>
            <a:r>
              <a:rPr lang="ru-RU" sz="2600" b="1" dirty="0">
                <a:solidFill>
                  <a:schemeClr val="tx1"/>
                </a:solidFill>
              </a:rPr>
              <a:t>0,7 × 1,25 × 0,8 = </a:t>
            </a:r>
            <a:endParaRPr lang="ru-RU" sz="26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5357813"/>
            <a:ext cx="2987675" cy="72072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    </a:t>
            </a:r>
            <a:r>
              <a:rPr lang="ru-RU" sz="2800" b="1" dirty="0">
                <a:solidFill>
                  <a:schemeClr val="tx1"/>
                </a:solidFill>
              </a:rPr>
              <a:t>0,1 – 0,2</a:t>
            </a:r>
            <a:r>
              <a:rPr lang="ru-RU" sz="2800" b="1" dirty="0">
                <a:solidFill>
                  <a:schemeClr val="tx1"/>
                </a:solidFill>
                <a:latin typeface="Times New Roman"/>
                <a:cs typeface="Times New Roman"/>
              </a:rPr>
              <a:t>²</a:t>
            </a:r>
            <a:r>
              <a:rPr lang="ru-RU" sz="2800" b="1" dirty="0">
                <a:solidFill>
                  <a:schemeClr val="tx1"/>
                </a:solidFill>
              </a:rPr>
              <a:t>  =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3933825"/>
            <a:ext cx="2987675" cy="719138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   </a:t>
            </a:r>
            <a:r>
              <a:rPr lang="ru-RU" sz="2600" b="1" dirty="0">
                <a:solidFill>
                  <a:schemeClr val="tx1"/>
                </a:solidFill>
              </a:rPr>
              <a:t>(0,7 + 0,3) : 0,5 =</a:t>
            </a:r>
            <a:endParaRPr lang="ru-RU" sz="26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6072188"/>
            <a:ext cx="2987675" cy="78581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    </a:t>
            </a:r>
            <a:r>
              <a:rPr lang="ru-RU" sz="2800" b="1" dirty="0">
                <a:solidFill>
                  <a:schemeClr val="tx1"/>
                </a:solidFill>
              </a:rPr>
              <a:t>0,3</a:t>
            </a:r>
            <a:r>
              <a:rPr lang="ru-RU" sz="2800" b="1" dirty="0">
                <a:solidFill>
                  <a:schemeClr val="tx1"/>
                </a:solidFill>
                <a:latin typeface="Times New Roman"/>
                <a:cs typeface="Times New Roman"/>
              </a:rPr>
              <a:t>²</a:t>
            </a:r>
            <a:r>
              <a:rPr lang="ru-RU" sz="2800" b="1" dirty="0">
                <a:solidFill>
                  <a:schemeClr val="tx1"/>
                </a:solidFill>
              </a:rPr>
              <a:t> + 0,1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987675" y="2492375"/>
            <a:ext cx="1512888" cy="7207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30        </a:t>
            </a:r>
            <a:r>
              <a:rPr lang="ru-RU" sz="2800" b="1" dirty="0">
                <a:solidFill>
                  <a:schemeClr val="tx1"/>
                </a:solidFill>
                <a:latin typeface="Arial Black" pitchFamily="34" charset="0"/>
              </a:rPr>
              <a:t>П</a:t>
            </a:r>
            <a:endParaRPr lang="ru-RU" sz="2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987675" y="3213100"/>
            <a:ext cx="1512888" cy="7207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12        </a:t>
            </a:r>
            <a:r>
              <a:rPr lang="ru-RU" sz="2800" b="1" dirty="0">
                <a:solidFill>
                  <a:schemeClr val="tx1"/>
                </a:solidFill>
                <a:latin typeface="Arial Black" pitchFamily="34" charset="0"/>
              </a:rPr>
              <a:t>Н</a:t>
            </a:r>
            <a:endParaRPr lang="ru-RU" sz="2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87675" y="3933825"/>
            <a:ext cx="1512888" cy="719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2          </a:t>
            </a:r>
            <a:r>
              <a:rPr lang="ru-RU" sz="2800" b="1" dirty="0">
                <a:solidFill>
                  <a:schemeClr val="tx1"/>
                </a:solidFill>
                <a:latin typeface="Arial Black" pitchFamily="34" charset="0"/>
              </a:rPr>
              <a:t>Л</a:t>
            </a:r>
            <a:endParaRPr lang="ru-RU" sz="2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000375" y="4652963"/>
            <a:ext cx="1500188" cy="7207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0,7       </a:t>
            </a:r>
            <a:r>
              <a:rPr lang="ru-RU" sz="2800" b="1" dirty="0">
                <a:solidFill>
                  <a:schemeClr val="tx1"/>
                </a:solidFill>
                <a:latin typeface="Arial Black" pitchFamily="34" charset="0"/>
              </a:rPr>
              <a:t>А</a:t>
            </a:r>
            <a:endParaRPr lang="ru-RU" sz="2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00375" y="5357813"/>
            <a:ext cx="1500188" cy="7207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0,06    </a:t>
            </a:r>
            <a:r>
              <a:rPr lang="ru-RU" sz="2800" b="1" dirty="0">
                <a:solidFill>
                  <a:schemeClr val="tx1"/>
                </a:solidFill>
                <a:latin typeface="Arial Black" pitchFamily="34" charset="0"/>
              </a:rPr>
              <a:t>О</a:t>
            </a:r>
            <a:endParaRPr lang="ru-RU" sz="2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00375" y="6072188"/>
            <a:ext cx="1500188" cy="7858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0,19     </a:t>
            </a:r>
            <a:r>
              <a:rPr lang="ru-RU" sz="2800" b="1" dirty="0">
                <a:solidFill>
                  <a:schemeClr val="tx1"/>
                </a:solidFill>
                <a:latin typeface="Arial Black" pitchFamily="34" charset="0"/>
              </a:rPr>
              <a:t>Е</a:t>
            </a:r>
            <a:endParaRPr lang="ru-RU" sz="2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7437" name="TextBox 32"/>
          <p:cNvSpPr txBox="1">
            <a:spLocks noChangeArrowheads="1"/>
          </p:cNvSpPr>
          <p:nvPr/>
        </p:nvSpPr>
        <p:spPr bwMode="auto">
          <a:xfrm>
            <a:off x="5643563" y="2071688"/>
            <a:ext cx="305911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Заполните таблицу и Вы узнаете имя французского полководца, осмеливавшегося привести вражеские войска на русскую землю.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 descr="наполеон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04813"/>
            <a:ext cx="90297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1428750" y="0"/>
            <a:ext cx="5857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Наполеон Бонапарт </a:t>
            </a:r>
            <a:r>
              <a:rPr lang="en-US" sz="2800" b="1">
                <a:latin typeface="Calibri" pitchFamily="34" charset="0"/>
              </a:rPr>
              <a:t> (1769–1821)</a:t>
            </a:r>
            <a:endParaRPr lang="ru-RU" sz="2800" b="1">
              <a:latin typeface="Calibri" pitchFamily="34" charset="0"/>
            </a:endParaRPr>
          </a:p>
        </p:txBody>
      </p:sp>
    </p:spTree>
  </p:cSld>
  <p:clrMapOvr>
    <a:masterClrMapping/>
  </p:clrMapOvr>
  <p:transition spd="slow">
    <p:wheel spokes="3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913"/>
            <a:ext cx="1547813" cy="836612"/>
          </a:xfrm>
          <a:prstGeom prst="rect">
            <a:avLst/>
          </a:prstGeom>
          <a:solidFill>
            <a:srgbClr val="B4FA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600" b="1">
                <a:solidFill>
                  <a:schemeClr val="tx1"/>
                </a:solidFill>
                <a:latin typeface="Arial" charset="0"/>
                <a:cs typeface="Arial" charset="0"/>
              </a:rPr>
              <a:t>0,8х-0,7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3350" y="188913"/>
            <a:ext cx="1152525" cy="842962"/>
          </a:xfrm>
          <a:prstGeom prst="rect">
            <a:avLst/>
          </a:prstGeom>
          <a:solidFill>
            <a:srgbClr val="B4FA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600" b="1">
                <a:solidFill>
                  <a:schemeClr val="tx1"/>
                </a:solidFill>
                <a:cs typeface="Arial" charset="0"/>
              </a:rPr>
              <a:t>0,7</a:t>
            </a:r>
            <a:r>
              <a:rPr lang="en-US" sz="2600" b="1">
                <a:solidFill>
                  <a:schemeClr val="tx1"/>
                </a:solidFill>
                <a:cs typeface="Arial" charset="0"/>
              </a:rPr>
              <a:t>x+2</a:t>
            </a:r>
            <a:endParaRPr lang="ru-RU" sz="2600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11863" y="188913"/>
            <a:ext cx="1873250" cy="842962"/>
          </a:xfrm>
          <a:prstGeom prst="rect">
            <a:avLst/>
          </a:prstGeom>
          <a:solidFill>
            <a:srgbClr val="B4FA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600" b="1">
                <a:solidFill>
                  <a:schemeClr val="tx1"/>
                </a:solidFill>
                <a:latin typeface="Arial" charset="0"/>
                <a:cs typeface="Arial" charset="0"/>
              </a:rPr>
              <a:t> 0,6х+0,7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57463" y="195263"/>
            <a:ext cx="1006475" cy="836612"/>
          </a:xfrm>
          <a:prstGeom prst="rect">
            <a:avLst/>
          </a:prstGeom>
          <a:solidFill>
            <a:srgbClr val="B4FA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600" b="1">
                <a:solidFill>
                  <a:schemeClr val="tx1"/>
                </a:solidFill>
                <a:latin typeface="Arial" charset="0"/>
                <a:cs typeface="Arial" charset="0"/>
              </a:rPr>
              <a:t>1,3х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92500" y="195263"/>
            <a:ext cx="1295400" cy="836612"/>
          </a:xfrm>
          <a:prstGeom prst="rect">
            <a:avLst/>
          </a:prstGeom>
          <a:solidFill>
            <a:srgbClr val="B4FA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600" b="1">
                <a:solidFill>
                  <a:schemeClr val="tx1"/>
                </a:solidFill>
                <a:cs typeface="Arial" charset="0"/>
              </a:rPr>
              <a:t>0,7x+2</a:t>
            </a:r>
            <a:endParaRPr lang="ru-RU" sz="2600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6463" y="188913"/>
            <a:ext cx="1655762" cy="836612"/>
          </a:xfrm>
          <a:prstGeom prst="rect">
            <a:avLst/>
          </a:prstGeom>
          <a:solidFill>
            <a:srgbClr val="B4FA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600" b="1">
                <a:solidFill>
                  <a:schemeClr val="tx1"/>
                </a:solidFill>
                <a:latin typeface="Arial" charset="0"/>
                <a:cs typeface="Arial" charset="0"/>
              </a:rPr>
              <a:t>2,1х-0,6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67625" y="188913"/>
            <a:ext cx="1476375" cy="842962"/>
          </a:xfrm>
          <a:prstGeom prst="rect">
            <a:avLst/>
          </a:prstGeom>
          <a:solidFill>
            <a:srgbClr val="B4FA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tx1"/>
                </a:solidFill>
              </a:rPr>
              <a:t>1,3х+1,4</a:t>
            </a:r>
            <a:endParaRPr lang="ru-RU" sz="2600" b="1" dirty="0">
              <a:solidFill>
                <a:schemeClr val="tx1"/>
              </a:solidFill>
            </a:endParaRPr>
          </a:p>
        </p:txBody>
      </p:sp>
      <p:sp>
        <p:nvSpPr>
          <p:cNvPr id="9" name="5-конечная звезда 8"/>
          <p:cNvSpPr/>
          <p:nvPr/>
        </p:nvSpPr>
        <p:spPr>
          <a:xfrm>
            <a:off x="0" y="1171575"/>
            <a:ext cx="1152525" cy="1223963"/>
          </a:xfrm>
          <a:prstGeom prst="star5">
            <a:avLst/>
          </a:prstGeom>
          <a:solidFill>
            <a:srgbClr val="F77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600" b="1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К</a:t>
            </a:r>
          </a:p>
        </p:txBody>
      </p:sp>
      <p:sp>
        <p:nvSpPr>
          <p:cNvPr id="10" name="5-конечная звезда 9"/>
          <p:cNvSpPr/>
          <p:nvPr/>
        </p:nvSpPr>
        <p:spPr>
          <a:xfrm>
            <a:off x="2565400" y="1184275"/>
            <a:ext cx="1152525" cy="1223963"/>
          </a:xfrm>
          <a:prstGeom prst="star5">
            <a:avLst/>
          </a:prstGeom>
          <a:solidFill>
            <a:srgbClr val="F77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600" b="1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Т</a:t>
            </a:r>
          </a:p>
        </p:txBody>
      </p:sp>
      <p:sp>
        <p:nvSpPr>
          <p:cNvPr id="11" name="5-конечная звезда 10"/>
          <p:cNvSpPr/>
          <p:nvPr/>
        </p:nvSpPr>
        <p:spPr>
          <a:xfrm>
            <a:off x="3924300" y="1171575"/>
            <a:ext cx="1152525" cy="1223963"/>
          </a:xfrm>
          <a:prstGeom prst="star5">
            <a:avLst/>
          </a:prstGeom>
          <a:solidFill>
            <a:srgbClr val="F77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600" b="1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У</a:t>
            </a:r>
          </a:p>
        </p:txBody>
      </p:sp>
      <p:sp>
        <p:nvSpPr>
          <p:cNvPr id="12" name="5-конечная звезда 11"/>
          <p:cNvSpPr/>
          <p:nvPr/>
        </p:nvSpPr>
        <p:spPr>
          <a:xfrm>
            <a:off x="5219700" y="1184275"/>
            <a:ext cx="1152525" cy="1223963"/>
          </a:xfrm>
          <a:prstGeom prst="star5">
            <a:avLst/>
          </a:prstGeom>
          <a:solidFill>
            <a:srgbClr val="F77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600" b="1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З</a:t>
            </a:r>
          </a:p>
        </p:txBody>
      </p:sp>
      <p:sp>
        <p:nvSpPr>
          <p:cNvPr id="13" name="5-конечная звезда 12"/>
          <p:cNvSpPr/>
          <p:nvPr/>
        </p:nvSpPr>
        <p:spPr>
          <a:xfrm>
            <a:off x="6627813" y="1171575"/>
            <a:ext cx="1152525" cy="1223963"/>
          </a:xfrm>
          <a:prstGeom prst="star5">
            <a:avLst/>
          </a:prstGeom>
          <a:solidFill>
            <a:srgbClr val="F77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600" b="1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О</a:t>
            </a:r>
          </a:p>
        </p:txBody>
      </p:sp>
      <p:sp>
        <p:nvSpPr>
          <p:cNvPr id="14" name="5-конечная звезда 13"/>
          <p:cNvSpPr/>
          <p:nvPr/>
        </p:nvSpPr>
        <p:spPr>
          <a:xfrm>
            <a:off x="7924800" y="1184275"/>
            <a:ext cx="1152525" cy="1223963"/>
          </a:xfrm>
          <a:prstGeom prst="star5">
            <a:avLst/>
          </a:prstGeom>
          <a:solidFill>
            <a:srgbClr val="F77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600" b="1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В</a:t>
            </a:r>
          </a:p>
        </p:txBody>
      </p:sp>
      <p:sp>
        <p:nvSpPr>
          <p:cNvPr id="15" name="5-конечная звезда 14"/>
          <p:cNvSpPr/>
          <p:nvPr/>
        </p:nvSpPr>
        <p:spPr>
          <a:xfrm>
            <a:off x="1303338" y="1184275"/>
            <a:ext cx="1152525" cy="1223963"/>
          </a:xfrm>
          <a:prstGeom prst="star5">
            <a:avLst/>
          </a:prstGeom>
          <a:solidFill>
            <a:srgbClr val="F77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600" b="1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У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2636838"/>
            <a:ext cx="3563938" cy="719137"/>
          </a:xfrm>
          <a:prstGeom prst="rect">
            <a:avLst/>
          </a:prstGeom>
          <a:solidFill>
            <a:srgbClr val="F187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600" b="1">
                <a:solidFill>
                  <a:srgbClr val="006600"/>
                </a:solidFill>
                <a:latin typeface="Arial" charset="0"/>
                <a:cs typeface="Arial" charset="0"/>
              </a:rPr>
              <a:t>1)</a:t>
            </a:r>
            <a:r>
              <a:rPr lang="ru-RU" sz="2600" b="1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sz="2600" b="1">
                <a:solidFill>
                  <a:schemeClr val="tx1"/>
                </a:solidFill>
                <a:cs typeface="Arial" charset="0"/>
              </a:rPr>
              <a:t>1,4х +0,6х-0,7х =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3284538"/>
            <a:ext cx="3492500" cy="719137"/>
          </a:xfrm>
          <a:prstGeom prst="rect">
            <a:avLst/>
          </a:prstGeom>
          <a:solidFill>
            <a:srgbClr val="F187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600" b="1">
                <a:solidFill>
                  <a:srgbClr val="006600"/>
                </a:solidFill>
                <a:latin typeface="Arial" charset="0"/>
                <a:cs typeface="Arial" charset="0"/>
              </a:rPr>
              <a:t>2) </a:t>
            </a:r>
            <a:r>
              <a:rPr lang="ru-RU" sz="2600" b="1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sz="2600" b="1">
                <a:solidFill>
                  <a:schemeClr val="tx1"/>
                </a:solidFill>
                <a:cs typeface="Arial" charset="0"/>
              </a:rPr>
              <a:t>1,4х -0,6 + 0,7х =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3933825"/>
            <a:ext cx="3563938" cy="720725"/>
          </a:xfrm>
          <a:prstGeom prst="rect">
            <a:avLst/>
          </a:prstGeom>
          <a:solidFill>
            <a:srgbClr val="F187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600" b="1">
                <a:solidFill>
                  <a:srgbClr val="006600"/>
                </a:solidFill>
                <a:latin typeface="Arial" charset="0"/>
                <a:cs typeface="Arial" charset="0"/>
              </a:rPr>
              <a:t>3) </a:t>
            </a:r>
            <a:r>
              <a:rPr lang="ru-RU" sz="2600" b="1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sz="2600" b="1">
                <a:solidFill>
                  <a:schemeClr val="tx1"/>
                </a:solidFill>
                <a:cs typeface="Arial" charset="0"/>
              </a:rPr>
              <a:t>1,4+0,6х+0,7х =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-26988" y="4625975"/>
            <a:ext cx="3590926" cy="719138"/>
          </a:xfrm>
          <a:prstGeom prst="rect">
            <a:avLst/>
          </a:prstGeom>
          <a:solidFill>
            <a:srgbClr val="F187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600" b="1">
                <a:solidFill>
                  <a:srgbClr val="006600"/>
                </a:solidFill>
                <a:latin typeface="Arial" charset="0"/>
                <a:cs typeface="Arial" charset="0"/>
              </a:rPr>
              <a:t>4)</a:t>
            </a:r>
            <a:r>
              <a:rPr lang="ru-RU" sz="2600" b="1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sz="2600" b="1">
                <a:solidFill>
                  <a:schemeClr val="tx1"/>
                </a:solidFill>
                <a:cs typeface="Arial" charset="0"/>
              </a:rPr>
              <a:t>1,4х -0,6х - 0,7 =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229225"/>
            <a:ext cx="3635375" cy="877888"/>
          </a:xfrm>
          <a:prstGeom prst="rect">
            <a:avLst/>
          </a:prstGeom>
          <a:solidFill>
            <a:srgbClr val="F187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600" b="1">
                <a:solidFill>
                  <a:srgbClr val="006600"/>
                </a:solidFill>
                <a:latin typeface="Arial" charset="0"/>
                <a:cs typeface="Arial" charset="0"/>
              </a:rPr>
              <a:t>5)</a:t>
            </a:r>
            <a:r>
              <a:rPr lang="ru-RU" sz="2600" b="1">
                <a:solidFill>
                  <a:schemeClr val="tx1"/>
                </a:solidFill>
                <a:latin typeface="Arial" charset="0"/>
                <a:cs typeface="Arial" charset="0"/>
              </a:rPr>
              <a:t>  </a:t>
            </a:r>
            <a:r>
              <a:rPr lang="ru-RU" sz="2600" b="1">
                <a:solidFill>
                  <a:schemeClr val="tx1"/>
                </a:solidFill>
                <a:cs typeface="Arial" charset="0"/>
              </a:rPr>
              <a:t>1,4 +0,6х - 0,7</a:t>
            </a:r>
            <a:r>
              <a:rPr lang="ru-RU" sz="2600" b="1">
                <a:solidFill>
                  <a:schemeClr val="tx1"/>
                </a:solidFill>
                <a:latin typeface="Arial" charset="0"/>
                <a:cs typeface="Arial" charset="0"/>
              </a:rPr>
              <a:t> =</a:t>
            </a:r>
            <a:r>
              <a:rPr lang="ru-RU" sz="2600" b="1">
                <a:solidFill>
                  <a:schemeClr val="tx1"/>
                </a:solidFill>
                <a:cs typeface="Arial" charset="0"/>
              </a:rPr>
              <a:t>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0" y="6021388"/>
            <a:ext cx="3492500" cy="836612"/>
          </a:xfrm>
          <a:prstGeom prst="rect">
            <a:avLst/>
          </a:prstGeom>
          <a:solidFill>
            <a:srgbClr val="F187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600" b="1">
                <a:solidFill>
                  <a:srgbClr val="006600"/>
                </a:solidFill>
                <a:latin typeface="Arial" charset="0"/>
                <a:cs typeface="Arial" charset="0"/>
              </a:rPr>
              <a:t>6) </a:t>
            </a:r>
            <a:r>
              <a:rPr lang="ru-RU" sz="2600" b="1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sz="2600" b="1">
                <a:solidFill>
                  <a:schemeClr val="tx1"/>
                </a:solidFill>
                <a:cs typeface="Arial" charset="0"/>
              </a:rPr>
              <a:t>1,4 +0,6 + 0,7х =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492500" y="2636838"/>
            <a:ext cx="2147888" cy="647700"/>
          </a:xfrm>
          <a:prstGeom prst="rect">
            <a:avLst/>
          </a:prstGeom>
          <a:solidFill>
            <a:srgbClr val="C2F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600" b="1">
                <a:solidFill>
                  <a:schemeClr val="tx1"/>
                </a:solidFill>
                <a:cs typeface="Arial" charset="0"/>
              </a:rPr>
              <a:t>1,3х               </a:t>
            </a:r>
            <a:r>
              <a:rPr lang="ru-RU" sz="2600" b="1">
                <a:solidFill>
                  <a:srgbClr val="F187EC"/>
                </a:solidFill>
                <a:latin typeface="Arial Black" pitchFamily="34" charset="0"/>
                <a:cs typeface="Arial" charset="0"/>
              </a:rPr>
              <a:t>Т</a:t>
            </a:r>
            <a:r>
              <a:rPr lang="ru-RU" sz="2600" b="1">
                <a:solidFill>
                  <a:schemeClr val="tx1"/>
                </a:solidFill>
                <a:cs typeface="Arial" charset="0"/>
              </a:rPr>
              <a:t> 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492500" y="3284538"/>
            <a:ext cx="2132013" cy="777875"/>
          </a:xfrm>
          <a:prstGeom prst="rect">
            <a:avLst/>
          </a:prstGeom>
          <a:solidFill>
            <a:srgbClr val="C2F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600" b="1">
                <a:solidFill>
                  <a:schemeClr val="tx1"/>
                </a:solidFill>
                <a:cs typeface="Arial" charset="0"/>
              </a:rPr>
              <a:t>2,1х - 0,6     </a:t>
            </a:r>
            <a:r>
              <a:rPr lang="ru-RU" sz="2600" b="1">
                <a:solidFill>
                  <a:srgbClr val="F187EC"/>
                </a:solidFill>
                <a:cs typeface="Arial" charset="0"/>
              </a:rPr>
              <a:t> </a:t>
            </a:r>
            <a:r>
              <a:rPr lang="ru-RU" sz="2600" b="1">
                <a:solidFill>
                  <a:srgbClr val="F187EC"/>
                </a:solidFill>
                <a:latin typeface="Arial Black" pitchFamily="34" charset="0"/>
                <a:cs typeface="Arial" charset="0"/>
              </a:rPr>
              <a:t>З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492500" y="3933825"/>
            <a:ext cx="2147888" cy="720725"/>
          </a:xfrm>
          <a:prstGeom prst="rect">
            <a:avLst/>
          </a:prstGeom>
          <a:solidFill>
            <a:srgbClr val="C2F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600" b="1">
                <a:solidFill>
                  <a:schemeClr val="tx1"/>
                </a:solidFill>
                <a:cs typeface="Arial" charset="0"/>
              </a:rPr>
              <a:t>1,3х + 1,4     </a:t>
            </a:r>
            <a:r>
              <a:rPr lang="ru-RU" sz="2600" b="1">
                <a:solidFill>
                  <a:srgbClr val="F187EC"/>
                </a:solidFill>
                <a:latin typeface="Arial Black" pitchFamily="34" charset="0"/>
                <a:cs typeface="Arial" charset="0"/>
              </a:rPr>
              <a:t>В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492500" y="4581525"/>
            <a:ext cx="2147888" cy="719138"/>
          </a:xfrm>
          <a:prstGeom prst="rect">
            <a:avLst/>
          </a:prstGeom>
          <a:solidFill>
            <a:srgbClr val="C2F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600" b="1">
                <a:solidFill>
                  <a:schemeClr val="tx1"/>
                </a:solidFill>
                <a:cs typeface="Arial" charset="0"/>
              </a:rPr>
              <a:t>0,8х - 0,7      </a:t>
            </a:r>
            <a:r>
              <a:rPr lang="ru-RU" sz="2600" b="1">
                <a:solidFill>
                  <a:srgbClr val="F187EC"/>
                </a:solidFill>
                <a:latin typeface="Arial Black" pitchFamily="34" charset="0"/>
                <a:cs typeface="Arial" charset="0"/>
              </a:rPr>
              <a:t>К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492500" y="5300663"/>
            <a:ext cx="2133600" cy="720725"/>
          </a:xfrm>
          <a:prstGeom prst="rect">
            <a:avLst/>
          </a:prstGeom>
          <a:solidFill>
            <a:srgbClr val="C2F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600" b="1">
                <a:solidFill>
                  <a:schemeClr val="tx1"/>
                </a:solidFill>
                <a:cs typeface="Arial" charset="0"/>
              </a:rPr>
              <a:t>0,6х + 0,7    </a:t>
            </a:r>
            <a:r>
              <a:rPr lang="ru-RU" sz="2600" b="1">
                <a:solidFill>
                  <a:srgbClr val="F187EC"/>
                </a:solidFill>
                <a:latin typeface="Arial Black" pitchFamily="34" charset="0"/>
                <a:cs typeface="Arial" charset="0"/>
              </a:rPr>
              <a:t>О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492500" y="5949950"/>
            <a:ext cx="2133600" cy="908050"/>
          </a:xfrm>
          <a:prstGeom prst="rect">
            <a:avLst/>
          </a:prstGeom>
          <a:solidFill>
            <a:srgbClr val="C2F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600" b="1">
                <a:solidFill>
                  <a:schemeClr val="tx1"/>
                </a:solidFill>
                <a:cs typeface="Arial" charset="0"/>
              </a:rPr>
              <a:t>0,7х + 2        </a:t>
            </a:r>
            <a:r>
              <a:rPr lang="ru-RU" sz="2600" b="1">
                <a:solidFill>
                  <a:srgbClr val="F187EC"/>
                </a:solidFill>
                <a:latin typeface="Arial Black" pitchFamily="34" charset="0"/>
                <a:cs typeface="Arial" charset="0"/>
              </a:rPr>
              <a:t>У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0" y="3944938"/>
            <a:ext cx="5219700" cy="49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3175" y="4625975"/>
            <a:ext cx="5216525" cy="39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-26988" y="5345113"/>
            <a:ext cx="5246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-26988" y="6048375"/>
            <a:ext cx="5246688" cy="23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0" y="3284538"/>
            <a:ext cx="5246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2" name="TextBox 48"/>
          <p:cNvSpPr txBox="1">
            <a:spLocks noChangeArrowheads="1"/>
          </p:cNvSpPr>
          <p:nvPr/>
        </p:nvSpPr>
        <p:spPr bwMode="auto">
          <a:xfrm>
            <a:off x="5795963" y="2952750"/>
            <a:ext cx="3281362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>
                <a:latin typeface="Calibri" pitchFamily="34" charset="0"/>
              </a:rPr>
              <a:t>Упростите выражения и Вы узнаете фамилию великого русского полководца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 descr="кутузов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50" y="857250"/>
            <a:ext cx="5183188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libri" pitchFamily="34" charset="0"/>
              </a:rPr>
              <a:t>Михаил Илларионович Кутузов (1745—1813), светлейший князь Смоленский.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0-конечная звезда 16"/>
          <p:cNvSpPr/>
          <p:nvPr/>
        </p:nvSpPr>
        <p:spPr>
          <a:xfrm>
            <a:off x="285750" y="1643063"/>
            <a:ext cx="857250" cy="857250"/>
          </a:xfrm>
          <a:prstGeom prst="star10">
            <a:avLst/>
          </a:prstGeom>
          <a:solidFill>
            <a:srgbClr val="F98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Б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8" name="10-конечная звезда 17"/>
          <p:cNvSpPr/>
          <p:nvPr/>
        </p:nvSpPr>
        <p:spPr>
          <a:xfrm>
            <a:off x="1357313" y="1643063"/>
            <a:ext cx="857250" cy="857250"/>
          </a:xfrm>
          <a:prstGeom prst="star10">
            <a:avLst/>
          </a:prstGeom>
          <a:solidFill>
            <a:srgbClr val="F98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О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9" name="10-конечная звезда 18"/>
          <p:cNvSpPr/>
          <p:nvPr/>
        </p:nvSpPr>
        <p:spPr>
          <a:xfrm>
            <a:off x="4572000" y="1643063"/>
            <a:ext cx="857250" cy="857250"/>
          </a:xfrm>
          <a:prstGeom prst="star10">
            <a:avLst/>
          </a:prstGeom>
          <a:solidFill>
            <a:srgbClr val="F98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Д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0" name="10-конечная звезда 19"/>
          <p:cNvSpPr/>
          <p:nvPr/>
        </p:nvSpPr>
        <p:spPr>
          <a:xfrm>
            <a:off x="3500438" y="1643063"/>
            <a:ext cx="857250" cy="857250"/>
          </a:xfrm>
          <a:prstGeom prst="star10">
            <a:avLst/>
          </a:prstGeom>
          <a:solidFill>
            <a:srgbClr val="F98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О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1" name="10-конечная звезда 20"/>
          <p:cNvSpPr/>
          <p:nvPr/>
        </p:nvSpPr>
        <p:spPr>
          <a:xfrm>
            <a:off x="2428875" y="1643063"/>
            <a:ext cx="857250" cy="857250"/>
          </a:xfrm>
          <a:prstGeom prst="star10">
            <a:avLst/>
          </a:prstGeom>
          <a:solidFill>
            <a:srgbClr val="F98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Р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2" name="10-конечная звезда 21"/>
          <p:cNvSpPr/>
          <p:nvPr/>
        </p:nvSpPr>
        <p:spPr>
          <a:xfrm>
            <a:off x="7786688" y="1643063"/>
            <a:ext cx="857250" cy="857250"/>
          </a:xfrm>
          <a:prstGeom prst="star10">
            <a:avLst/>
          </a:prstGeom>
          <a:solidFill>
            <a:srgbClr val="F98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О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3" name="10-конечная звезда 22"/>
          <p:cNvSpPr/>
          <p:nvPr/>
        </p:nvSpPr>
        <p:spPr>
          <a:xfrm>
            <a:off x="5643563" y="1643063"/>
            <a:ext cx="857250" cy="857250"/>
          </a:xfrm>
          <a:prstGeom prst="star10">
            <a:avLst/>
          </a:prstGeom>
          <a:solidFill>
            <a:srgbClr val="F98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4" name="10-конечная звезда 23"/>
          <p:cNvSpPr/>
          <p:nvPr/>
        </p:nvSpPr>
        <p:spPr>
          <a:xfrm>
            <a:off x="6715125" y="1643063"/>
            <a:ext cx="857250" cy="857250"/>
          </a:xfrm>
          <a:prstGeom prst="star10">
            <a:avLst/>
          </a:prstGeom>
          <a:solidFill>
            <a:srgbClr val="F98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Н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333375"/>
            <a:ext cx="1322388" cy="1071563"/>
          </a:xfrm>
          <a:prstGeom prst="rect">
            <a:avLst/>
          </a:prstGeom>
          <a:solidFill>
            <a:srgbClr val="D8A1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Нет корней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258888" y="333375"/>
            <a:ext cx="1143000" cy="1071563"/>
          </a:xfrm>
          <a:prstGeom prst="rect">
            <a:avLst/>
          </a:prstGeom>
          <a:solidFill>
            <a:srgbClr val="D8A1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4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11413" y="333375"/>
            <a:ext cx="1143000" cy="1071563"/>
          </a:xfrm>
          <a:prstGeom prst="rect">
            <a:avLst/>
          </a:prstGeom>
          <a:solidFill>
            <a:srgbClr val="D8A1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1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500438" y="357188"/>
            <a:ext cx="1143000" cy="1071562"/>
          </a:xfrm>
          <a:prstGeom prst="rect">
            <a:avLst/>
          </a:prstGeom>
          <a:solidFill>
            <a:srgbClr val="D8A1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4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500563" y="357188"/>
            <a:ext cx="1143000" cy="1071562"/>
          </a:xfrm>
          <a:prstGeom prst="rect">
            <a:avLst/>
          </a:prstGeom>
          <a:solidFill>
            <a:srgbClr val="D8A1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0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572125" y="357188"/>
            <a:ext cx="1143000" cy="1071562"/>
          </a:xfrm>
          <a:prstGeom prst="rect">
            <a:avLst/>
          </a:prstGeom>
          <a:solidFill>
            <a:srgbClr val="D8A1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0,13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572250" y="357188"/>
            <a:ext cx="1214438" cy="1071562"/>
          </a:xfrm>
          <a:prstGeom prst="rect">
            <a:avLst/>
          </a:prstGeom>
          <a:solidFill>
            <a:srgbClr val="D8A1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Любое число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715250" y="357188"/>
            <a:ext cx="1000125" cy="1071562"/>
          </a:xfrm>
          <a:prstGeom prst="rect">
            <a:avLst/>
          </a:prstGeom>
          <a:solidFill>
            <a:srgbClr val="D8A1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4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0" y="2643188"/>
            <a:ext cx="2857500" cy="642937"/>
          </a:xfrm>
          <a:prstGeom prst="rect">
            <a:avLst/>
          </a:prstGeom>
          <a:solidFill>
            <a:srgbClr val="B3EFC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0,3</a:t>
            </a:r>
            <a:r>
              <a:rPr lang="en-US" sz="2400" dirty="0">
                <a:solidFill>
                  <a:schemeClr val="tx1"/>
                </a:solidFill>
              </a:rPr>
              <a:t>y = 1</a:t>
            </a:r>
            <a:r>
              <a:rPr lang="ru-RU" sz="2400" dirty="0">
                <a:solidFill>
                  <a:schemeClr val="tx1"/>
                </a:solidFill>
              </a:rPr>
              <a:t>,2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0" y="3286125"/>
            <a:ext cx="2857500" cy="642938"/>
          </a:xfrm>
          <a:prstGeom prst="rect">
            <a:avLst/>
          </a:prstGeom>
          <a:solidFill>
            <a:srgbClr val="B3EFC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x – 0,6x = 7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0" y="3929063"/>
            <a:ext cx="2857500" cy="571500"/>
          </a:xfrm>
          <a:prstGeom prst="rect">
            <a:avLst/>
          </a:prstGeom>
          <a:solidFill>
            <a:srgbClr val="B3EFC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2</a:t>
            </a:r>
            <a:r>
              <a:rPr lang="ru-RU" sz="2400" dirty="0">
                <a:solidFill>
                  <a:schemeClr val="tx1"/>
                </a:solidFill>
              </a:rPr>
              <a:t>,7</a:t>
            </a:r>
            <a:r>
              <a:rPr lang="en-US" sz="2400" dirty="0">
                <a:solidFill>
                  <a:schemeClr val="tx1"/>
                </a:solidFill>
              </a:rPr>
              <a:t>p +10,07p = 0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0" y="4500563"/>
            <a:ext cx="2857500" cy="714375"/>
          </a:xfrm>
          <a:prstGeom prst="rect">
            <a:avLst/>
          </a:prstGeom>
          <a:solidFill>
            <a:srgbClr val="B3EFC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x- 0,2x =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0" y="5214938"/>
            <a:ext cx="2857500" cy="785812"/>
          </a:xfrm>
          <a:prstGeom prst="rect">
            <a:avLst/>
          </a:prstGeom>
          <a:solidFill>
            <a:srgbClr val="B3EFC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99,5x +    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x = 13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0" y="6000750"/>
            <a:ext cx="2857500" cy="857250"/>
          </a:xfrm>
          <a:prstGeom prst="rect">
            <a:avLst/>
          </a:prstGeom>
          <a:solidFill>
            <a:srgbClr val="B3EFC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p – 0,25p = 0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4" name="Шестиугольник 53"/>
          <p:cNvSpPr/>
          <p:nvPr/>
        </p:nvSpPr>
        <p:spPr>
          <a:xfrm>
            <a:off x="2857500" y="2643188"/>
            <a:ext cx="3000375" cy="642937"/>
          </a:xfrm>
          <a:prstGeom prst="hexagon">
            <a:avLst/>
          </a:prstGeom>
          <a:solidFill>
            <a:srgbClr val="78D4DE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4</a:t>
            </a:r>
            <a:r>
              <a:rPr lang="ru-RU" sz="2400" dirty="0">
                <a:solidFill>
                  <a:schemeClr val="tx1"/>
                </a:solidFill>
              </a:rPr>
              <a:t>                          </a:t>
            </a:r>
            <a:r>
              <a:rPr lang="ru-RU" sz="2200" b="1" dirty="0">
                <a:solidFill>
                  <a:srgbClr val="CA1064"/>
                </a:solidFill>
                <a:latin typeface="Arial Black" pitchFamily="34" charset="0"/>
              </a:rPr>
              <a:t>О</a:t>
            </a:r>
            <a:endParaRPr lang="ru-RU" sz="2200" b="1" dirty="0">
              <a:solidFill>
                <a:srgbClr val="CA1064"/>
              </a:solidFill>
              <a:latin typeface="Arial Black" pitchFamily="34" charset="0"/>
            </a:endParaRPr>
          </a:p>
        </p:txBody>
      </p:sp>
      <p:sp>
        <p:nvSpPr>
          <p:cNvPr id="57" name="Шестиугольник 56"/>
          <p:cNvSpPr/>
          <p:nvPr/>
        </p:nvSpPr>
        <p:spPr>
          <a:xfrm>
            <a:off x="2843213" y="3284538"/>
            <a:ext cx="3000375" cy="642937"/>
          </a:xfrm>
          <a:prstGeom prst="hexagon">
            <a:avLst/>
          </a:prstGeom>
          <a:solidFill>
            <a:srgbClr val="78D4DE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>
                <a:solidFill>
                  <a:schemeClr val="tx1"/>
                </a:solidFill>
                <a:cs typeface="Arial" charset="0"/>
              </a:rPr>
              <a:t>Нет корней      </a:t>
            </a:r>
            <a:r>
              <a:rPr lang="ru-RU" sz="2200" b="1">
                <a:solidFill>
                  <a:srgbClr val="CA1064"/>
                </a:solidFill>
                <a:latin typeface="Arial Black" pitchFamily="34" charset="0"/>
                <a:cs typeface="Arial" charset="0"/>
              </a:rPr>
              <a:t>Б</a:t>
            </a:r>
          </a:p>
        </p:txBody>
      </p:sp>
      <p:sp>
        <p:nvSpPr>
          <p:cNvPr id="58" name="Шестиугольник 57"/>
          <p:cNvSpPr/>
          <p:nvPr/>
        </p:nvSpPr>
        <p:spPr>
          <a:xfrm>
            <a:off x="2857500" y="3929063"/>
            <a:ext cx="3000375" cy="571500"/>
          </a:xfrm>
          <a:prstGeom prst="hexagon">
            <a:avLst/>
          </a:prstGeom>
          <a:solidFill>
            <a:srgbClr val="78D4DE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0                          </a:t>
            </a:r>
            <a:r>
              <a:rPr lang="ru-RU" sz="2200" dirty="0">
                <a:solidFill>
                  <a:srgbClr val="CA1064"/>
                </a:solidFill>
                <a:latin typeface="Arial Black" pitchFamily="34" charset="0"/>
              </a:rPr>
              <a:t>Д</a:t>
            </a:r>
            <a:endParaRPr lang="ru-RU" sz="2200" dirty="0">
              <a:solidFill>
                <a:srgbClr val="CA1064"/>
              </a:solidFill>
              <a:latin typeface="Arial Black" pitchFamily="34" charset="0"/>
            </a:endParaRPr>
          </a:p>
        </p:txBody>
      </p:sp>
      <p:sp>
        <p:nvSpPr>
          <p:cNvPr id="59" name="Шестиугольник 58"/>
          <p:cNvSpPr/>
          <p:nvPr/>
        </p:nvSpPr>
        <p:spPr>
          <a:xfrm>
            <a:off x="2857500" y="4500563"/>
            <a:ext cx="3000375" cy="714375"/>
          </a:xfrm>
          <a:prstGeom prst="hexagon">
            <a:avLst/>
          </a:prstGeom>
          <a:solidFill>
            <a:srgbClr val="78D4DE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1                          </a:t>
            </a:r>
            <a:r>
              <a:rPr lang="ru-RU" sz="2200" dirty="0">
                <a:solidFill>
                  <a:srgbClr val="CA1064"/>
                </a:solidFill>
                <a:latin typeface="Arial Black" pitchFamily="34" charset="0"/>
              </a:rPr>
              <a:t>Р</a:t>
            </a:r>
            <a:endParaRPr lang="ru-RU" sz="2200" dirty="0">
              <a:solidFill>
                <a:srgbClr val="CA1064"/>
              </a:solidFill>
              <a:latin typeface="Arial Black" pitchFamily="34" charset="0"/>
            </a:endParaRPr>
          </a:p>
        </p:txBody>
      </p:sp>
      <p:sp>
        <p:nvSpPr>
          <p:cNvPr id="60" name="Шестиугольник 59"/>
          <p:cNvSpPr/>
          <p:nvPr/>
        </p:nvSpPr>
        <p:spPr>
          <a:xfrm>
            <a:off x="2857500" y="5214938"/>
            <a:ext cx="3000375" cy="785812"/>
          </a:xfrm>
          <a:prstGeom prst="hexagon">
            <a:avLst/>
          </a:prstGeom>
          <a:solidFill>
            <a:srgbClr val="78D4DE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0,13                    </a:t>
            </a:r>
            <a:r>
              <a:rPr lang="ru-RU" sz="2200" dirty="0">
                <a:solidFill>
                  <a:srgbClr val="CA1064"/>
                </a:solidFill>
                <a:latin typeface="Arial Black" pitchFamily="34" charset="0"/>
              </a:rPr>
              <a:t>И</a:t>
            </a:r>
            <a:endParaRPr lang="ru-RU" sz="2200" dirty="0">
              <a:solidFill>
                <a:srgbClr val="CA1064"/>
              </a:solidFill>
              <a:latin typeface="Arial Black" pitchFamily="34" charset="0"/>
            </a:endParaRPr>
          </a:p>
        </p:txBody>
      </p:sp>
      <p:sp>
        <p:nvSpPr>
          <p:cNvPr id="61" name="Шестиугольник 60"/>
          <p:cNvSpPr/>
          <p:nvPr/>
        </p:nvSpPr>
        <p:spPr>
          <a:xfrm>
            <a:off x="2857500" y="6000750"/>
            <a:ext cx="3000375" cy="857250"/>
          </a:xfrm>
          <a:prstGeom prst="hexagon">
            <a:avLst/>
          </a:prstGeom>
          <a:solidFill>
            <a:srgbClr val="78D4DE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Любое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число   </a:t>
            </a:r>
            <a:r>
              <a:rPr lang="ru-RU" sz="2200" dirty="0">
                <a:solidFill>
                  <a:srgbClr val="CA1064"/>
                </a:solidFill>
                <a:latin typeface="Arial Black" pitchFamily="34" charset="0"/>
              </a:rPr>
              <a:t>Н</a:t>
            </a:r>
            <a:endParaRPr lang="ru-RU" sz="2200" dirty="0">
              <a:solidFill>
                <a:srgbClr val="CA1064"/>
              </a:solidFill>
              <a:latin typeface="Arial Black" pitchFamily="34" charset="0"/>
            </a:endParaRPr>
          </a:p>
        </p:txBody>
      </p:sp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32" name="Формула" r:id="rId3" imgW="114120" imgH="215640" progId="Equation.3">
              <p:embed/>
            </p:oleObj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395288" y="3306763"/>
          <a:ext cx="215900" cy="622300"/>
        </p:xfrm>
        <a:graphic>
          <a:graphicData uri="http://schemas.openxmlformats.org/presentationml/2006/ole">
            <p:oleObj spid="_x0000_s1033" name="Формула" r:id="rId4" imgW="215640" imgH="622080" progId="Equation.3">
              <p:embed/>
            </p:oleObj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1973263" y="4592638"/>
          <a:ext cx="241300" cy="622300"/>
        </p:xfrm>
        <a:graphic>
          <a:graphicData uri="http://schemas.openxmlformats.org/presentationml/2006/ole">
            <p:oleObj spid="_x0000_s1034" name="Формула" r:id="rId5" imgW="241200" imgH="622080" progId="Equation.3">
              <p:embed/>
            </p:oleObj>
          </a:graphicData>
        </a:graphic>
      </p:graphicFrame>
      <p:graphicFrame>
        <p:nvGraphicFramePr>
          <p:cNvPr id="1035" name="AutoShape 11"/>
          <p:cNvGraphicFramePr>
            <a:graphicFrameLocks noChangeAspect="1"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035" name="Формула" r:id="rId6" imgW="0" imgH="0" progId="Equation.3">
              <p:embed/>
            </p:oleObj>
          </a:graphicData>
        </a:graphic>
      </p:graphicFrame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1398588" y="5278438"/>
          <a:ext cx="254000" cy="660400"/>
        </p:xfrm>
        <a:graphic>
          <a:graphicData uri="http://schemas.openxmlformats.org/presentationml/2006/ole">
            <p:oleObj spid="_x0000_s1036" name="Формула" r:id="rId7" imgW="253800" imgH="660240" progId="Equation.3">
              <p:embed/>
            </p:oleObj>
          </a:graphicData>
        </a:graphic>
      </p:graphicFrame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285750" y="6099175"/>
          <a:ext cx="254000" cy="660400"/>
        </p:xfrm>
        <a:graphic>
          <a:graphicData uri="http://schemas.openxmlformats.org/presentationml/2006/ole">
            <p:oleObj spid="_x0000_s1037" name="Формула" r:id="rId8" imgW="253800" imgH="6602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54" grpId="0" animBg="1"/>
      <p:bldP spid="57" grpId="0" animBg="1"/>
      <p:bldP spid="58" grpId="0" animBg="1"/>
      <p:bldP spid="59" grpId="1" animBg="1"/>
      <p:bldP spid="60" grpId="0" animBg="1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ородино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357188"/>
            <a:ext cx="83820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143500" y="357188"/>
            <a:ext cx="4000500" cy="6500812"/>
          </a:xfrm>
          <a:prstGeom prst="rect">
            <a:avLst/>
          </a:prstGeom>
          <a:solidFill>
            <a:srgbClr val="D7F1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Наполеон: «Из всех моих сражений самое ужасное то, которое я дал под Москвой. Французы в нём показали себя достойными одержать победу, а русские стяжали право быть непобедимыми»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721</Words>
  <Application>Microsoft Office PowerPoint</Application>
  <PresentationFormat>Экран (4:3)</PresentationFormat>
  <Paragraphs>227</Paragraphs>
  <Slides>26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Calibri</vt:lpstr>
      <vt:lpstr>Arial</vt:lpstr>
      <vt:lpstr>Arial Black</vt:lpstr>
      <vt:lpstr>Times New Roman</vt:lpstr>
      <vt:lpstr>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Natalia</dc:creator>
  <cp:lastModifiedBy>revaz</cp:lastModifiedBy>
  <cp:revision>125</cp:revision>
  <dcterms:created xsi:type="dcterms:W3CDTF">2012-04-11T09:46:34Z</dcterms:created>
  <dcterms:modified xsi:type="dcterms:W3CDTF">2013-01-02T14:21:03Z</dcterms:modified>
</cp:coreProperties>
</file>