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61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3200" kern="1200">
        <a:solidFill>
          <a:srgbClr val="4B4B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3200" kern="1200">
        <a:solidFill>
          <a:srgbClr val="4B4B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3200" kern="1200">
        <a:solidFill>
          <a:srgbClr val="4B4B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3200" kern="1200">
        <a:solidFill>
          <a:srgbClr val="4B4B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3200" kern="1200">
        <a:solidFill>
          <a:srgbClr val="4B4B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4B4B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4B4B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4B4B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4B4B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A00"/>
    <a:srgbClr val="D7D200"/>
    <a:srgbClr val="FF0000"/>
    <a:srgbClr val="FF9900"/>
    <a:srgbClr val="4B4BFF"/>
    <a:srgbClr val="828500"/>
    <a:srgbClr val="CC33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5" autoAdjust="0"/>
  </p:normalViewPr>
  <p:slideViewPr>
    <p:cSldViewPr>
      <p:cViewPr>
        <p:scale>
          <a:sx n="75" d="100"/>
          <a:sy n="75" d="100"/>
        </p:scale>
        <p:origin x="-52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BF84-2084-4776-A3C9-7F064258B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4D0A-6096-4CB4-BC7B-B8D442C49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9493-D7CE-41ED-A193-C8AE4E72A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68E-C225-4FC3-8119-93819E458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E5D1-20F8-43BA-A18C-4ED439870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10236-029A-43C9-95A7-B26E6595D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585F-F4A1-49C7-9845-322FB4AAD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205B-5020-4A53-ACE0-D2A5B691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A4C9-6734-498D-9F2A-36EEA923B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8CFE-039A-41C9-AA38-F01B51FAC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97FB-BC81-4737-A84D-B48EC7E04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06C145-E9A1-42A5-8235-BCA8C1F67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pica4u.ru/uploads/posts/2008-02/pica4u.ru_1202330733kiss_of_a_rose_by_ninazdesig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4214813"/>
            <a:ext cx="7772400" cy="157162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ГС(к)ОУ школа №59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здоровья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учителя-логопеды: Поликанова Я.Ю. </a:t>
            </a:r>
            <a:br>
              <a:rPr lang="ru-RU" sz="2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		      Куракина И.И.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4B4BFF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25" y="1214438"/>
            <a:ext cx="7056438" cy="17526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eorgia" pitchFamily="18" charset="0"/>
              </a:rPr>
              <a:t>Дифференциация звуков </a:t>
            </a: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(с-з)</a:t>
            </a:r>
            <a:r>
              <a:rPr lang="ru-RU" sz="3600" smtClean="0">
                <a:latin typeface="Georgia" pitchFamily="18" charset="0"/>
              </a:rPr>
              <a:t> в словах на материале сюжетной игры «</a:t>
            </a: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Цветик-семицветик».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8"/>
          <p:cNvSpPr>
            <a:spLocks noChangeArrowheads="1"/>
          </p:cNvSpPr>
          <p:nvPr/>
        </p:nvSpPr>
        <p:spPr bwMode="auto">
          <a:xfrm rot="-6139625">
            <a:off x="6983413" y="2528888"/>
            <a:ext cx="722312" cy="22336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Oval 9"/>
          <p:cNvSpPr>
            <a:spLocks noChangeArrowheads="1"/>
          </p:cNvSpPr>
          <p:nvPr/>
        </p:nvSpPr>
        <p:spPr bwMode="auto">
          <a:xfrm rot="-9375146">
            <a:off x="6084888" y="1700213"/>
            <a:ext cx="722312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 rot="10246381">
            <a:off x="5795963" y="4508500"/>
            <a:ext cx="722312" cy="21304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 rot="5400000">
            <a:off x="4267995" y="3012281"/>
            <a:ext cx="722312" cy="2130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FFFF66"/>
                </a:solidFill>
                <a:latin typeface="Georgia" pitchFamily="18" charset="0"/>
              </a:rPr>
              <a:t>Звуки</a:t>
            </a:r>
            <a:r>
              <a:rPr lang="ru-RU" sz="2000">
                <a:solidFill>
                  <a:srgbClr val="FFFF66"/>
                </a:solidFill>
                <a:latin typeface="Georgia" pitchFamily="18" charset="0"/>
              </a:rPr>
              <a:t> </a:t>
            </a:r>
            <a:r>
              <a:rPr lang="ru-RU" sz="2400">
                <a:solidFill>
                  <a:srgbClr val="FFFF66"/>
                </a:solidFill>
                <a:latin typeface="Georgia" pitchFamily="18" charset="0"/>
              </a:rPr>
              <a:t>(с-з)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7594369">
            <a:off x="4555332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 rot="7498277">
            <a:off x="6651625" y="3797300"/>
            <a:ext cx="722313" cy="21447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5435600" y="3644900"/>
            <a:ext cx="1008063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 rot="10800000" flipV="1">
            <a:off x="3348038" y="371475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</a:rPr>
              <a:t>Молодцы!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329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3333FF"/>
                </a:solidFill>
              </a:rPr>
              <a:t> Научись правильно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3333FF"/>
                </a:solidFill>
              </a:rPr>
              <a:t> произносить звуки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3333FF"/>
                </a:solidFill>
              </a:rPr>
              <a:t> (с-з)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66667E-6 L -0.66146 6.66667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4B4BFF"/>
                </a:solidFill>
              </a:rPr>
              <a:t>   Звуки  </a:t>
            </a:r>
            <a:br>
              <a:rPr lang="ru-RU" sz="4000" smtClean="0">
                <a:solidFill>
                  <a:srgbClr val="4B4BFF"/>
                </a:solidFill>
              </a:rPr>
            </a:br>
            <a:r>
              <a:rPr lang="ru-RU" sz="4000" smtClean="0">
                <a:solidFill>
                  <a:srgbClr val="4B4BFF"/>
                </a:solidFill>
              </a:rPr>
              <a:t>С                  З                                                                         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solidFill>
                  <a:srgbClr val="FF0000"/>
                </a:solidFill>
              </a:rPr>
              <a:t>Губы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Зубы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Язык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Голосовые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связки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Воздушная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струя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10800000">
            <a:off x="468313" y="177323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293" name="Line 13"/>
          <p:cNvSpPr>
            <a:spLocks noChangeShapeType="1"/>
          </p:cNvSpPr>
          <p:nvPr/>
        </p:nvSpPr>
        <p:spPr bwMode="auto">
          <a:xfrm flipV="1">
            <a:off x="468313" y="1412875"/>
            <a:ext cx="0" cy="482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14"/>
          <p:cNvSpPr>
            <a:spLocks noChangeShapeType="1"/>
          </p:cNvSpPr>
          <p:nvPr/>
        </p:nvSpPr>
        <p:spPr bwMode="auto">
          <a:xfrm>
            <a:off x="468313" y="1412875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5"/>
          <p:cNvSpPr>
            <a:spLocks noChangeShapeType="1"/>
          </p:cNvSpPr>
          <p:nvPr/>
        </p:nvSpPr>
        <p:spPr bwMode="auto">
          <a:xfrm>
            <a:off x="8748713" y="1412875"/>
            <a:ext cx="71437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6"/>
          <p:cNvSpPr>
            <a:spLocks noChangeShapeType="1"/>
          </p:cNvSpPr>
          <p:nvPr/>
        </p:nvSpPr>
        <p:spPr bwMode="auto">
          <a:xfrm>
            <a:off x="468313" y="616585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7"/>
          <p:cNvSpPr>
            <a:spLocks noChangeShapeType="1"/>
          </p:cNvSpPr>
          <p:nvPr/>
        </p:nvSpPr>
        <p:spPr bwMode="auto">
          <a:xfrm>
            <a:off x="3132138" y="1412875"/>
            <a:ext cx="0" cy="482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8"/>
          <p:cNvSpPr>
            <a:spLocks noChangeShapeType="1"/>
          </p:cNvSpPr>
          <p:nvPr/>
        </p:nvSpPr>
        <p:spPr bwMode="auto">
          <a:xfrm>
            <a:off x="6084888" y="1412875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Oval 19"/>
          <p:cNvSpPr>
            <a:spLocks noChangeArrowheads="1"/>
          </p:cNvSpPr>
          <p:nvPr/>
        </p:nvSpPr>
        <p:spPr bwMode="auto">
          <a:xfrm>
            <a:off x="6588125" y="1844675"/>
            <a:ext cx="1295400" cy="215900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ru-RU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300" name="Oval 20"/>
          <p:cNvSpPr>
            <a:spLocks noChangeArrowheads="1"/>
          </p:cNvSpPr>
          <p:nvPr/>
        </p:nvSpPr>
        <p:spPr bwMode="auto">
          <a:xfrm>
            <a:off x="3635375" y="1844675"/>
            <a:ext cx="1295400" cy="215900"/>
          </a:xfrm>
          <a:prstGeom prst="ellipse">
            <a:avLst/>
          </a:prstGeom>
          <a:solidFill>
            <a:srgbClr val="FFFF99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301" name="Line 26"/>
          <p:cNvSpPr>
            <a:spLocks noChangeShapeType="1"/>
          </p:cNvSpPr>
          <p:nvPr/>
        </p:nvSpPr>
        <p:spPr bwMode="auto">
          <a:xfrm flipH="1" flipV="1">
            <a:off x="3708400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45"/>
          <p:cNvSpPr>
            <a:spLocks noChangeShapeType="1"/>
          </p:cNvSpPr>
          <p:nvPr/>
        </p:nvSpPr>
        <p:spPr bwMode="auto">
          <a:xfrm>
            <a:off x="3851275" y="3213100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46"/>
          <p:cNvSpPr>
            <a:spLocks noChangeShapeType="1"/>
          </p:cNvSpPr>
          <p:nvPr/>
        </p:nvSpPr>
        <p:spPr bwMode="auto">
          <a:xfrm>
            <a:off x="6588125" y="3213100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47"/>
          <p:cNvSpPr>
            <a:spLocks noChangeShapeType="1"/>
          </p:cNvSpPr>
          <p:nvPr/>
        </p:nvSpPr>
        <p:spPr bwMode="auto">
          <a:xfrm flipV="1">
            <a:off x="3851275" y="2852738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48"/>
          <p:cNvSpPr>
            <a:spLocks noChangeShapeType="1"/>
          </p:cNvSpPr>
          <p:nvPr/>
        </p:nvSpPr>
        <p:spPr bwMode="auto">
          <a:xfrm flipV="1">
            <a:off x="6588125" y="2852738"/>
            <a:ext cx="43180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50"/>
          <p:cNvSpPr>
            <a:spLocks noChangeShapeType="1"/>
          </p:cNvSpPr>
          <p:nvPr/>
        </p:nvSpPr>
        <p:spPr bwMode="auto">
          <a:xfrm>
            <a:off x="7019925" y="28527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52"/>
          <p:cNvSpPr>
            <a:spLocks noChangeShapeType="1"/>
          </p:cNvSpPr>
          <p:nvPr/>
        </p:nvSpPr>
        <p:spPr bwMode="auto">
          <a:xfrm>
            <a:off x="4211638" y="28527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53"/>
          <p:cNvSpPr>
            <a:spLocks noChangeShapeType="1"/>
          </p:cNvSpPr>
          <p:nvPr/>
        </p:nvSpPr>
        <p:spPr bwMode="auto">
          <a:xfrm>
            <a:off x="4643438" y="2852738"/>
            <a:ext cx="21590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54"/>
          <p:cNvSpPr>
            <a:spLocks noChangeShapeType="1"/>
          </p:cNvSpPr>
          <p:nvPr/>
        </p:nvSpPr>
        <p:spPr bwMode="auto">
          <a:xfrm>
            <a:off x="7451725" y="2852738"/>
            <a:ext cx="288925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310" name="Picture 56" descr="kolokol8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73463"/>
            <a:ext cx="1366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71" descr="sneg48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73875" y="4151313"/>
            <a:ext cx="11525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73" descr="kolokol8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500438"/>
            <a:ext cx="13668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80" descr="sneg48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102894" y="4042569"/>
            <a:ext cx="10826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4" name="Line 81"/>
          <p:cNvSpPr>
            <a:spLocks noChangeShapeType="1"/>
          </p:cNvSpPr>
          <p:nvPr/>
        </p:nvSpPr>
        <p:spPr bwMode="auto">
          <a:xfrm>
            <a:off x="3708400" y="3500438"/>
            <a:ext cx="1511300" cy="8651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Line 82"/>
          <p:cNvSpPr>
            <a:spLocks noChangeShapeType="1"/>
          </p:cNvSpPr>
          <p:nvPr/>
        </p:nvSpPr>
        <p:spPr bwMode="auto">
          <a:xfrm flipH="1">
            <a:off x="3708400" y="3500438"/>
            <a:ext cx="16557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29" name="couch2"/>
          <p:cNvSpPr>
            <a:spLocks noEditPoints="1" noChangeArrowheads="1"/>
          </p:cNvSpPr>
          <p:nvPr/>
        </p:nvSpPr>
        <p:spPr bwMode="auto">
          <a:xfrm>
            <a:off x="6732588" y="2349500"/>
            <a:ext cx="1008062" cy="381000"/>
          </a:xfrm>
          <a:custGeom>
            <a:avLst/>
            <a:gdLst>
              <a:gd name="T0" fmla="*/ 10800 w 21600"/>
              <a:gd name="T1" fmla="*/ 0 h 21600"/>
              <a:gd name="T2" fmla="*/ 20993 w 21600"/>
              <a:gd name="T3" fmla="*/ 10800 h 21600"/>
              <a:gd name="T4" fmla="*/ 5373 w 21600"/>
              <a:gd name="T5" fmla="*/ 21172 h 21600"/>
              <a:gd name="T6" fmla="*/ 17029 w 21600"/>
              <a:gd name="T7" fmla="*/ 21600 h 21600"/>
              <a:gd name="T8" fmla="*/ 11244 w 21600"/>
              <a:gd name="T9" fmla="*/ 21119 h 21600"/>
              <a:gd name="T10" fmla="*/ 607 w 21600"/>
              <a:gd name="T11" fmla="*/ 10800 h 21600"/>
              <a:gd name="T12" fmla="*/ 3062 w 21600"/>
              <a:gd name="T13" fmla="*/ 6469 h 21600"/>
              <a:gd name="T14" fmla="*/ 18553 w 21600"/>
              <a:gd name="T15" fmla="*/ 178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77" y="19515"/>
                </a:moveTo>
                <a:lnTo>
                  <a:pt x="19563" y="19889"/>
                </a:lnTo>
                <a:lnTo>
                  <a:pt x="19672" y="20263"/>
                </a:lnTo>
                <a:lnTo>
                  <a:pt x="19780" y="20531"/>
                </a:lnTo>
                <a:lnTo>
                  <a:pt x="19888" y="20691"/>
                </a:lnTo>
                <a:lnTo>
                  <a:pt x="20170" y="21119"/>
                </a:lnTo>
                <a:lnTo>
                  <a:pt x="20408" y="21172"/>
                </a:lnTo>
                <a:lnTo>
                  <a:pt x="20712" y="21172"/>
                </a:lnTo>
                <a:lnTo>
                  <a:pt x="20950" y="21119"/>
                </a:lnTo>
                <a:lnTo>
                  <a:pt x="21167" y="20691"/>
                </a:lnTo>
                <a:lnTo>
                  <a:pt x="21362" y="20370"/>
                </a:lnTo>
                <a:lnTo>
                  <a:pt x="21513" y="19889"/>
                </a:lnTo>
                <a:lnTo>
                  <a:pt x="21600" y="19408"/>
                </a:lnTo>
                <a:lnTo>
                  <a:pt x="21600" y="18873"/>
                </a:lnTo>
                <a:lnTo>
                  <a:pt x="21557" y="18285"/>
                </a:lnTo>
                <a:lnTo>
                  <a:pt x="21470" y="17857"/>
                </a:lnTo>
                <a:lnTo>
                  <a:pt x="21362" y="17376"/>
                </a:lnTo>
                <a:lnTo>
                  <a:pt x="21167" y="16895"/>
                </a:lnTo>
                <a:lnTo>
                  <a:pt x="20993" y="16574"/>
                </a:lnTo>
                <a:lnTo>
                  <a:pt x="20993" y="10533"/>
                </a:lnTo>
                <a:lnTo>
                  <a:pt x="20993" y="2887"/>
                </a:lnTo>
                <a:lnTo>
                  <a:pt x="20993" y="2513"/>
                </a:lnTo>
                <a:lnTo>
                  <a:pt x="20950" y="2192"/>
                </a:lnTo>
                <a:lnTo>
                  <a:pt x="20950" y="1925"/>
                </a:lnTo>
                <a:lnTo>
                  <a:pt x="20863" y="1604"/>
                </a:lnTo>
                <a:lnTo>
                  <a:pt x="20820" y="1390"/>
                </a:lnTo>
                <a:lnTo>
                  <a:pt x="20755" y="1176"/>
                </a:lnTo>
                <a:lnTo>
                  <a:pt x="20668" y="962"/>
                </a:lnTo>
                <a:lnTo>
                  <a:pt x="20582" y="802"/>
                </a:lnTo>
                <a:lnTo>
                  <a:pt x="20300" y="481"/>
                </a:lnTo>
                <a:lnTo>
                  <a:pt x="19997" y="321"/>
                </a:lnTo>
                <a:lnTo>
                  <a:pt x="19628" y="107"/>
                </a:lnTo>
                <a:lnTo>
                  <a:pt x="19195" y="0"/>
                </a:lnTo>
                <a:lnTo>
                  <a:pt x="18654" y="0"/>
                </a:lnTo>
                <a:lnTo>
                  <a:pt x="18047" y="0"/>
                </a:lnTo>
                <a:lnTo>
                  <a:pt x="17375" y="0"/>
                </a:lnTo>
                <a:lnTo>
                  <a:pt x="16617" y="0"/>
                </a:lnTo>
                <a:lnTo>
                  <a:pt x="10768" y="0"/>
                </a:lnTo>
                <a:lnTo>
                  <a:pt x="4983" y="0"/>
                </a:lnTo>
                <a:lnTo>
                  <a:pt x="4225" y="0"/>
                </a:lnTo>
                <a:lnTo>
                  <a:pt x="3553" y="0"/>
                </a:lnTo>
                <a:lnTo>
                  <a:pt x="2946" y="0"/>
                </a:lnTo>
                <a:lnTo>
                  <a:pt x="2405" y="0"/>
                </a:lnTo>
                <a:lnTo>
                  <a:pt x="1972" y="107"/>
                </a:lnTo>
                <a:lnTo>
                  <a:pt x="1582" y="321"/>
                </a:lnTo>
                <a:lnTo>
                  <a:pt x="1257" y="481"/>
                </a:lnTo>
                <a:lnTo>
                  <a:pt x="1018" y="802"/>
                </a:lnTo>
                <a:lnTo>
                  <a:pt x="932" y="962"/>
                </a:lnTo>
                <a:lnTo>
                  <a:pt x="845" y="1176"/>
                </a:lnTo>
                <a:lnTo>
                  <a:pt x="780" y="1390"/>
                </a:lnTo>
                <a:lnTo>
                  <a:pt x="737" y="1604"/>
                </a:lnTo>
                <a:lnTo>
                  <a:pt x="650" y="1925"/>
                </a:lnTo>
                <a:lnTo>
                  <a:pt x="650" y="2192"/>
                </a:lnTo>
                <a:lnTo>
                  <a:pt x="607" y="2513"/>
                </a:lnTo>
                <a:lnTo>
                  <a:pt x="607" y="2887"/>
                </a:lnTo>
                <a:lnTo>
                  <a:pt x="607" y="10800"/>
                </a:lnTo>
                <a:lnTo>
                  <a:pt x="607" y="16574"/>
                </a:lnTo>
                <a:lnTo>
                  <a:pt x="433" y="16895"/>
                </a:lnTo>
                <a:lnTo>
                  <a:pt x="238" y="17376"/>
                </a:lnTo>
                <a:lnTo>
                  <a:pt x="130" y="17857"/>
                </a:lnTo>
                <a:lnTo>
                  <a:pt x="43" y="18285"/>
                </a:lnTo>
                <a:lnTo>
                  <a:pt x="0" y="18873"/>
                </a:lnTo>
                <a:lnTo>
                  <a:pt x="0" y="19408"/>
                </a:lnTo>
                <a:lnTo>
                  <a:pt x="87" y="19889"/>
                </a:lnTo>
                <a:lnTo>
                  <a:pt x="238" y="20370"/>
                </a:lnTo>
                <a:lnTo>
                  <a:pt x="433" y="20691"/>
                </a:lnTo>
                <a:lnTo>
                  <a:pt x="650" y="21119"/>
                </a:lnTo>
                <a:lnTo>
                  <a:pt x="888" y="21172"/>
                </a:lnTo>
                <a:lnTo>
                  <a:pt x="1148" y="21172"/>
                </a:lnTo>
                <a:lnTo>
                  <a:pt x="1430" y="21119"/>
                </a:lnTo>
                <a:lnTo>
                  <a:pt x="1668" y="20691"/>
                </a:lnTo>
                <a:lnTo>
                  <a:pt x="1820" y="20531"/>
                </a:lnTo>
                <a:lnTo>
                  <a:pt x="1928" y="20263"/>
                </a:lnTo>
                <a:lnTo>
                  <a:pt x="2037" y="19889"/>
                </a:lnTo>
                <a:lnTo>
                  <a:pt x="2123" y="19515"/>
                </a:lnTo>
                <a:lnTo>
                  <a:pt x="2275" y="19889"/>
                </a:lnTo>
                <a:lnTo>
                  <a:pt x="2491" y="20210"/>
                </a:lnTo>
                <a:lnTo>
                  <a:pt x="2795" y="20370"/>
                </a:lnTo>
                <a:lnTo>
                  <a:pt x="3141" y="20638"/>
                </a:lnTo>
                <a:lnTo>
                  <a:pt x="3553" y="20798"/>
                </a:lnTo>
                <a:lnTo>
                  <a:pt x="3965" y="21012"/>
                </a:lnTo>
                <a:lnTo>
                  <a:pt x="4398" y="21119"/>
                </a:lnTo>
                <a:lnTo>
                  <a:pt x="4896" y="21172"/>
                </a:lnTo>
                <a:lnTo>
                  <a:pt x="5373" y="21172"/>
                </a:lnTo>
                <a:lnTo>
                  <a:pt x="5828" y="21172"/>
                </a:lnTo>
                <a:lnTo>
                  <a:pt x="6283" y="21119"/>
                </a:lnTo>
                <a:lnTo>
                  <a:pt x="6738" y="20905"/>
                </a:lnTo>
                <a:lnTo>
                  <a:pt x="7128" y="20691"/>
                </a:lnTo>
                <a:lnTo>
                  <a:pt x="7453" y="20531"/>
                </a:lnTo>
                <a:lnTo>
                  <a:pt x="7713" y="20210"/>
                </a:lnTo>
                <a:lnTo>
                  <a:pt x="7908" y="19782"/>
                </a:lnTo>
                <a:lnTo>
                  <a:pt x="8059" y="20103"/>
                </a:lnTo>
                <a:lnTo>
                  <a:pt x="8276" y="20263"/>
                </a:lnTo>
                <a:lnTo>
                  <a:pt x="8579" y="20424"/>
                </a:lnTo>
                <a:lnTo>
                  <a:pt x="8926" y="20638"/>
                </a:lnTo>
                <a:lnTo>
                  <a:pt x="9381" y="20798"/>
                </a:lnTo>
                <a:lnTo>
                  <a:pt x="9814" y="21012"/>
                </a:lnTo>
                <a:lnTo>
                  <a:pt x="10313" y="21119"/>
                </a:lnTo>
                <a:lnTo>
                  <a:pt x="10789" y="21119"/>
                </a:lnTo>
                <a:lnTo>
                  <a:pt x="11244" y="21119"/>
                </a:lnTo>
                <a:lnTo>
                  <a:pt x="11699" y="21119"/>
                </a:lnTo>
                <a:lnTo>
                  <a:pt x="12111" y="21012"/>
                </a:lnTo>
                <a:lnTo>
                  <a:pt x="12522" y="20905"/>
                </a:lnTo>
                <a:lnTo>
                  <a:pt x="12912" y="20798"/>
                </a:lnTo>
                <a:lnTo>
                  <a:pt x="13194" y="20531"/>
                </a:lnTo>
                <a:lnTo>
                  <a:pt x="13454" y="20370"/>
                </a:lnTo>
                <a:lnTo>
                  <a:pt x="13692" y="20103"/>
                </a:lnTo>
                <a:lnTo>
                  <a:pt x="13844" y="20424"/>
                </a:lnTo>
                <a:lnTo>
                  <a:pt x="14104" y="20691"/>
                </a:lnTo>
                <a:lnTo>
                  <a:pt x="14386" y="21012"/>
                </a:lnTo>
                <a:lnTo>
                  <a:pt x="14797" y="21279"/>
                </a:lnTo>
                <a:lnTo>
                  <a:pt x="15165" y="21493"/>
                </a:lnTo>
                <a:lnTo>
                  <a:pt x="15599" y="21600"/>
                </a:lnTo>
                <a:lnTo>
                  <a:pt x="16097" y="21600"/>
                </a:lnTo>
                <a:lnTo>
                  <a:pt x="16552" y="21600"/>
                </a:lnTo>
                <a:lnTo>
                  <a:pt x="17029" y="21600"/>
                </a:lnTo>
                <a:lnTo>
                  <a:pt x="17484" y="21386"/>
                </a:lnTo>
                <a:lnTo>
                  <a:pt x="17939" y="21279"/>
                </a:lnTo>
                <a:lnTo>
                  <a:pt x="18350" y="21012"/>
                </a:lnTo>
                <a:lnTo>
                  <a:pt x="18719" y="20691"/>
                </a:lnTo>
                <a:lnTo>
                  <a:pt x="19022" y="20370"/>
                </a:lnTo>
                <a:lnTo>
                  <a:pt x="19282" y="19996"/>
                </a:lnTo>
                <a:lnTo>
                  <a:pt x="19477" y="19515"/>
                </a:lnTo>
                <a:close/>
              </a:path>
              <a:path w="21600" h="21600" extrusionOk="0">
                <a:moveTo>
                  <a:pt x="19477" y="19515"/>
                </a:moveTo>
                <a:lnTo>
                  <a:pt x="19477" y="19515"/>
                </a:lnTo>
                <a:lnTo>
                  <a:pt x="19477" y="19087"/>
                </a:lnTo>
                <a:lnTo>
                  <a:pt x="19477" y="17697"/>
                </a:lnTo>
                <a:lnTo>
                  <a:pt x="19477" y="15719"/>
                </a:lnTo>
                <a:lnTo>
                  <a:pt x="19477" y="13473"/>
                </a:lnTo>
                <a:lnTo>
                  <a:pt x="19477" y="11174"/>
                </a:lnTo>
                <a:lnTo>
                  <a:pt x="19477" y="8929"/>
                </a:lnTo>
                <a:lnTo>
                  <a:pt x="19477" y="7218"/>
                </a:lnTo>
                <a:lnTo>
                  <a:pt x="19477" y="6042"/>
                </a:lnTo>
                <a:lnTo>
                  <a:pt x="19434" y="5988"/>
                </a:lnTo>
                <a:lnTo>
                  <a:pt x="19434" y="5828"/>
                </a:lnTo>
                <a:lnTo>
                  <a:pt x="19434" y="5721"/>
                </a:lnTo>
                <a:lnTo>
                  <a:pt x="19390" y="5614"/>
                </a:lnTo>
                <a:lnTo>
                  <a:pt x="19390" y="5507"/>
                </a:lnTo>
                <a:lnTo>
                  <a:pt x="19369" y="5400"/>
                </a:lnTo>
                <a:lnTo>
                  <a:pt x="19325" y="5347"/>
                </a:lnTo>
                <a:lnTo>
                  <a:pt x="19282" y="5240"/>
                </a:lnTo>
                <a:lnTo>
                  <a:pt x="19065" y="4865"/>
                </a:lnTo>
                <a:lnTo>
                  <a:pt x="18784" y="4705"/>
                </a:lnTo>
                <a:lnTo>
                  <a:pt x="18459" y="4491"/>
                </a:lnTo>
                <a:lnTo>
                  <a:pt x="18134" y="4384"/>
                </a:lnTo>
                <a:lnTo>
                  <a:pt x="17765" y="4331"/>
                </a:lnTo>
                <a:lnTo>
                  <a:pt x="17375" y="4224"/>
                </a:lnTo>
                <a:lnTo>
                  <a:pt x="16964" y="4224"/>
                </a:lnTo>
                <a:lnTo>
                  <a:pt x="16617" y="4224"/>
                </a:lnTo>
                <a:lnTo>
                  <a:pt x="4983" y="4224"/>
                </a:lnTo>
                <a:lnTo>
                  <a:pt x="4593" y="4224"/>
                </a:lnTo>
                <a:lnTo>
                  <a:pt x="4225" y="4224"/>
                </a:lnTo>
                <a:lnTo>
                  <a:pt x="3835" y="4331"/>
                </a:lnTo>
                <a:lnTo>
                  <a:pt x="3466" y="4384"/>
                </a:lnTo>
                <a:lnTo>
                  <a:pt x="3141" y="4491"/>
                </a:lnTo>
                <a:lnTo>
                  <a:pt x="2795" y="4705"/>
                </a:lnTo>
                <a:lnTo>
                  <a:pt x="2535" y="4865"/>
                </a:lnTo>
                <a:lnTo>
                  <a:pt x="2318" y="5240"/>
                </a:lnTo>
                <a:lnTo>
                  <a:pt x="2275" y="5347"/>
                </a:lnTo>
                <a:lnTo>
                  <a:pt x="2231" y="5400"/>
                </a:lnTo>
                <a:lnTo>
                  <a:pt x="2188" y="5507"/>
                </a:lnTo>
                <a:lnTo>
                  <a:pt x="2188" y="5614"/>
                </a:lnTo>
                <a:lnTo>
                  <a:pt x="2166" y="5721"/>
                </a:lnTo>
                <a:lnTo>
                  <a:pt x="2166" y="5828"/>
                </a:lnTo>
                <a:lnTo>
                  <a:pt x="2123" y="5988"/>
                </a:lnTo>
                <a:lnTo>
                  <a:pt x="2123" y="6042"/>
                </a:lnTo>
                <a:lnTo>
                  <a:pt x="2123" y="7218"/>
                </a:lnTo>
                <a:lnTo>
                  <a:pt x="2123" y="8929"/>
                </a:lnTo>
                <a:lnTo>
                  <a:pt x="2123" y="11174"/>
                </a:lnTo>
                <a:lnTo>
                  <a:pt x="2123" y="13473"/>
                </a:lnTo>
                <a:lnTo>
                  <a:pt x="2123" y="15719"/>
                </a:lnTo>
                <a:lnTo>
                  <a:pt x="2123" y="17697"/>
                </a:lnTo>
                <a:lnTo>
                  <a:pt x="2123" y="19087"/>
                </a:lnTo>
                <a:lnTo>
                  <a:pt x="2123" y="19515"/>
                </a:lnTo>
                <a:moveTo>
                  <a:pt x="2318" y="5240"/>
                </a:moveTo>
                <a:lnTo>
                  <a:pt x="2123" y="4865"/>
                </a:lnTo>
                <a:lnTo>
                  <a:pt x="1907" y="4331"/>
                </a:lnTo>
                <a:lnTo>
                  <a:pt x="1712" y="3743"/>
                </a:lnTo>
                <a:lnTo>
                  <a:pt x="1473" y="3101"/>
                </a:lnTo>
                <a:lnTo>
                  <a:pt x="1343" y="2406"/>
                </a:lnTo>
                <a:lnTo>
                  <a:pt x="1170" y="1818"/>
                </a:lnTo>
                <a:lnTo>
                  <a:pt x="1062" y="1230"/>
                </a:lnTo>
                <a:lnTo>
                  <a:pt x="1018" y="802"/>
                </a:lnTo>
                <a:moveTo>
                  <a:pt x="19282" y="5240"/>
                </a:moveTo>
                <a:lnTo>
                  <a:pt x="19477" y="4865"/>
                </a:lnTo>
                <a:lnTo>
                  <a:pt x="19693" y="4331"/>
                </a:lnTo>
                <a:lnTo>
                  <a:pt x="19888" y="3743"/>
                </a:lnTo>
                <a:lnTo>
                  <a:pt x="20127" y="3101"/>
                </a:lnTo>
                <a:lnTo>
                  <a:pt x="20257" y="2406"/>
                </a:lnTo>
                <a:lnTo>
                  <a:pt x="20408" y="1818"/>
                </a:lnTo>
                <a:lnTo>
                  <a:pt x="20538" y="1230"/>
                </a:lnTo>
                <a:lnTo>
                  <a:pt x="20582" y="802"/>
                </a:lnTo>
                <a:moveTo>
                  <a:pt x="7908" y="4224"/>
                </a:moveTo>
                <a:lnTo>
                  <a:pt x="7908" y="6790"/>
                </a:lnTo>
                <a:lnTo>
                  <a:pt x="7908" y="16574"/>
                </a:lnTo>
                <a:lnTo>
                  <a:pt x="7908" y="19782"/>
                </a:lnTo>
                <a:lnTo>
                  <a:pt x="7908" y="4224"/>
                </a:lnTo>
                <a:moveTo>
                  <a:pt x="13692" y="4224"/>
                </a:moveTo>
                <a:lnTo>
                  <a:pt x="13692" y="6844"/>
                </a:lnTo>
                <a:lnTo>
                  <a:pt x="13692" y="16788"/>
                </a:lnTo>
                <a:lnTo>
                  <a:pt x="13692" y="20103"/>
                </a:lnTo>
                <a:lnTo>
                  <a:pt x="13692" y="4224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830" name="couch2"/>
          <p:cNvSpPr>
            <a:spLocks noEditPoints="1" noChangeArrowheads="1"/>
          </p:cNvSpPr>
          <p:nvPr/>
        </p:nvSpPr>
        <p:spPr bwMode="auto">
          <a:xfrm>
            <a:off x="3779838" y="2276475"/>
            <a:ext cx="1008062" cy="381000"/>
          </a:xfrm>
          <a:custGeom>
            <a:avLst/>
            <a:gdLst>
              <a:gd name="T0" fmla="*/ 10800 w 21600"/>
              <a:gd name="T1" fmla="*/ 0 h 21600"/>
              <a:gd name="T2" fmla="*/ 20993 w 21600"/>
              <a:gd name="T3" fmla="*/ 10800 h 21600"/>
              <a:gd name="T4" fmla="*/ 5373 w 21600"/>
              <a:gd name="T5" fmla="*/ 21172 h 21600"/>
              <a:gd name="T6" fmla="*/ 17029 w 21600"/>
              <a:gd name="T7" fmla="*/ 21600 h 21600"/>
              <a:gd name="T8" fmla="*/ 11244 w 21600"/>
              <a:gd name="T9" fmla="*/ 21119 h 21600"/>
              <a:gd name="T10" fmla="*/ 607 w 21600"/>
              <a:gd name="T11" fmla="*/ 10800 h 21600"/>
              <a:gd name="T12" fmla="*/ 3062 w 21600"/>
              <a:gd name="T13" fmla="*/ 6469 h 21600"/>
              <a:gd name="T14" fmla="*/ 18553 w 21600"/>
              <a:gd name="T15" fmla="*/ 178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77" y="19515"/>
                </a:moveTo>
                <a:lnTo>
                  <a:pt x="19563" y="19889"/>
                </a:lnTo>
                <a:lnTo>
                  <a:pt x="19672" y="20263"/>
                </a:lnTo>
                <a:lnTo>
                  <a:pt x="19780" y="20531"/>
                </a:lnTo>
                <a:lnTo>
                  <a:pt x="19888" y="20691"/>
                </a:lnTo>
                <a:lnTo>
                  <a:pt x="20170" y="21119"/>
                </a:lnTo>
                <a:lnTo>
                  <a:pt x="20408" y="21172"/>
                </a:lnTo>
                <a:lnTo>
                  <a:pt x="20712" y="21172"/>
                </a:lnTo>
                <a:lnTo>
                  <a:pt x="20950" y="21119"/>
                </a:lnTo>
                <a:lnTo>
                  <a:pt x="21167" y="20691"/>
                </a:lnTo>
                <a:lnTo>
                  <a:pt x="21362" y="20370"/>
                </a:lnTo>
                <a:lnTo>
                  <a:pt x="21513" y="19889"/>
                </a:lnTo>
                <a:lnTo>
                  <a:pt x="21600" y="19408"/>
                </a:lnTo>
                <a:lnTo>
                  <a:pt x="21600" y="18873"/>
                </a:lnTo>
                <a:lnTo>
                  <a:pt x="21557" y="18285"/>
                </a:lnTo>
                <a:lnTo>
                  <a:pt x="21470" y="17857"/>
                </a:lnTo>
                <a:lnTo>
                  <a:pt x="21362" y="17376"/>
                </a:lnTo>
                <a:lnTo>
                  <a:pt x="21167" y="16895"/>
                </a:lnTo>
                <a:lnTo>
                  <a:pt x="20993" y="16574"/>
                </a:lnTo>
                <a:lnTo>
                  <a:pt x="20993" y="10533"/>
                </a:lnTo>
                <a:lnTo>
                  <a:pt x="20993" y="2887"/>
                </a:lnTo>
                <a:lnTo>
                  <a:pt x="20993" y="2513"/>
                </a:lnTo>
                <a:lnTo>
                  <a:pt x="20950" y="2192"/>
                </a:lnTo>
                <a:lnTo>
                  <a:pt x="20950" y="1925"/>
                </a:lnTo>
                <a:lnTo>
                  <a:pt x="20863" y="1604"/>
                </a:lnTo>
                <a:lnTo>
                  <a:pt x="20820" y="1390"/>
                </a:lnTo>
                <a:lnTo>
                  <a:pt x="20755" y="1176"/>
                </a:lnTo>
                <a:lnTo>
                  <a:pt x="20668" y="962"/>
                </a:lnTo>
                <a:lnTo>
                  <a:pt x="20582" y="802"/>
                </a:lnTo>
                <a:lnTo>
                  <a:pt x="20300" y="481"/>
                </a:lnTo>
                <a:lnTo>
                  <a:pt x="19997" y="321"/>
                </a:lnTo>
                <a:lnTo>
                  <a:pt x="19628" y="107"/>
                </a:lnTo>
                <a:lnTo>
                  <a:pt x="19195" y="0"/>
                </a:lnTo>
                <a:lnTo>
                  <a:pt x="18654" y="0"/>
                </a:lnTo>
                <a:lnTo>
                  <a:pt x="18047" y="0"/>
                </a:lnTo>
                <a:lnTo>
                  <a:pt x="17375" y="0"/>
                </a:lnTo>
                <a:lnTo>
                  <a:pt x="16617" y="0"/>
                </a:lnTo>
                <a:lnTo>
                  <a:pt x="10768" y="0"/>
                </a:lnTo>
                <a:lnTo>
                  <a:pt x="4983" y="0"/>
                </a:lnTo>
                <a:lnTo>
                  <a:pt x="4225" y="0"/>
                </a:lnTo>
                <a:lnTo>
                  <a:pt x="3553" y="0"/>
                </a:lnTo>
                <a:lnTo>
                  <a:pt x="2946" y="0"/>
                </a:lnTo>
                <a:lnTo>
                  <a:pt x="2405" y="0"/>
                </a:lnTo>
                <a:lnTo>
                  <a:pt x="1972" y="107"/>
                </a:lnTo>
                <a:lnTo>
                  <a:pt x="1582" y="321"/>
                </a:lnTo>
                <a:lnTo>
                  <a:pt x="1257" y="481"/>
                </a:lnTo>
                <a:lnTo>
                  <a:pt x="1018" y="802"/>
                </a:lnTo>
                <a:lnTo>
                  <a:pt x="932" y="962"/>
                </a:lnTo>
                <a:lnTo>
                  <a:pt x="845" y="1176"/>
                </a:lnTo>
                <a:lnTo>
                  <a:pt x="780" y="1390"/>
                </a:lnTo>
                <a:lnTo>
                  <a:pt x="737" y="1604"/>
                </a:lnTo>
                <a:lnTo>
                  <a:pt x="650" y="1925"/>
                </a:lnTo>
                <a:lnTo>
                  <a:pt x="650" y="2192"/>
                </a:lnTo>
                <a:lnTo>
                  <a:pt x="607" y="2513"/>
                </a:lnTo>
                <a:lnTo>
                  <a:pt x="607" y="2887"/>
                </a:lnTo>
                <a:lnTo>
                  <a:pt x="607" y="10800"/>
                </a:lnTo>
                <a:lnTo>
                  <a:pt x="607" y="16574"/>
                </a:lnTo>
                <a:lnTo>
                  <a:pt x="433" y="16895"/>
                </a:lnTo>
                <a:lnTo>
                  <a:pt x="238" y="17376"/>
                </a:lnTo>
                <a:lnTo>
                  <a:pt x="130" y="17857"/>
                </a:lnTo>
                <a:lnTo>
                  <a:pt x="43" y="18285"/>
                </a:lnTo>
                <a:lnTo>
                  <a:pt x="0" y="18873"/>
                </a:lnTo>
                <a:lnTo>
                  <a:pt x="0" y="19408"/>
                </a:lnTo>
                <a:lnTo>
                  <a:pt x="87" y="19889"/>
                </a:lnTo>
                <a:lnTo>
                  <a:pt x="238" y="20370"/>
                </a:lnTo>
                <a:lnTo>
                  <a:pt x="433" y="20691"/>
                </a:lnTo>
                <a:lnTo>
                  <a:pt x="650" y="21119"/>
                </a:lnTo>
                <a:lnTo>
                  <a:pt x="888" y="21172"/>
                </a:lnTo>
                <a:lnTo>
                  <a:pt x="1148" y="21172"/>
                </a:lnTo>
                <a:lnTo>
                  <a:pt x="1430" y="21119"/>
                </a:lnTo>
                <a:lnTo>
                  <a:pt x="1668" y="20691"/>
                </a:lnTo>
                <a:lnTo>
                  <a:pt x="1820" y="20531"/>
                </a:lnTo>
                <a:lnTo>
                  <a:pt x="1928" y="20263"/>
                </a:lnTo>
                <a:lnTo>
                  <a:pt x="2037" y="19889"/>
                </a:lnTo>
                <a:lnTo>
                  <a:pt x="2123" y="19515"/>
                </a:lnTo>
                <a:lnTo>
                  <a:pt x="2275" y="19889"/>
                </a:lnTo>
                <a:lnTo>
                  <a:pt x="2491" y="20210"/>
                </a:lnTo>
                <a:lnTo>
                  <a:pt x="2795" y="20370"/>
                </a:lnTo>
                <a:lnTo>
                  <a:pt x="3141" y="20638"/>
                </a:lnTo>
                <a:lnTo>
                  <a:pt x="3553" y="20798"/>
                </a:lnTo>
                <a:lnTo>
                  <a:pt x="3965" y="21012"/>
                </a:lnTo>
                <a:lnTo>
                  <a:pt x="4398" y="21119"/>
                </a:lnTo>
                <a:lnTo>
                  <a:pt x="4896" y="21172"/>
                </a:lnTo>
                <a:lnTo>
                  <a:pt x="5373" y="21172"/>
                </a:lnTo>
                <a:lnTo>
                  <a:pt x="5828" y="21172"/>
                </a:lnTo>
                <a:lnTo>
                  <a:pt x="6283" y="21119"/>
                </a:lnTo>
                <a:lnTo>
                  <a:pt x="6738" y="20905"/>
                </a:lnTo>
                <a:lnTo>
                  <a:pt x="7128" y="20691"/>
                </a:lnTo>
                <a:lnTo>
                  <a:pt x="7453" y="20531"/>
                </a:lnTo>
                <a:lnTo>
                  <a:pt x="7713" y="20210"/>
                </a:lnTo>
                <a:lnTo>
                  <a:pt x="7908" y="19782"/>
                </a:lnTo>
                <a:lnTo>
                  <a:pt x="8059" y="20103"/>
                </a:lnTo>
                <a:lnTo>
                  <a:pt x="8276" y="20263"/>
                </a:lnTo>
                <a:lnTo>
                  <a:pt x="8579" y="20424"/>
                </a:lnTo>
                <a:lnTo>
                  <a:pt x="8926" y="20638"/>
                </a:lnTo>
                <a:lnTo>
                  <a:pt x="9381" y="20798"/>
                </a:lnTo>
                <a:lnTo>
                  <a:pt x="9814" y="21012"/>
                </a:lnTo>
                <a:lnTo>
                  <a:pt x="10313" y="21119"/>
                </a:lnTo>
                <a:lnTo>
                  <a:pt x="10789" y="21119"/>
                </a:lnTo>
                <a:lnTo>
                  <a:pt x="11244" y="21119"/>
                </a:lnTo>
                <a:lnTo>
                  <a:pt x="11699" y="21119"/>
                </a:lnTo>
                <a:lnTo>
                  <a:pt x="12111" y="21012"/>
                </a:lnTo>
                <a:lnTo>
                  <a:pt x="12522" y="20905"/>
                </a:lnTo>
                <a:lnTo>
                  <a:pt x="12912" y="20798"/>
                </a:lnTo>
                <a:lnTo>
                  <a:pt x="13194" y="20531"/>
                </a:lnTo>
                <a:lnTo>
                  <a:pt x="13454" y="20370"/>
                </a:lnTo>
                <a:lnTo>
                  <a:pt x="13692" y="20103"/>
                </a:lnTo>
                <a:lnTo>
                  <a:pt x="13844" y="20424"/>
                </a:lnTo>
                <a:lnTo>
                  <a:pt x="14104" y="20691"/>
                </a:lnTo>
                <a:lnTo>
                  <a:pt x="14386" y="21012"/>
                </a:lnTo>
                <a:lnTo>
                  <a:pt x="14797" y="21279"/>
                </a:lnTo>
                <a:lnTo>
                  <a:pt x="15165" y="21493"/>
                </a:lnTo>
                <a:lnTo>
                  <a:pt x="15599" y="21600"/>
                </a:lnTo>
                <a:lnTo>
                  <a:pt x="16097" y="21600"/>
                </a:lnTo>
                <a:lnTo>
                  <a:pt x="16552" y="21600"/>
                </a:lnTo>
                <a:lnTo>
                  <a:pt x="17029" y="21600"/>
                </a:lnTo>
                <a:lnTo>
                  <a:pt x="17484" y="21386"/>
                </a:lnTo>
                <a:lnTo>
                  <a:pt x="17939" y="21279"/>
                </a:lnTo>
                <a:lnTo>
                  <a:pt x="18350" y="21012"/>
                </a:lnTo>
                <a:lnTo>
                  <a:pt x="18719" y="20691"/>
                </a:lnTo>
                <a:lnTo>
                  <a:pt x="19022" y="20370"/>
                </a:lnTo>
                <a:lnTo>
                  <a:pt x="19282" y="19996"/>
                </a:lnTo>
                <a:lnTo>
                  <a:pt x="19477" y="19515"/>
                </a:lnTo>
                <a:close/>
              </a:path>
              <a:path w="21600" h="21600" extrusionOk="0">
                <a:moveTo>
                  <a:pt x="19477" y="19515"/>
                </a:moveTo>
                <a:lnTo>
                  <a:pt x="19477" y="19515"/>
                </a:lnTo>
                <a:lnTo>
                  <a:pt x="19477" y="19087"/>
                </a:lnTo>
                <a:lnTo>
                  <a:pt x="19477" y="17697"/>
                </a:lnTo>
                <a:lnTo>
                  <a:pt x="19477" y="15719"/>
                </a:lnTo>
                <a:lnTo>
                  <a:pt x="19477" y="13473"/>
                </a:lnTo>
                <a:lnTo>
                  <a:pt x="19477" y="11174"/>
                </a:lnTo>
                <a:lnTo>
                  <a:pt x="19477" y="8929"/>
                </a:lnTo>
                <a:lnTo>
                  <a:pt x="19477" y="7218"/>
                </a:lnTo>
                <a:lnTo>
                  <a:pt x="19477" y="6042"/>
                </a:lnTo>
                <a:lnTo>
                  <a:pt x="19434" y="5988"/>
                </a:lnTo>
                <a:lnTo>
                  <a:pt x="19434" y="5828"/>
                </a:lnTo>
                <a:lnTo>
                  <a:pt x="19434" y="5721"/>
                </a:lnTo>
                <a:lnTo>
                  <a:pt x="19390" y="5614"/>
                </a:lnTo>
                <a:lnTo>
                  <a:pt x="19390" y="5507"/>
                </a:lnTo>
                <a:lnTo>
                  <a:pt x="19369" y="5400"/>
                </a:lnTo>
                <a:lnTo>
                  <a:pt x="19325" y="5347"/>
                </a:lnTo>
                <a:lnTo>
                  <a:pt x="19282" y="5240"/>
                </a:lnTo>
                <a:lnTo>
                  <a:pt x="19065" y="4865"/>
                </a:lnTo>
                <a:lnTo>
                  <a:pt x="18784" y="4705"/>
                </a:lnTo>
                <a:lnTo>
                  <a:pt x="18459" y="4491"/>
                </a:lnTo>
                <a:lnTo>
                  <a:pt x="18134" y="4384"/>
                </a:lnTo>
                <a:lnTo>
                  <a:pt x="17765" y="4331"/>
                </a:lnTo>
                <a:lnTo>
                  <a:pt x="17375" y="4224"/>
                </a:lnTo>
                <a:lnTo>
                  <a:pt x="16964" y="4224"/>
                </a:lnTo>
                <a:lnTo>
                  <a:pt x="16617" y="4224"/>
                </a:lnTo>
                <a:lnTo>
                  <a:pt x="4983" y="4224"/>
                </a:lnTo>
                <a:lnTo>
                  <a:pt x="4593" y="4224"/>
                </a:lnTo>
                <a:lnTo>
                  <a:pt x="4225" y="4224"/>
                </a:lnTo>
                <a:lnTo>
                  <a:pt x="3835" y="4331"/>
                </a:lnTo>
                <a:lnTo>
                  <a:pt x="3466" y="4384"/>
                </a:lnTo>
                <a:lnTo>
                  <a:pt x="3141" y="4491"/>
                </a:lnTo>
                <a:lnTo>
                  <a:pt x="2795" y="4705"/>
                </a:lnTo>
                <a:lnTo>
                  <a:pt x="2535" y="4865"/>
                </a:lnTo>
                <a:lnTo>
                  <a:pt x="2318" y="5240"/>
                </a:lnTo>
                <a:lnTo>
                  <a:pt x="2275" y="5347"/>
                </a:lnTo>
                <a:lnTo>
                  <a:pt x="2231" y="5400"/>
                </a:lnTo>
                <a:lnTo>
                  <a:pt x="2188" y="5507"/>
                </a:lnTo>
                <a:lnTo>
                  <a:pt x="2188" y="5614"/>
                </a:lnTo>
                <a:lnTo>
                  <a:pt x="2166" y="5721"/>
                </a:lnTo>
                <a:lnTo>
                  <a:pt x="2166" y="5828"/>
                </a:lnTo>
                <a:lnTo>
                  <a:pt x="2123" y="5988"/>
                </a:lnTo>
                <a:lnTo>
                  <a:pt x="2123" y="6042"/>
                </a:lnTo>
                <a:lnTo>
                  <a:pt x="2123" y="7218"/>
                </a:lnTo>
                <a:lnTo>
                  <a:pt x="2123" y="8929"/>
                </a:lnTo>
                <a:lnTo>
                  <a:pt x="2123" y="11174"/>
                </a:lnTo>
                <a:lnTo>
                  <a:pt x="2123" y="13473"/>
                </a:lnTo>
                <a:lnTo>
                  <a:pt x="2123" y="15719"/>
                </a:lnTo>
                <a:lnTo>
                  <a:pt x="2123" y="17697"/>
                </a:lnTo>
                <a:lnTo>
                  <a:pt x="2123" y="19087"/>
                </a:lnTo>
                <a:lnTo>
                  <a:pt x="2123" y="19515"/>
                </a:lnTo>
                <a:moveTo>
                  <a:pt x="2318" y="5240"/>
                </a:moveTo>
                <a:lnTo>
                  <a:pt x="2123" y="4865"/>
                </a:lnTo>
                <a:lnTo>
                  <a:pt x="1907" y="4331"/>
                </a:lnTo>
                <a:lnTo>
                  <a:pt x="1712" y="3743"/>
                </a:lnTo>
                <a:lnTo>
                  <a:pt x="1473" y="3101"/>
                </a:lnTo>
                <a:lnTo>
                  <a:pt x="1343" y="2406"/>
                </a:lnTo>
                <a:lnTo>
                  <a:pt x="1170" y="1818"/>
                </a:lnTo>
                <a:lnTo>
                  <a:pt x="1062" y="1230"/>
                </a:lnTo>
                <a:lnTo>
                  <a:pt x="1018" y="802"/>
                </a:lnTo>
                <a:moveTo>
                  <a:pt x="19282" y="5240"/>
                </a:moveTo>
                <a:lnTo>
                  <a:pt x="19477" y="4865"/>
                </a:lnTo>
                <a:lnTo>
                  <a:pt x="19693" y="4331"/>
                </a:lnTo>
                <a:lnTo>
                  <a:pt x="19888" y="3743"/>
                </a:lnTo>
                <a:lnTo>
                  <a:pt x="20127" y="3101"/>
                </a:lnTo>
                <a:lnTo>
                  <a:pt x="20257" y="2406"/>
                </a:lnTo>
                <a:lnTo>
                  <a:pt x="20408" y="1818"/>
                </a:lnTo>
                <a:lnTo>
                  <a:pt x="20538" y="1230"/>
                </a:lnTo>
                <a:lnTo>
                  <a:pt x="20582" y="802"/>
                </a:lnTo>
                <a:moveTo>
                  <a:pt x="7908" y="4224"/>
                </a:moveTo>
                <a:lnTo>
                  <a:pt x="7908" y="6790"/>
                </a:lnTo>
                <a:lnTo>
                  <a:pt x="7908" y="16574"/>
                </a:lnTo>
                <a:lnTo>
                  <a:pt x="7908" y="19782"/>
                </a:lnTo>
                <a:lnTo>
                  <a:pt x="7908" y="4224"/>
                </a:lnTo>
                <a:moveTo>
                  <a:pt x="13692" y="4224"/>
                </a:moveTo>
                <a:lnTo>
                  <a:pt x="13692" y="6844"/>
                </a:lnTo>
                <a:lnTo>
                  <a:pt x="13692" y="16788"/>
                </a:lnTo>
                <a:lnTo>
                  <a:pt x="13692" y="20103"/>
                </a:lnTo>
                <a:lnTo>
                  <a:pt x="13692" y="4224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(с)                           (з)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697913" cy="47418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4B4BFF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              </a:t>
            </a: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ТИХО</a:t>
            </a:r>
            <a:r>
              <a:rPr lang="ru-RU" smtClean="0">
                <a:solidFill>
                  <a:srgbClr val="4B4BFF"/>
                </a:solidFill>
              </a:rPr>
              <a:t>                        </a:t>
            </a: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ГРОМКО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            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            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  </a:t>
            </a: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ПАРНЫЕ СОГЛАСНЫЕ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4B4BFF"/>
              </a:solidFill>
              <a:latin typeface="Georgia" pitchFamily="18" charset="0"/>
            </a:endParaRP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                    СОГЛАСНЫЕ ТВЁРДЫЕ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4B4BFF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411413" y="1700213"/>
            <a:ext cx="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732588" y="1700213"/>
            <a:ext cx="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7"/>
          <p:cNvSpPr>
            <a:spLocks noChangeShapeType="1"/>
          </p:cNvSpPr>
          <p:nvPr/>
        </p:nvSpPr>
        <p:spPr bwMode="auto">
          <a:xfrm>
            <a:off x="2339975" y="2636838"/>
            <a:ext cx="0" cy="11525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20"/>
          <p:cNvSpPr>
            <a:spLocks noChangeShapeType="1"/>
          </p:cNvSpPr>
          <p:nvPr/>
        </p:nvSpPr>
        <p:spPr bwMode="auto">
          <a:xfrm>
            <a:off x="2411413" y="2565400"/>
            <a:ext cx="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21"/>
          <p:cNvSpPr>
            <a:spLocks noChangeShapeType="1"/>
          </p:cNvSpPr>
          <p:nvPr/>
        </p:nvSpPr>
        <p:spPr bwMode="auto">
          <a:xfrm>
            <a:off x="6732588" y="2565400"/>
            <a:ext cx="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2"/>
          <p:cNvSpPr>
            <a:spLocks noChangeArrowheads="1"/>
          </p:cNvSpPr>
          <p:nvPr/>
        </p:nvSpPr>
        <p:spPr bwMode="auto">
          <a:xfrm rot="-6139625">
            <a:off x="6983413" y="2528888"/>
            <a:ext cx="722312" cy="22336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 rot="10246381">
            <a:off x="5795963" y="4508500"/>
            <a:ext cx="722312" cy="21304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Ш</a:t>
            </a:r>
          </a:p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К</a:t>
            </a:r>
          </a:p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А</a:t>
            </a:r>
          </a:p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Т</a:t>
            </a:r>
          </a:p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У</a:t>
            </a:r>
          </a:p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Л</a:t>
            </a:r>
          </a:p>
          <a:p>
            <a:pPr>
              <a:spcBef>
                <a:spcPct val="0"/>
              </a:spcBef>
            </a:pPr>
            <a:r>
              <a:rPr lang="ru-RU" sz="1800">
                <a:solidFill>
                  <a:schemeClr val="tx1"/>
                </a:solidFill>
                <a:latin typeface="Georgia" pitchFamily="18" charset="0"/>
              </a:rPr>
              <a:t>КИ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5173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solidFill>
                  <a:srgbClr val="4B4BFF"/>
                </a:solidFill>
              </a:rPr>
              <a:t>ЧУДЕСНЫЕ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ШКАТУЛКИ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4B4BFF"/>
              </a:solidFill>
            </a:endParaRPr>
          </a:p>
        </p:txBody>
      </p:sp>
      <p:sp>
        <p:nvSpPr>
          <p:cNvPr id="14342" name="Oval 10"/>
          <p:cNvSpPr>
            <a:spLocks noChangeArrowheads="1"/>
          </p:cNvSpPr>
          <p:nvPr/>
        </p:nvSpPr>
        <p:spPr bwMode="auto">
          <a:xfrm rot="-7594369">
            <a:off x="4555332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 rot="7498277">
            <a:off x="6651625" y="3797300"/>
            <a:ext cx="722313" cy="21447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Oval 13"/>
          <p:cNvSpPr>
            <a:spLocks noChangeArrowheads="1"/>
          </p:cNvSpPr>
          <p:nvPr/>
        </p:nvSpPr>
        <p:spPr bwMode="auto">
          <a:xfrm rot="-9375146">
            <a:off x="6084888" y="1700213"/>
            <a:ext cx="722312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Oval 14"/>
          <p:cNvSpPr>
            <a:spLocks noChangeArrowheads="1"/>
          </p:cNvSpPr>
          <p:nvPr/>
        </p:nvSpPr>
        <p:spPr bwMode="auto">
          <a:xfrm>
            <a:off x="5580063" y="3644900"/>
            <a:ext cx="863600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Фотоклипарт - Старинные шкатулки"/>
          <p:cNvPicPr>
            <a:picLocks noChangeAspect="1" noChangeArrowheads="1"/>
          </p:cNvPicPr>
          <p:nvPr/>
        </p:nvPicPr>
        <p:blipFill>
          <a:blip r:embed="rId2" cstate="print"/>
          <a:srcRect l="50000" b="44003"/>
          <a:stretch>
            <a:fillRect/>
          </a:stretch>
        </p:blipFill>
        <p:spPr bwMode="auto">
          <a:xfrm>
            <a:off x="827088" y="620713"/>
            <a:ext cx="1671637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17" descr="Фотоклипарт - Старинные шкатулки"/>
          <p:cNvPicPr>
            <a:picLocks noChangeAspect="1" noChangeArrowheads="1"/>
          </p:cNvPicPr>
          <p:nvPr/>
        </p:nvPicPr>
        <p:blipFill>
          <a:blip r:embed="rId2" cstate="print"/>
          <a:srcRect l="50000" r="1673" b="44003"/>
          <a:stretch>
            <a:fillRect/>
          </a:stretch>
        </p:blipFill>
        <p:spPr bwMode="auto">
          <a:xfrm rot="34916" flipH="1">
            <a:off x="6643531" y="620994"/>
            <a:ext cx="1600356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61" name="Picture 21" descr="1737"/>
          <p:cNvPicPr>
            <a:picLocks noChangeAspect="1" noChangeArrowheads="1"/>
          </p:cNvPicPr>
          <p:nvPr/>
        </p:nvPicPr>
        <p:blipFill>
          <a:blip r:embed="rId3" cstate="print"/>
          <a:srcRect r="2439" b="3698"/>
          <a:stretch>
            <a:fillRect/>
          </a:stretch>
        </p:blipFill>
        <p:spPr bwMode="auto">
          <a:xfrm>
            <a:off x="3635375" y="2636838"/>
            <a:ext cx="1651005" cy="2149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63" name="Picture 23" descr="d23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263051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66" name="Picture 26" descr="1225916627_sobak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4AE57"/>
              </a:clrFrom>
              <a:clrTo>
                <a:srgbClr val="74A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3573463"/>
            <a:ext cx="2087563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68" name="Picture 28" descr="09177b90407098d9458519b2f9627de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3C7C5"/>
              </a:clrFrom>
              <a:clrTo>
                <a:srgbClr val="B3C7C5">
                  <a:alpha val="0"/>
                </a:srgbClr>
              </a:clrTo>
            </a:clrChange>
          </a:blip>
          <a:srcRect b="31265"/>
          <a:stretch>
            <a:fillRect/>
          </a:stretch>
        </p:blipFill>
        <p:spPr bwMode="auto">
          <a:xfrm>
            <a:off x="250825" y="2636838"/>
            <a:ext cx="2017713" cy="1649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8" name="Text Box 29"/>
          <p:cNvSpPr txBox="1">
            <a:spLocks noChangeArrowheads="1"/>
          </p:cNvSpPr>
          <p:nvPr/>
        </p:nvSpPr>
        <p:spPr bwMode="auto">
          <a:xfrm>
            <a:off x="1258888" y="138113"/>
            <a:ext cx="74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369" name="Text Box 30"/>
          <p:cNvSpPr txBox="1">
            <a:spLocks noChangeArrowheads="1"/>
          </p:cNvSpPr>
          <p:nvPr/>
        </p:nvSpPr>
        <p:spPr bwMode="auto">
          <a:xfrm>
            <a:off x="1619250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endParaRPr lang="ru-RU" sz="180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370" name="Text Box 31"/>
          <p:cNvSpPr txBox="1">
            <a:spLocks noChangeArrowheads="1"/>
          </p:cNvSpPr>
          <p:nvPr/>
        </p:nvSpPr>
        <p:spPr bwMode="auto">
          <a:xfrm>
            <a:off x="1331913" y="-100013"/>
            <a:ext cx="596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4800" b="1">
                <a:latin typeface="Georgia" pitchFamily="18" charset="0"/>
              </a:rPr>
              <a:t>З</a:t>
            </a:r>
          </a:p>
        </p:txBody>
      </p:sp>
      <p:sp>
        <p:nvSpPr>
          <p:cNvPr id="15371" name="Text Box 32"/>
          <p:cNvSpPr txBox="1">
            <a:spLocks noChangeArrowheads="1"/>
          </p:cNvSpPr>
          <p:nvPr/>
        </p:nvSpPr>
        <p:spPr bwMode="auto">
          <a:xfrm>
            <a:off x="7164388" y="-100013"/>
            <a:ext cx="5334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4400" b="1">
                <a:latin typeface="Georgia" pitchFamily="18" charset="0"/>
              </a:rPr>
              <a:t>С</a:t>
            </a:r>
          </a:p>
        </p:txBody>
      </p:sp>
      <p:sp>
        <p:nvSpPr>
          <p:cNvPr id="15372" name="Text Box 33"/>
          <p:cNvSpPr txBox="1">
            <a:spLocks noChangeArrowheads="1"/>
          </p:cNvSpPr>
          <p:nvPr/>
        </p:nvSpPr>
        <p:spPr bwMode="auto">
          <a:xfrm>
            <a:off x="2843213" y="549275"/>
            <a:ext cx="34242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>
                <a:solidFill>
                  <a:srgbClr val="4747FF"/>
                </a:solidFill>
                <a:latin typeface="Georgia" pitchFamily="18" charset="0"/>
              </a:rPr>
              <a:t>Есть ли звуки</a:t>
            </a:r>
          </a:p>
          <a:p>
            <a:pPr>
              <a:spcBef>
                <a:spcPct val="0"/>
              </a:spcBef>
            </a:pPr>
            <a:r>
              <a:rPr lang="ru-RU">
                <a:solidFill>
                  <a:srgbClr val="4747FF"/>
                </a:solidFill>
                <a:latin typeface="Georgia" pitchFamily="18" charset="0"/>
              </a:rPr>
              <a:t>(с-з) в названии</a:t>
            </a:r>
          </a:p>
          <a:p>
            <a:pPr>
              <a:spcBef>
                <a:spcPct val="0"/>
              </a:spcBef>
            </a:pPr>
            <a:r>
              <a:rPr lang="ru-RU">
                <a:solidFill>
                  <a:srgbClr val="4747FF"/>
                </a:solidFill>
                <a:latin typeface="Georgia" pitchFamily="18" charset="0"/>
              </a:rPr>
              <a:t>картинок?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C 0.09115 0.00834 0.18247 0.0169 0.18993 -0.02662 C 0.1974 -0.07014 0.06667 -0.22662 0.04497 -0.2618 C 0.02326 -0.29699 0.06163 -0.23634 0.06007 -0.23842 C 0.05851 -0.24051 0.03924 -0.26898 0.03507 -0.275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0799 -0.40949 " pathEditMode="relative" ptsTypes="AA">
                                      <p:cBhvr>
                                        <p:cTn id="29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59259E-6 C 0.06442 0.00694 0.12883 0.01389 0.15626 -0.06343 C 0.18369 -0.14074 0.1882 -0.39375 0.16494 -0.46343 C 0.14168 -0.53311 0.03838 -0.48403 0.01616 -0.48172 C -0.00607 -0.4794 0.03022 -0.45394 0.03126 -0.45 C 0.0323 -0.44607 0.02727 -0.45232 0.02241 -0.45834 " pathEditMode="relative" ptsTypes="aaaaaA">
                                      <p:cBhvr>
                                        <p:cTn id="37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4747FF"/>
                </a:solidFill>
              </a:rPr>
              <a:t>Где находятся звуки (С-З)?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600200"/>
            <a:ext cx="9001125" cy="50434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4747FF"/>
                </a:solidFill>
              </a:rPr>
              <a:t>    </a:t>
            </a:r>
            <a:r>
              <a:rPr lang="ru-RU" sz="3600" smtClean="0">
                <a:solidFill>
                  <a:srgbClr val="4747FF"/>
                </a:solidFill>
              </a:rPr>
              <a:t>Начало      середина          конец слова              </a:t>
            </a:r>
          </a:p>
        </p:txBody>
      </p:sp>
      <p:pic>
        <p:nvPicPr>
          <p:cNvPr id="37903" name="Picture 15" descr="Фото роз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39" t="5110" r="54865" b="7803"/>
          <a:stretch>
            <a:fillRect/>
          </a:stretch>
        </p:blipFill>
        <p:spPr bwMode="auto">
          <a:xfrm>
            <a:off x="7072330" y="3571876"/>
            <a:ext cx="1865313" cy="2881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7" name="Picture 19" descr="suk-32"/>
          <p:cNvPicPr>
            <a:picLocks noChangeAspect="1" noChangeArrowheads="1"/>
          </p:cNvPicPr>
          <p:nvPr/>
        </p:nvPicPr>
        <p:blipFill>
          <a:blip r:embed="rId4" cstate="print"/>
          <a:srcRect r="48630" b="-5363"/>
          <a:stretch>
            <a:fillRect/>
          </a:stretch>
        </p:blipFill>
        <p:spPr bwMode="auto">
          <a:xfrm>
            <a:off x="179388" y="4581525"/>
            <a:ext cx="1655762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9" name="Picture 21" descr="avtobus-about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55" r="6271" b="21242"/>
          <a:stretch>
            <a:fillRect/>
          </a:stretch>
        </p:blipFill>
        <p:spPr bwMode="auto">
          <a:xfrm>
            <a:off x="2500298" y="5072074"/>
            <a:ext cx="4321175" cy="1655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11" name="Picture 23" descr="znaki1"/>
          <p:cNvPicPr>
            <a:picLocks noChangeAspect="1" noChangeArrowheads="1"/>
          </p:cNvPicPr>
          <p:nvPr/>
        </p:nvPicPr>
        <p:blipFill>
          <a:blip r:embed="rId6" cstate="print"/>
          <a:srcRect l="32327" t="50378" r="23941" b="11249"/>
          <a:stretch>
            <a:fillRect/>
          </a:stretch>
        </p:blipFill>
        <p:spPr bwMode="auto">
          <a:xfrm>
            <a:off x="214282" y="2500306"/>
            <a:ext cx="1655762" cy="182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13" name="Picture 25" descr="f69d04a9f0ca7f33d1c5364794583eb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6C47A"/>
              </a:clrFrom>
              <a:clrTo>
                <a:srgbClr val="E6C47A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2714612" y="2786058"/>
            <a:ext cx="2736850" cy="195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66667E-6 L -0.16528 -0.29397 " pathEditMode="relative" ptsTypes="AA">
                                      <p:cBhvr>
                                        <p:cTn id="6" dur="2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7556E-17 L 0.38594 -0.27315 " pathEditMode="relative" ptsTypes="AA">
                                      <p:cBhvr>
                                        <p:cTn id="14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37014 -0.27291 " pathEditMode="relative" ptsTypes="AA">
                                      <p:cBhvr>
                                        <p:cTn id="22" dur="2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38594 -0.54607 " pathEditMode="relative" ptsTypes="AA">
                                      <p:cBhvr>
                                        <p:cTn id="30" dur="2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408 0.02291 0.0816 0.04606 0.09618 0.00185 C 0.11076 -0.04236 0.08837 -0.22176 0.0875 -0.26482 C 0.08663 -0.30787 0.08889 -0.28218 0.09132 -0.25648 " pathEditMode="relative" ptsTypes="aaaA">
                                      <p:cBhvr>
                                        <p:cTn id="38" dur="2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7"/>
          <p:cNvSpPr>
            <a:spLocks noChangeArrowheads="1"/>
          </p:cNvSpPr>
          <p:nvPr/>
        </p:nvSpPr>
        <p:spPr bwMode="auto">
          <a:xfrm rot="-6139625">
            <a:off x="6983413" y="2528888"/>
            <a:ext cx="722312" cy="22336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Oval 8"/>
          <p:cNvSpPr>
            <a:spLocks noChangeArrowheads="1"/>
          </p:cNvSpPr>
          <p:nvPr/>
        </p:nvSpPr>
        <p:spPr bwMode="auto">
          <a:xfrm rot="-9375146">
            <a:off x="6084888" y="1700213"/>
            <a:ext cx="722312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4747FF"/>
                </a:solidFill>
                <a:latin typeface="Georgia" pitchFamily="18" charset="0"/>
              </a:rPr>
              <a:t>Соотнесение звуков с буквами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569325" cy="459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Нужно не только правильно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произносить звуки(с-з),но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и правильно писать буквы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С с    З з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 rot="-7594369">
            <a:off x="4555332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 rot="7498277">
            <a:off x="6651625" y="3797300"/>
            <a:ext cx="722313" cy="21447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chemeClr val="tx2"/>
                </a:solidFill>
                <a:latin typeface="Georgia" pitchFamily="18" charset="0"/>
              </a:rPr>
              <a:t>Буквы С-З</a:t>
            </a: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5580063" y="3644900"/>
            <a:ext cx="792162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82 0.40949 " pathEditMode="relative" ptsTypes="AA">
                                      <p:cBhvr>
                                        <p:cTn id="12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</a:rPr>
              <a:t>Буква С-с</a:t>
            </a:r>
          </a:p>
        </p:txBody>
      </p:sp>
      <p:pic>
        <p:nvPicPr>
          <p:cNvPr id="39954" name="Picture 18" descr="mesac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6239">
            <a:off x="3856038" y="1916113"/>
            <a:ext cx="40782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11188" y="2205038"/>
            <a:ext cx="29749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>
                <a:latin typeface="Georgia" pitchFamily="18" charset="0"/>
              </a:rPr>
              <a:t>На что похожа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Georgia" pitchFamily="18" charset="0"/>
              </a:rPr>
              <a:t>буква С ?</a:t>
            </a:r>
          </a:p>
          <a:p>
            <a:pPr algn="l">
              <a:spcBef>
                <a:spcPct val="0"/>
              </a:spcBef>
            </a:pPr>
            <a:r>
              <a:rPr lang="ru-RU">
                <a:latin typeface="Georgia" pitchFamily="18" charset="0"/>
              </a:rPr>
              <a:t>(на месяц)</a:t>
            </a:r>
          </a:p>
        </p:txBody>
      </p:sp>
      <p:pic>
        <p:nvPicPr>
          <p:cNvPr id="18437" name="Picture 21" descr="zvezd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4114">
            <a:off x="6877050" y="836613"/>
            <a:ext cx="10699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3" descr="zvezd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551656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5" descr="zvezd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20713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4313"/>
            <a:ext cx="8229600" cy="9286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747FF"/>
                </a:solidFill>
                <a:latin typeface="Georgia" pitchFamily="18" charset="0"/>
              </a:rPr>
              <a:t>Буква З з</a:t>
            </a:r>
            <a:r>
              <a:rPr lang="ru-RU" sz="4000" smtClean="0">
                <a:solidFill>
                  <a:srgbClr val="4747FF"/>
                </a:solidFill>
                <a:latin typeface="Georgia" pitchFamily="18" charset="0"/>
              </a:rPr>
              <a:t/>
            </a:r>
            <a:br>
              <a:rPr lang="ru-RU" sz="4000" smtClean="0">
                <a:solidFill>
                  <a:srgbClr val="4747FF"/>
                </a:solidFill>
                <a:latin typeface="Georgia" pitchFamily="18" charset="0"/>
              </a:rPr>
            </a:br>
            <a:endParaRPr lang="ru-RU" sz="4000" smtClean="0">
              <a:solidFill>
                <a:srgbClr val="4747FF"/>
              </a:solidFill>
              <a:latin typeface="Georgi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57250"/>
            <a:ext cx="8820150" cy="57673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solidFill>
                <a:srgbClr val="4B4BFF"/>
              </a:solidFill>
              <a:latin typeface="Georgia" pitchFamily="18" charset="0"/>
            </a:endParaRPr>
          </a:p>
        </p:txBody>
      </p:sp>
      <p:pic>
        <p:nvPicPr>
          <p:cNvPr id="40966" name="Picture 6" descr="Рисунок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928688"/>
            <a:ext cx="336073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39750" y="2133600"/>
            <a:ext cx="23764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3600">
                <a:latin typeface="Georgia" pitchFamily="18" charset="0"/>
              </a:rPr>
              <a:t>На что похожа</a:t>
            </a:r>
          </a:p>
          <a:p>
            <a:pPr algn="l">
              <a:spcBef>
                <a:spcPct val="0"/>
              </a:spcBef>
            </a:pPr>
            <a:r>
              <a:rPr lang="ru-RU" sz="3600">
                <a:latin typeface="Georgia" pitchFamily="18" charset="0"/>
              </a:rPr>
              <a:t>буква З?</a:t>
            </a:r>
          </a:p>
          <a:p>
            <a:pPr algn="l">
              <a:spcBef>
                <a:spcPct val="0"/>
              </a:spcBef>
            </a:pPr>
            <a:r>
              <a:rPr lang="ru-RU" sz="3600">
                <a:latin typeface="Georgia" pitchFamily="18" charset="0"/>
              </a:rPr>
              <a:t>(на змею)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</a:t>
            </a:r>
            <a:r>
              <a:rPr lang="ru-RU" sz="4000" smtClean="0">
                <a:solidFill>
                  <a:srgbClr val="4B4BFF"/>
                </a:solidFill>
                <a:latin typeface="Georgia" pitchFamily="18" charset="0"/>
              </a:rPr>
              <a:t>Звук (с)                       Звук (з)</a:t>
            </a:r>
          </a:p>
          <a:p>
            <a:pPr algn="ctr" eaLnBrk="1" hangingPunct="1">
              <a:buFontTx/>
              <a:buNone/>
            </a:pPr>
            <a:endParaRPr lang="ru-RU" sz="4000" smtClean="0">
              <a:solidFill>
                <a:srgbClr val="4B4BFF"/>
              </a:solidFill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endParaRPr lang="ru-RU" sz="4000" smtClean="0">
              <a:solidFill>
                <a:srgbClr val="4B4BFF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4B4BFF"/>
                </a:solidFill>
                <a:latin typeface="Georgia" pitchFamily="18" charset="0"/>
              </a:rPr>
              <a:t>обозначаются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4B4BFF"/>
                </a:solidFill>
                <a:latin typeface="Georgia" pitchFamily="18" charset="0"/>
              </a:rPr>
              <a:t>на письме буквой </a:t>
            </a:r>
          </a:p>
          <a:p>
            <a:pPr algn="ctr" eaLnBrk="1" hangingPunct="1">
              <a:buFontTx/>
              <a:buNone/>
            </a:pPr>
            <a:endParaRPr lang="ru-RU" sz="4000" smtClean="0">
              <a:solidFill>
                <a:srgbClr val="4B4BFF"/>
              </a:solidFill>
              <a:latin typeface="Georgi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4B4BFF"/>
                </a:solidFill>
                <a:latin typeface="Georgia" pitchFamily="18" charset="0"/>
              </a:rPr>
              <a:t>С-с                 З-з</a:t>
            </a: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    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051050" y="2205038"/>
            <a:ext cx="1296988" cy="1081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5867400" y="2205038"/>
            <a:ext cx="1152525" cy="1081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203575" y="5300663"/>
            <a:ext cx="0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5940425" y="5300663"/>
            <a:ext cx="0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0" grpId="0" animBg="1"/>
      <p:bldP spid="41991" grpId="0" animBg="1"/>
      <p:bldP spid="419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4B4BFF"/>
                </a:solidFill>
              </a:rPr>
              <a:t>Цель: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836613"/>
            <a:ext cx="7632700" cy="55435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Учить</a:t>
            </a:r>
            <a:r>
              <a:rPr lang="ru-RU" smtClean="0">
                <a:latin typeface="Georgia" pitchFamily="18" charset="0"/>
              </a:rPr>
              <a:t> детей различать звуки (с-з) изолированно в словах.</a:t>
            </a:r>
          </a:p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Закрепить </a:t>
            </a:r>
            <a:r>
              <a:rPr lang="ru-RU" smtClean="0">
                <a:latin typeface="Georgia" pitchFamily="18" charset="0"/>
              </a:rPr>
              <a:t>правильное произношение звуков (с-з).</a:t>
            </a:r>
          </a:p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Дифференцировать</a:t>
            </a:r>
            <a:r>
              <a:rPr lang="ru-RU" smtClean="0">
                <a:latin typeface="Georgia" pitchFamily="18" charset="0"/>
              </a:rPr>
              <a:t> буквы (с-з).</a:t>
            </a:r>
          </a:p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Развивать</a:t>
            </a:r>
            <a:r>
              <a:rPr lang="ru-RU" smtClean="0">
                <a:latin typeface="Georgia" pitchFamily="18" charset="0"/>
              </a:rPr>
              <a:t> фонематический слух.</a:t>
            </a:r>
          </a:p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Развивать</a:t>
            </a:r>
            <a:r>
              <a:rPr lang="ru-RU" smtClean="0">
                <a:latin typeface="Georgia" pitchFamily="18" charset="0"/>
              </a:rPr>
              <a:t> грамматический строй.</a:t>
            </a:r>
          </a:p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Развивать</a:t>
            </a:r>
            <a:r>
              <a:rPr lang="ru-RU" smtClean="0">
                <a:latin typeface="Georgia" pitchFamily="18" charset="0"/>
              </a:rPr>
              <a:t> внимание, память, зрительно-моторные координации.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Oval 6"/>
          <p:cNvSpPr>
            <a:spLocks noChangeArrowheads="1"/>
          </p:cNvSpPr>
          <p:nvPr/>
        </p:nvSpPr>
        <p:spPr bwMode="auto">
          <a:xfrm rot="-6139625">
            <a:off x="6983413" y="2528888"/>
            <a:ext cx="722312" cy="22336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0"/>
              </a:spcBef>
            </a:pPr>
            <a:r>
              <a:rPr lang="ru-RU" sz="2400" b="1">
                <a:solidFill>
                  <a:schemeClr val="tx1"/>
                </a:solidFill>
                <a:latin typeface="Georgia" pitchFamily="18" charset="0"/>
              </a:rPr>
              <a:t>Фасоль</a:t>
            </a:r>
          </a:p>
        </p:txBody>
      </p:sp>
      <p:sp>
        <p:nvSpPr>
          <p:cNvPr id="21507" name="Oval 7"/>
          <p:cNvSpPr>
            <a:spLocks noChangeArrowheads="1"/>
          </p:cNvSpPr>
          <p:nvPr/>
        </p:nvSpPr>
        <p:spPr bwMode="auto">
          <a:xfrm rot="-9375146">
            <a:off x="6084888" y="1700213"/>
            <a:ext cx="722312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</a:rPr>
              <a:t>Для чего же нам фасоль?</a:t>
            </a:r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 rot="-8040963">
            <a:off x="4555332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5508625" y="3573463"/>
            <a:ext cx="863600" cy="9366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10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12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AutoShape 14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AutoShape 16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AutoShape 18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AutoShape 20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utoShape 22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AutoShape 24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AutoShape 26" descr="фасоль ( 480x640 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AutoShape 28" descr="фасоль ( 480x640 )"/>
          <p:cNvSpPr>
            <a:spLocks noChangeAspect="1" noChangeArrowheads="1"/>
          </p:cNvSpPr>
          <p:nvPr/>
        </p:nvSpPr>
        <p:spPr bwMode="auto">
          <a:xfrm>
            <a:off x="4351338" y="35274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AutoShape 30" descr="фасоль ( 480x640 )"/>
          <p:cNvSpPr>
            <a:spLocks noChangeAspect="1" noChangeArrowheads="1"/>
          </p:cNvSpPr>
          <p:nvPr/>
        </p:nvSpPr>
        <p:spPr bwMode="auto">
          <a:xfrm>
            <a:off x="5651500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AutoShape 32" descr="фасоль ( 480x640 )"/>
          <p:cNvSpPr>
            <a:spLocks noChangeAspect="1" noChangeArrowheads="1"/>
          </p:cNvSpPr>
          <p:nvPr/>
        </p:nvSpPr>
        <p:spPr bwMode="auto">
          <a:xfrm>
            <a:off x="5808663" y="5526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3041" name="Picture 33" descr="фасол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068638"/>
            <a:ext cx="33115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42"/>
          <p:cNvSpPr txBox="1">
            <a:spLocks noChangeArrowheads="1"/>
          </p:cNvSpPr>
          <p:nvPr/>
        </p:nvSpPr>
        <p:spPr bwMode="auto">
          <a:xfrm>
            <a:off x="3851275" y="6165850"/>
            <a:ext cx="49688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21525" name="Text Box 45"/>
          <p:cNvSpPr txBox="1">
            <a:spLocks noChangeArrowheads="1"/>
          </p:cNvSpPr>
          <p:nvPr/>
        </p:nvSpPr>
        <p:spPr bwMode="auto">
          <a:xfrm>
            <a:off x="3708400" y="2205038"/>
            <a:ext cx="49672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21526" name="Text Box 46"/>
          <p:cNvSpPr txBox="1">
            <a:spLocks noChangeArrowheads="1"/>
          </p:cNvSpPr>
          <p:nvPr/>
        </p:nvSpPr>
        <p:spPr bwMode="auto">
          <a:xfrm flipV="1">
            <a:off x="7019925" y="3141663"/>
            <a:ext cx="10080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21527" name="Text Box 47"/>
          <p:cNvSpPr txBox="1">
            <a:spLocks noChangeArrowheads="1"/>
          </p:cNvSpPr>
          <p:nvPr/>
        </p:nvSpPr>
        <p:spPr bwMode="auto">
          <a:xfrm>
            <a:off x="6084888" y="3573463"/>
            <a:ext cx="25193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Сделай так же 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1117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1476375" y="24209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 rot="10800000">
            <a:off x="3348038" y="32845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1403350" y="27813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1403350" y="31400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1403350" y="35004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1835150" y="191611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1050" y="18446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1474788" y="38608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1619250" y="41481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1763713" y="43640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1979613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195513" y="45815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205163" y="39322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411413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3203575" y="35734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3276600" y="42926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3708400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3492500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7" name="Oval 25"/>
          <p:cNvSpPr>
            <a:spLocks noChangeArrowheads="1"/>
          </p:cNvSpPr>
          <p:nvPr/>
        </p:nvSpPr>
        <p:spPr bwMode="auto">
          <a:xfrm>
            <a:off x="1619250" y="21336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3563938" y="32131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9" name="Oval 27"/>
          <p:cNvSpPr>
            <a:spLocks noChangeArrowheads="1"/>
          </p:cNvSpPr>
          <p:nvPr/>
        </p:nvSpPr>
        <p:spPr bwMode="auto">
          <a:xfrm>
            <a:off x="3779838" y="32131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1" name="Oval 29"/>
          <p:cNvSpPr>
            <a:spLocks noChangeArrowheads="1"/>
          </p:cNvSpPr>
          <p:nvPr/>
        </p:nvSpPr>
        <p:spPr bwMode="auto">
          <a:xfrm>
            <a:off x="2627313" y="22764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2" name="Oval 30"/>
          <p:cNvSpPr>
            <a:spLocks noChangeArrowheads="1"/>
          </p:cNvSpPr>
          <p:nvPr/>
        </p:nvSpPr>
        <p:spPr bwMode="auto">
          <a:xfrm>
            <a:off x="3995738" y="33575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3" name="Oval 31"/>
          <p:cNvSpPr>
            <a:spLocks noChangeArrowheads="1"/>
          </p:cNvSpPr>
          <p:nvPr/>
        </p:nvSpPr>
        <p:spPr bwMode="auto">
          <a:xfrm>
            <a:off x="5795963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4" name="Oval 32"/>
          <p:cNvSpPr>
            <a:spLocks noChangeArrowheads="1"/>
          </p:cNvSpPr>
          <p:nvPr/>
        </p:nvSpPr>
        <p:spPr bwMode="auto">
          <a:xfrm>
            <a:off x="6227763" y="38608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5" name="Oval 33"/>
          <p:cNvSpPr>
            <a:spLocks noChangeArrowheads="1"/>
          </p:cNvSpPr>
          <p:nvPr/>
        </p:nvSpPr>
        <p:spPr bwMode="auto">
          <a:xfrm>
            <a:off x="6156325" y="42211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6" name="Oval 34"/>
          <p:cNvSpPr>
            <a:spLocks noChangeArrowheads="1"/>
          </p:cNvSpPr>
          <p:nvPr/>
        </p:nvSpPr>
        <p:spPr bwMode="auto">
          <a:xfrm rot="458438">
            <a:off x="7740650" y="55165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7" name="Oval 35"/>
          <p:cNvSpPr>
            <a:spLocks noChangeArrowheads="1"/>
          </p:cNvSpPr>
          <p:nvPr/>
        </p:nvSpPr>
        <p:spPr bwMode="auto">
          <a:xfrm>
            <a:off x="5795963" y="21336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8" name="Oval 36"/>
          <p:cNvSpPr>
            <a:spLocks noChangeArrowheads="1"/>
          </p:cNvSpPr>
          <p:nvPr/>
        </p:nvSpPr>
        <p:spPr bwMode="auto">
          <a:xfrm>
            <a:off x="4067175" y="42926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69" name="Oval 37"/>
          <p:cNvSpPr>
            <a:spLocks noChangeArrowheads="1"/>
          </p:cNvSpPr>
          <p:nvPr/>
        </p:nvSpPr>
        <p:spPr bwMode="auto">
          <a:xfrm>
            <a:off x="3924300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0" name="Oval 38"/>
          <p:cNvSpPr>
            <a:spLocks noChangeArrowheads="1"/>
          </p:cNvSpPr>
          <p:nvPr/>
        </p:nvSpPr>
        <p:spPr bwMode="auto">
          <a:xfrm>
            <a:off x="2627313" y="43656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1" name="Oval 39"/>
          <p:cNvSpPr>
            <a:spLocks noChangeArrowheads="1"/>
          </p:cNvSpPr>
          <p:nvPr/>
        </p:nvSpPr>
        <p:spPr bwMode="auto">
          <a:xfrm>
            <a:off x="2268538" y="191611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2" name="Oval 40"/>
          <p:cNvSpPr>
            <a:spLocks noChangeArrowheads="1"/>
          </p:cNvSpPr>
          <p:nvPr/>
        </p:nvSpPr>
        <p:spPr bwMode="auto">
          <a:xfrm>
            <a:off x="2484438" y="20605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3" name="Oval 41"/>
          <p:cNvSpPr>
            <a:spLocks noChangeArrowheads="1"/>
          </p:cNvSpPr>
          <p:nvPr/>
        </p:nvSpPr>
        <p:spPr bwMode="auto">
          <a:xfrm rot="1369130">
            <a:off x="6877050" y="53006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4" name="Oval 42"/>
          <p:cNvSpPr>
            <a:spLocks noChangeArrowheads="1"/>
          </p:cNvSpPr>
          <p:nvPr/>
        </p:nvSpPr>
        <p:spPr bwMode="auto">
          <a:xfrm>
            <a:off x="2771775" y="41497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6011863" y="26368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5651500" y="29972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6084888" y="32845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8" name="Oval 46"/>
          <p:cNvSpPr>
            <a:spLocks noChangeArrowheads="1"/>
          </p:cNvSpPr>
          <p:nvPr/>
        </p:nvSpPr>
        <p:spPr bwMode="auto">
          <a:xfrm>
            <a:off x="5364163" y="20605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79" name="Oval 47"/>
          <p:cNvSpPr>
            <a:spLocks noChangeArrowheads="1"/>
          </p:cNvSpPr>
          <p:nvPr/>
        </p:nvSpPr>
        <p:spPr bwMode="auto">
          <a:xfrm>
            <a:off x="5148263" y="21336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0" name="Oval 48"/>
          <p:cNvSpPr>
            <a:spLocks noChangeArrowheads="1"/>
          </p:cNvSpPr>
          <p:nvPr/>
        </p:nvSpPr>
        <p:spPr bwMode="auto">
          <a:xfrm>
            <a:off x="5580063" y="45815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1" name="Oval 49"/>
          <p:cNvSpPr>
            <a:spLocks noChangeArrowheads="1"/>
          </p:cNvSpPr>
          <p:nvPr/>
        </p:nvSpPr>
        <p:spPr bwMode="auto">
          <a:xfrm>
            <a:off x="6227763" y="35004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2" name="Oval 50"/>
          <p:cNvSpPr>
            <a:spLocks noChangeArrowheads="1"/>
          </p:cNvSpPr>
          <p:nvPr/>
        </p:nvSpPr>
        <p:spPr bwMode="auto">
          <a:xfrm>
            <a:off x="6011863" y="22764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3" name="Oval 51"/>
          <p:cNvSpPr>
            <a:spLocks noChangeArrowheads="1"/>
          </p:cNvSpPr>
          <p:nvPr/>
        </p:nvSpPr>
        <p:spPr bwMode="auto">
          <a:xfrm>
            <a:off x="6011863" y="44370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4" name="Oval 52"/>
          <p:cNvSpPr>
            <a:spLocks noChangeArrowheads="1"/>
          </p:cNvSpPr>
          <p:nvPr/>
        </p:nvSpPr>
        <p:spPr bwMode="auto">
          <a:xfrm>
            <a:off x="5580063" y="206057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5" name="Oval 53"/>
          <p:cNvSpPr>
            <a:spLocks noChangeArrowheads="1"/>
          </p:cNvSpPr>
          <p:nvPr/>
        </p:nvSpPr>
        <p:spPr bwMode="auto">
          <a:xfrm>
            <a:off x="5003800" y="24209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6" name="Oval 54"/>
          <p:cNvSpPr>
            <a:spLocks noChangeArrowheads="1"/>
          </p:cNvSpPr>
          <p:nvPr/>
        </p:nvSpPr>
        <p:spPr bwMode="auto">
          <a:xfrm rot="2067958">
            <a:off x="7523163" y="4581525"/>
            <a:ext cx="360362" cy="215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7" name="Oval 55"/>
          <p:cNvSpPr>
            <a:spLocks noChangeArrowheads="1"/>
          </p:cNvSpPr>
          <p:nvPr/>
        </p:nvSpPr>
        <p:spPr bwMode="auto">
          <a:xfrm>
            <a:off x="5867400" y="28527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8" name="Oval 56"/>
          <p:cNvSpPr>
            <a:spLocks noChangeArrowheads="1"/>
          </p:cNvSpPr>
          <p:nvPr/>
        </p:nvSpPr>
        <p:spPr bwMode="auto">
          <a:xfrm>
            <a:off x="5003800" y="40767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89" name="Oval 57"/>
          <p:cNvSpPr>
            <a:spLocks noChangeArrowheads="1"/>
          </p:cNvSpPr>
          <p:nvPr/>
        </p:nvSpPr>
        <p:spPr bwMode="auto">
          <a:xfrm>
            <a:off x="5364163" y="45085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1" name="Oval 59"/>
          <p:cNvSpPr>
            <a:spLocks noChangeArrowheads="1"/>
          </p:cNvSpPr>
          <p:nvPr/>
        </p:nvSpPr>
        <p:spPr bwMode="auto">
          <a:xfrm>
            <a:off x="5867400" y="32131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3" name="Oval 61"/>
          <p:cNvSpPr>
            <a:spLocks noChangeArrowheads="1"/>
          </p:cNvSpPr>
          <p:nvPr/>
        </p:nvSpPr>
        <p:spPr bwMode="auto">
          <a:xfrm rot="944328">
            <a:off x="7667625" y="58769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4" name="Oval 62"/>
          <p:cNvSpPr>
            <a:spLocks noChangeArrowheads="1"/>
          </p:cNvSpPr>
          <p:nvPr/>
        </p:nvSpPr>
        <p:spPr bwMode="auto">
          <a:xfrm rot="-180767">
            <a:off x="7812088" y="515778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5" name="Oval 63"/>
          <p:cNvSpPr>
            <a:spLocks noChangeArrowheads="1"/>
          </p:cNvSpPr>
          <p:nvPr/>
        </p:nvSpPr>
        <p:spPr bwMode="auto">
          <a:xfrm>
            <a:off x="5435600" y="29972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6" name="Oval 64"/>
          <p:cNvSpPr>
            <a:spLocks noChangeArrowheads="1"/>
          </p:cNvSpPr>
          <p:nvPr/>
        </p:nvSpPr>
        <p:spPr bwMode="auto">
          <a:xfrm>
            <a:off x="5148263" y="43656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8" name="Oval 66"/>
          <p:cNvSpPr>
            <a:spLocks noChangeArrowheads="1"/>
          </p:cNvSpPr>
          <p:nvPr/>
        </p:nvSpPr>
        <p:spPr bwMode="auto">
          <a:xfrm rot="-543043">
            <a:off x="7740650" y="47974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99" name="Oval 67"/>
          <p:cNvSpPr>
            <a:spLocks noChangeArrowheads="1"/>
          </p:cNvSpPr>
          <p:nvPr/>
        </p:nvSpPr>
        <p:spPr bwMode="auto">
          <a:xfrm rot="917194">
            <a:off x="7164388" y="4437063"/>
            <a:ext cx="360362" cy="2159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0" name="Oval 68"/>
          <p:cNvSpPr>
            <a:spLocks noChangeArrowheads="1"/>
          </p:cNvSpPr>
          <p:nvPr/>
        </p:nvSpPr>
        <p:spPr bwMode="auto">
          <a:xfrm>
            <a:off x="6588125" y="33575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1" name="Oval 69"/>
          <p:cNvSpPr>
            <a:spLocks noChangeArrowheads="1"/>
          </p:cNvSpPr>
          <p:nvPr/>
        </p:nvSpPr>
        <p:spPr bwMode="auto">
          <a:xfrm rot="1201566">
            <a:off x="7164388" y="40767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2" name="Oval 70"/>
          <p:cNvSpPr>
            <a:spLocks noChangeArrowheads="1"/>
          </p:cNvSpPr>
          <p:nvPr/>
        </p:nvSpPr>
        <p:spPr bwMode="auto">
          <a:xfrm>
            <a:off x="7164388" y="30686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3" name="Oval 71"/>
          <p:cNvSpPr>
            <a:spLocks noChangeArrowheads="1"/>
          </p:cNvSpPr>
          <p:nvPr/>
        </p:nvSpPr>
        <p:spPr bwMode="auto">
          <a:xfrm rot="1487264">
            <a:off x="7380288" y="39338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4" name="Oval 72"/>
          <p:cNvSpPr>
            <a:spLocks noChangeArrowheads="1"/>
          </p:cNvSpPr>
          <p:nvPr/>
        </p:nvSpPr>
        <p:spPr bwMode="auto">
          <a:xfrm>
            <a:off x="7380288" y="31416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5" name="Oval 73"/>
          <p:cNvSpPr>
            <a:spLocks noChangeArrowheads="1"/>
          </p:cNvSpPr>
          <p:nvPr/>
        </p:nvSpPr>
        <p:spPr bwMode="auto">
          <a:xfrm>
            <a:off x="6732588" y="31416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6" name="Oval 74"/>
          <p:cNvSpPr>
            <a:spLocks noChangeArrowheads="1"/>
          </p:cNvSpPr>
          <p:nvPr/>
        </p:nvSpPr>
        <p:spPr bwMode="auto">
          <a:xfrm>
            <a:off x="6948488" y="42211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7" name="Oval 75"/>
          <p:cNvSpPr>
            <a:spLocks noChangeArrowheads="1"/>
          </p:cNvSpPr>
          <p:nvPr/>
        </p:nvSpPr>
        <p:spPr bwMode="auto">
          <a:xfrm>
            <a:off x="7524750" y="37163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8" name="Oval 76"/>
          <p:cNvSpPr>
            <a:spLocks noChangeArrowheads="1"/>
          </p:cNvSpPr>
          <p:nvPr/>
        </p:nvSpPr>
        <p:spPr bwMode="auto">
          <a:xfrm>
            <a:off x="7524750" y="3357563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09" name="Oval 77"/>
          <p:cNvSpPr>
            <a:spLocks noChangeArrowheads="1"/>
          </p:cNvSpPr>
          <p:nvPr/>
        </p:nvSpPr>
        <p:spPr bwMode="auto">
          <a:xfrm>
            <a:off x="6948488" y="30686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0" name="Oval 78"/>
          <p:cNvSpPr>
            <a:spLocks noChangeArrowheads="1"/>
          </p:cNvSpPr>
          <p:nvPr/>
        </p:nvSpPr>
        <p:spPr bwMode="auto">
          <a:xfrm rot="1333752">
            <a:off x="7524750" y="616585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1" name="Oval 79"/>
          <p:cNvSpPr>
            <a:spLocks noChangeArrowheads="1"/>
          </p:cNvSpPr>
          <p:nvPr/>
        </p:nvSpPr>
        <p:spPr bwMode="auto">
          <a:xfrm rot="754612">
            <a:off x="6732588" y="5661025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2" name="Oval 80"/>
          <p:cNvSpPr>
            <a:spLocks noChangeArrowheads="1"/>
          </p:cNvSpPr>
          <p:nvPr/>
        </p:nvSpPr>
        <p:spPr bwMode="auto">
          <a:xfrm rot="1229841">
            <a:off x="6732588" y="602138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3" name="Oval 81"/>
          <p:cNvSpPr>
            <a:spLocks noChangeArrowheads="1"/>
          </p:cNvSpPr>
          <p:nvPr/>
        </p:nvSpPr>
        <p:spPr bwMode="auto">
          <a:xfrm rot="6660306">
            <a:off x="6876257" y="6309518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4" name="Oval 82"/>
          <p:cNvSpPr>
            <a:spLocks noChangeArrowheads="1"/>
          </p:cNvSpPr>
          <p:nvPr/>
        </p:nvSpPr>
        <p:spPr bwMode="auto">
          <a:xfrm rot="3949373">
            <a:off x="7235825" y="6310313"/>
            <a:ext cx="217488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5" name="Oval 83"/>
          <p:cNvSpPr>
            <a:spLocks noChangeArrowheads="1"/>
          </p:cNvSpPr>
          <p:nvPr/>
        </p:nvSpPr>
        <p:spPr bwMode="auto">
          <a:xfrm rot="3111305">
            <a:off x="7812882" y="4293393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6" name="Oval 84"/>
          <p:cNvSpPr>
            <a:spLocks noChangeArrowheads="1"/>
          </p:cNvSpPr>
          <p:nvPr/>
        </p:nvSpPr>
        <p:spPr bwMode="auto">
          <a:xfrm rot="2657395">
            <a:off x="7308850" y="4724400"/>
            <a:ext cx="215900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117" name="Oval 85"/>
          <p:cNvSpPr>
            <a:spLocks noChangeArrowheads="1"/>
          </p:cNvSpPr>
          <p:nvPr/>
        </p:nvSpPr>
        <p:spPr bwMode="auto">
          <a:xfrm rot="2069820">
            <a:off x="7092950" y="5011738"/>
            <a:ext cx="215900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20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5" dur="20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8" dur="20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1" dur="20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4" dur="2000"/>
                                        <p:tgtEl>
                                          <p:spTgt spid="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0" dur="20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3" dur="2000"/>
                                        <p:tgtEl>
                                          <p:spTgt spid="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6" dur="20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9" dur="20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2" dur="20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5" dur="2000"/>
                                        <p:tgtEl>
                                          <p:spTgt spid="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8" dur="20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1" dur="20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4" dur="20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20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0" dur="2000"/>
                                        <p:tgtEl>
                                          <p:spTgt spid="4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3" dur="2000"/>
                                        <p:tgtEl>
                                          <p:spTgt spid="4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6" dur="2000"/>
                                        <p:tgtEl>
                                          <p:spTgt spid="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9" dur="2000"/>
                                        <p:tgtEl>
                                          <p:spTgt spid="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2000"/>
                                        <p:tgtEl>
                                          <p:spTgt spid="4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5" dur="2000"/>
                                        <p:tgtEl>
                                          <p:spTgt spid="4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8" dur="2000"/>
                                        <p:tgtEl>
                                          <p:spTgt spid="4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  <p:bldP spid="44052" grpId="0" animBg="1"/>
      <p:bldP spid="44053" grpId="0" animBg="1"/>
      <p:bldP spid="44054" grpId="0" animBg="1"/>
      <p:bldP spid="44055" grpId="0" animBg="1"/>
      <p:bldP spid="44056" grpId="0" animBg="1"/>
      <p:bldP spid="44057" grpId="0" animBg="1"/>
      <p:bldP spid="44058" grpId="0" animBg="1"/>
      <p:bldP spid="44059" grpId="0" animBg="1"/>
      <p:bldP spid="44061" grpId="0" animBg="1"/>
      <p:bldP spid="44062" grpId="0" animBg="1"/>
      <p:bldP spid="44063" grpId="0" animBg="1"/>
      <p:bldP spid="44064" grpId="0" animBg="1"/>
      <p:bldP spid="44065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  <p:bldP spid="44083" grpId="0" animBg="1"/>
      <p:bldP spid="44084" grpId="0" animBg="1"/>
      <p:bldP spid="44085" grpId="0" animBg="1"/>
      <p:bldP spid="44086" grpId="0" animBg="1"/>
      <p:bldP spid="44087" grpId="0" animBg="1"/>
      <p:bldP spid="44088" grpId="0" animBg="1"/>
      <p:bldP spid="44089" grpId="0" animBg="1"/>
      <p:bldP spid="44091" grpId="0" animBg="1"/>
      <p:bldP spid="44093" grpId="0" animBg="1"/>
      <p:bldP spid="44094" grpId="0" animBg="1"/>
      <p:bldP spid="44095" grpId="0" animBg="1"/>
      <p:bldP spid="44096" grpId="0" animBg="1"/>
      <p:bldP spid="44098" grpId="0" animBg="1"/>
      <p:bldP spid="44099" grpId="0" animBg="1"/>
      <p:bldP spid="44100" grpId="0" animBg="1"/>
      <p:bldP spid="44101" grpId="0" animBg="1"/>
      <p:bldP spid="44102" grpId="0" animBg="1"/>
      <p:bldP spid="44103" grpId="0" animBg="1"/>
      <p:bldP spid="44104" grpId="0" animBg="1"/>
      <p:bldP spid="44105" grpId="0" animBg="1"/>
      <p:bldP spid="44106" grpId="0" animBg="1"/>
      <p:bldP spid="44107" grpId="0" animBg="1"/>
      <p:bldP spid="44108" grpId="0" animBg="1"/>
      <p:bldP spid="44109" grpId="0" animBg="1"/>
      <p:bldP spid="44110" grpId="0" animBg="1"/>
      <p:bldP spid="44111" grpId="0" animBg="1"/>
      <p:bldP spid="44112" grpId="0" animBg="1"/>
      <p:bldP spid="44113" grpId="0" animBg="1"/>
      <p:bldP spid="44114" grpId="0" animBg="1"/>
      <p:bldP spid="44115" grpId="0" animBg="1"/>
      <p:bldP spid="44116" grpId="0" animBg="1"/>
      <p:bldP spid="44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7191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Дифференциация (с-з) в словах.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624888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2800" smtClean="0">
                <a:solidFill>
                  <a:srgbClr val="4B4BFF"/>
                </a:solidFill>
                <a:latin typeface="Georgia" pitchFamily="18" charset="0"/>
              </a:rPr>
              <a:t>Карлсон написал стихи и сделал в них ошибки. Перепутал звуки: вместо одних он поставил другие.</a:t>
            </a:r>
          </a:p>
        </p:txBody>
      </p:sp>
      <p:pic>
        <p:nvPicPr>
          <p:cNvPr id="47110" name="Picture 6" descr="4326844c0aa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2600325"/>
            <a:ext cx="52562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28351 0.01065 " pathEditMode="relative" ptsTypes="AA">
                                      <p:cBhvr>
                                        <p:cTn id="22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7"/>
          <p:cNvSpPr>
            <a:spLocks noChangeArrowheads="1"/>
          </p:cNvSpPr>
          <p:nvPr/>
        </p:nvSpPr>
        <p:spPr bwMode="auto">
          <a:xfrm rot="-9375146">
            <a:off x="6156325" y="1700213"/>
            <a:ext cx="722313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Найди ошибку</a:t>
            </a:r>
            <a:r>
              <a:rPr lang="ru-RU" sz="4000" smtClean="0">
                <a:solidFill>
                  <a:srgbClr val="4B4BFF"/>
                </a:solidFill>
                <a:latin typeface="Georgia" pitchFamily="18" charset="0"/>
              </a:rPr>
              <a:t>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Назови слово правильно</a:t>
            </a:r>
            <a:r>
              <a:rPr lang="ru-RU" smtClean="0">
                <a:solidFill>
                  <a:srgbClr val="4B4BFF"/>
                </a:solidFill>
              </a:rPr>
              <a:t>.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 rot="-7594369">
            <a:off x="4555332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marL="342900" indent="-342900"/>
            <a:r>
              <a:rPr lang="ru-RU" sz="2000" b="1">
                <a:solidFill>
                  <a:schemeClr val="tx1"/>
                </a:solidFill>
              </a:rPr>
              <a:t>Найди</a:t>
            </a:r>
            <a:r>
              <a:rPr lang="ru-RU" sz="2000" b="1">
                <a:solidFill>
                  <a:srgbClr val="CC3399"/>
                </a:solidFill>
              </a:rPr>
              <a:t> </a:t>
            </a:r>
            <a:r>
              <a:rPr lang="ru-RU" sz="2000" b="1">
                <a:solidFill>
                  <a:schemeClr val="tx1"/>
                </a:solidFill>
              </a:rPr>
              <a:t>ошибку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651500" y="3716338"/>
            <a:ext cx="792163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48148E-6 L -0.38576 0.37801 " pathEditMode="relative" ptsTypes="AA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4B4BFF"/>
                </a:solidFill>
              </a:rPr>
              <a:t>Какой звук перепутал Карлсон?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Ой ,кричат вокруг хозяйки.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   В огород забрались «майки».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                                        </a:t>
            </a:r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«зайки»</a:t>
            </a:r>
          </a:p>
        </p:txBody>
      </p:sp>
      <p:pic>
        <p:nvPicPr>
          <p:cNvPr id="49157" name="Picture 5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365625"/>
            <a:ext cx="10096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868863"/>
            <a:ext cx="10096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013325"/>
            <a:ext cx="10096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229600" cy="5445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 </a:t>
            </a: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Слезы льются у Оксанки, у нее сломались «банки».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                       </a:t>
            </a:r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«санки»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4B4BFF"/>
              </a:solidFill>
              <a:latin typeface="Georgia" pitchFamily="18" charset="0"/>
            </a:endParaRPr>
          </a:p>
        </p:txBody>
      </p:sp>
      <p:pic>
        <p:nvPicPr>
          <p:cNvPr id="50181" name="Picture 5" descr="Сан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57563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deva2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2276475"/>
            <a:ext cx="10080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518525" cy="1223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Стужа.Снег.Метут метели темной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  <a:latin typeface="Georgia" pitchFamily="18" charset="0"/>
              </a:rPr>
              <a:t>    ночью бродят «двери».  </a:t>
            </a:r>
          </a:p>
        </p:txBody>
      </p:sp>
      <p:pic>
        <p:nvPicPr>
          <p:cNvPr id="53253" name="Picture 5" descr="3470_15-vol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504031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856288" y="3070225"/>
            <a:ext cx="17383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>
                <a:solidFill>
                  <a:srgbClr val="FF0000"/>
                </a:solidFill>
                <a:latin typeface="Georgia" pitchFamily="18" charset="0"/>
              </a:rPr>
              <a:t>«звери»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Georgia" pitchFamily="18" charset="0"/>
              </a:rPr>
              <a:t>  </a:t>
            </a: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Спасибо !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  Закончились наши 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  лепестки, закончилось</a:t>
            </a:r>
          </a:p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4B4BFF"/>
                </a:solidFill>
                <a:latin typeface="Georgia" pitchFamily="18" charset="0"/>
              </a:rPr>
              <a:t>  и наше занятие.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 rot="-9375146">
            <a:off x="6084888" y="1700213"/>
            <a:ext cx="722312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marL="342900" indent="-342900"/>
            <a:r>
              <a:rPr lang="ru-RU" sz="1800" b="1">
                <a:solidFill>
                  <a:schemeClr val="tx2"/>
                </a:solidFill>
                <a:latin typeface="Georgia" pitchFamily="18" charset="0"/>
              </a:rPr>
              <a:t>С</a:t>
            </a:r>
            <a:endParaRPr lang="ru-RU" sz="1600" b="1">
              <a:solidFill>
                <a:schemeClr val="tx2"/>
              </a:solidFill>
              <a:latin typeface="Georgia" pitchFamily="18" charset="0"/>
            </a:endParaRPr>
          </a:p>
          <a:p>
            <a:pPr marL="342900" indent="-342900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>П</a:t>
            </a:r>
          </a:p>
          <a:p>
            <a:pPr marL="342900" indent="-342900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>А</a:t>
            </a:r>
          </a:p>
          <a:p>
            <a:pPr marL="342900" indent="-342900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>С</a:t>
            </a:r>
          </a:p>
          <a:p>
            <a:pPr marL="342900" indent="-342900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>И</a:t>
            </a:r>
          </a:p>
          <a:p>
            <a:pPr marL="342900" indent="-342900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> Б</a:t>
            </a:r>
          </a:p>
          <a:p>
            <a:pPr marL="342900" indent="-342900"/>
            <a:r>
              <a:rPr lang="ru-RU" sz="1600" b="1">
                <a:solidFill>
                  <a:schemeClr val="tx2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651500" y="3716338"/>
            <a:ext cx="649288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312 -0.61945 " pathEditMode="relative" ptsTypes="AA">
                                      <p:cBhvr>
                                        <p:cTn id="24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66FF"/>
                </a:solidFill>
              </a:rPr>
              <a:t>Ц</a:t>
            </a:r>
            <a:r>
              <a:rPr lang="ru-RU" smtClean="0">
                <a:solidFill>
                  <a:srgbClr val="FF57FF"/>
                </a:solidFill>
              </a:rPr>
              <a:t>в</a:t>
            </a:r>
            <a:r>
              <a:rPr lang="ru-RU" smtClean="0">
                <a:solidFill>
                  <a:schemeClr val="hlink"/>
                </a:solidFill>
              </a:rPr>
              <a:t>е</a:t>
            </a:r>
            <a:r>
              <a:rPr lang="ru-RU" smtClean="0">
                <a:solidFill>
                  <a:srgbClr val="D7D200"/>
                </a:solidFill>
              </a:rPr>
              <a:t>т</a:t>
            </a:r>
            <a:r>
              <a:rPr lang="ru-RU" smtClean="0">
                <a:solidFill>
                  <a:srgbClr val="FF0000"/>
                </a:solidFill>
              </a:rPr>
              <a:t>и</a:t>
            </a:r>
            <a:r>
              <a:rPr lang="ru-RU" smtClean="0">
                <a:solidFill>
                  <a:schemeClr val="accent2"/>
                </a:solidFill>
              </a:rPr>
              <a:t>к</a:t>
            </a:r>
            <a:r>
              <a:rPr lang="ru-RU" smtClean="0"/>
              <a:t>-</a:t>
            </a:r>
            <a:r>
              <a:rPr lang="ru-RU" smtClean="0">
                <a:solidFill>
                  <a:srgbClr val="0066FF"/>
                </a:solidFill>
              </a:rPr>
              <a:t>с</a:t>
            </a:r>
            <a:r>
              <a:rPr lang="ru-RU" smtClean="0">
                <a:solidFill>
                  <a:schemeClr val="bg2"/>
                </a:solidFill>
              </a:rPr>
              <a:t>е</a:t>
            </a:r>
            <a:r>
              <a:rPr lang="ru-RU" smtClean="0">
                <a:solidFill>
                  <a:schemeClr val="folHlink"/>
                </a:solidFill>
              </a:rPr>
              <a:t>м</a:t>
            </a:r>
            <a:r>
              <a:rPr lang="ru-RU" smtClean="0">
                <a:solidFill>
                  <a:srgbClr val="FF1919"/>
                </a:solidFill>
              </a:rPr>
              <a:t>и</a:t>
            </a:r>
            <a:r>
              <a:rPr lang="ru-RU" smtClean="0">
                <a:solidFill>
                  <a:srgbClr val="FF57FF"/>
                </a:solidFill>
              </a:rPr>
              <a:t>ц</a:t>
            </a:r>
            <a:r>
              <a:rPr lang="ru-RU" smtClean="0">
                <a:solidFill>
                  <a:schemeClr val="accent1"/>
                </a:solidFill>
              </a:rPr>
              <a:t>в</a:t>
            </a:r>
            <a:r>
              <a:rPr lang="ru-RU" smtClean="0">
                <a:solidFill>
                  <a:srgbClr val="FF1919"/>
                </a:solidFill>
              </a:rPr>
              <a:t>е</a:t>
            </a:r>
            <a:r>
              <a:rPr lang="ru-RU" smtClean="0">
                <a:solidFill>
                  <a:srgbClr val="0066FF"/>
                </a:solidFill>
              </a:rPr>
              <a:t>т</a:t>
            </a:r>
            <a:r>
              <a:rPr lang="ru-RU" smtClean="0">
                <a:solidFill>
                  <a:srgbClr val="FF1919"/>
                </a:solidFill>
              </a:rPr>
              <a:t>и</a:t>
            </a:r>
            <a:r>
              <a:rPr lang="ru-RU" smtClean="0"/>
              <a:t>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80400" cy="719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   Какие цвета у Цветика-семицветика?</a:t>
            </a:r>
          </a:p>
        </p:txBody>
      </p:sp>
      <p:sp>
        <p:nvSpPr>
          <p:cNvPr id="4100" name="Oval 11"/>
          <p:cNvSpPr>
            <a:spLocks noChangeArrowheads="1"/>
          </p:cNvSpPr>
          <p:nvPr/>
        </p:nvSpPr>
        <p:spPr bwMode="auto">
          <a:xfrm rot="-9375146">
            <a:off x="4284663" y="1844675"/>
            <a:ext cx="722312" cy="2089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 rot="10246381">
            <a:off x="3995738" y="4365625"/>
            <a:ext cx="722312" cy="21304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 rot="5400000">
            <a:off x="2539207" y="3012281"/>
            <a:ext cx="722312" cy="2130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 rot="-7594369">
            <a:off x="2755107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 rot="7278933">
            <a:off x="4922838" y="3725863"/>
            <a:ext cx="722312" cy="214471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Oval 10"/>
          <p:cNvSpPr>
            <a:spLocks noChangeArrowheads="1"/>
          </p:cNvSpPr>
          <p:nvPr/>
        </p:nvSpPr>
        <p:spPr bwMode="auto">
          <a:xfrm rot="-6139625">
            <a:off x="5111751" y="2601912"/>
            <a:ext cx="722312" cy="2233613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 rot="7999171">
            <a:off x="2972594" y="2077244"/>
            <a:ext cx="722313" cy="2130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3708400" y="3716338"/>
            <a:ext cx="935038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32"/>
          <p:cNvSpPr>
            <a:spLocks noChangeArrowheads="1"/>
          </p:cNvSpPr>
          <p:nvPr/>
        </p:nvSpPr>
        <p:spPr bwMode="auto">
          <a:xfrm rot="-9296938">
            <a:off x="6084888" y="1773238"/>
            <a:ext cx="722312" cy="2130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4B4BFF"/>
                </a:solidFill>
                <a:latin typeface="Bradley Hand ITC" pitchFamily="66" charset="0"/>
              </a:rPr>
              <a:t>Сегодня мы будем делать то,что нам подскажет цветик-семицветик</a:t>
            </a:r>
          </a:p>
        </p:txBody>
      </p:sp>
      <p:sp>
        <p:nvSpPr>
          <p:cNvPr id="5124" name="Oval 25"/>
          <p:cNvSpPr>
            <a:spLocks noChangeArrowheads="1"/>
          </p:cNvSpPr>
          <p:nvPr/>
        </p:nvSpPr>
        <p:spPr bwMode="auto">
          <a:xfrm rot="10246381">
            <a:off x="5724525" y="4437063"/>
            <a:ext cx="722313" cy="2130425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26"/>
          <p:cNvSpPr>
            <a:spLocks noChangeArrowheads="1"/>
          </p:cNvSpPr>
          <p:nvPr/>
        </p:nvSpPr>
        <p:spPr bwMode="auto">
          <a:xfrm rot="5400000">
            <a:off x="4267995" y="3012281"/>
            <a:ext cx="722312" cy="21304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Oval 27"/>
          <p:cNvSpPr>
            <a:spLocks noChangeArrowheads="1"/>
          </p:cNvSpPr>
          <p:nvPr/>
        </p:nvSpPr>
        <p:spPr bwMode="auto">
          <a:xfrm rot="-7594369">
            <a:off x="4555332" y="3948906"/>
            <a:ext cx="722312" cy="21304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Oval 28"/>
          <p:cNvSpPr>
            <a:spLocks noChangeArrowheads="1"/>
          </p:cNvSpPr>
          <p:nvPr/>
        </p:nvSpPr>
        <p:spPr bwMode="auto">
          <a:xfrm rot="7498277">
            <a:off x="6651625" y="3797300"/>
            <a:ext cx="722313" cy="21447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29"/>
          <p:cNvSpPr>
            <a:spLocks noChangeArrowheads="1"/>
          </p:cNvSpPr>
          <p:nvPr/>
        </p:nvSpPr>
        <p:spPr bwMode="auto">
          <a:xfrm rot="-6139625">
            <a:off x="6983413" y="2601913"/>
            <a:ext cx="722312" cy="223361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 rot="7999171">
            <a:off x="4699794" y="2077244"/>
            <a:ext cx="722313" cy="21304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spcBef>
                <a:spcPct val="0"/>
              </a:spcBef>
            </a:pPr>
            <a:r>
              <a:rPr lang="ru-RU" sz="1800" b="1">
                <a:solidFill>
                  <a:schemeClr val="tx2"/>
                </a:solidFill>
                <a:latin typeface="Georgia" pitchFamily="18" charset="0"/>
              </a:rPr>
              <a:t>ЗАГАДКИ</a:t>
            </a:r>
          </a:p>
        </p:txBody>
      </p:sp>
      <p:sp>
        <p:nvSpPr>
          <p:cNvPr id="5130" name="Oval 31"/>
          <p:cNvSpPr>
            <a:spLocks noChangeArrowheads="1"/>
          </p:cNvSpPr>
          <p:nvPr/>
        </p:nvSpPr>
        <p:spPr bwMode="auto">
          <a:xfrm>
            <a:off x="5508625" y="3716338"/>
            <a:ext cx="1008063" cy="8651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4B4BFF"/>
                </a:solidFill>
              </a:rPr>
              <a:t>Отгадайте загадки, и вы узнаете звуки, которые будем изучать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700213"/>
            <a:ext cx="6192837" cy="230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</a:t>
            </a:r>
            <a:r>
              <a:rPr lang="ru-RU" sz="2800" smtClean="0">
                <a:solidFill>
                  <a:srgbClr val="FF0000"/>
                </a:solidFill>
              </a:rPr>
              <a:t>Что за зверь лесной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00"/>
                </a:solidFill>
              </a:rPr>
              <a:t>  Встал, как столбик, под сосной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00"/>
                </a:solidFill>
              </a:rPr>
              <a:t>  И стоит среди травы -</a:t>
            </a: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FF0000"/>
                </a:solidFill>
              </a:rPr>
              <a:t>  Уши больше головы?</a:t>
            </a:r>
          </a:p>
        </p:txBody>
      </p:sp>
      <p:pic>
        <p:nvPicPr>
          <p:cNvPr id="24583" name="Picture 7" descr="заяц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213100"/>
            <a:ext cx="309562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заяц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71913"/>
            <a:ext cx="295275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76600" y="4797425"/>
            <a:ext cx="5746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400">
                <a:latin typeface="Georgia" pitchFamily="18" charset="0"/>
              </a:rPr>
              <a:t>З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563938" y="4797425"/>
            <a:ext cx="15843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400">
                <a:latin typeface="Georgia" pitchFamily="18" charset="0"/>
              </a:rPr>
              <a:t>АЯЦ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45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5" grpId="0"/>
      <p:bldP spid="24585" grpId="1"/>
      <p:bldP spid="24585" grpId="2"/>
      <p:bldP spid="24586" grpId="0"/>
      <p:bldP spid="245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Не</a:t>
            </a:r>
            <a:r>
              <a:rPr lang="ru-RU" sz="4000" smtClean="0">
                <a:solidFill>
                  <a:srgbClr val="FF0000"/>
                </a:solidFill>
              </a:rPr>
              <a:t> лает, не кусает,а в дом не пускает</a:t>
            </a:r>
          </a:p>
        </p:txBody>
      </p:sp>
      <p:pic>
        <p:nvPicPr>
          <p:cNvPr id="7179" name="Picture 11" descr="5db5c9ea-48d5-11dd-8b89-0015175714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4F5B1"/>
              </a:clrFrom>
              <a:clrTo>
                <a:srgbClr val="E4F5B1">
                  <a:alpha val="0"/>
                </a:srgbClr>
              </a:clrTo>
            </a:clrChange>
          </a:blip>
          <a:srcRect l="18666" r="11993"/>
          <a:stretch>
            <a:fillRect/>
          </a:stretch>
        </p:blipFill>
        <p:spPr bwMode="auto">
          <a:xfrm>
            <a:off x="1042988" y="1700213"/>
            <a:ext cx="37449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076825" y="2997200"/>
            <a:ext cx="6477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400">
                <a:latin typeface="Georgia" pitchFamily="18" charset="0"/>
              </a:rPr>
              <a:t>З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64163" y="2997200"/>
            <a:ext cx="20875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400">
                <a:latin typeface="Georgia" pitchFamily="18" charset="0"/>
              </a:rPr>
              <a:t>АМОК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0" grpId="1"/>
      <p:bldP spid="7180" grpId="2"/>
      <p:bldP spid="7181" grpId="0"/>
      <p:bldP spid="71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686800" cy="4724400"/>
          </a:xfrm>
        </p:spPr>
        <p:txBody>
          <a:bodyPr/>
          <a:lstStyle/>
          <a:p>
            <a:pPr marL="88900" indent="-88900" eaLnBrk="1" hangingPunct="1">
              <a:buFontTx/>
              <a:buNone/>
              <a:tabLst>
                <a:tab pos="176213" algn="l"/>
              </a:tabLst>
            </a:pPr>
            <a:r>
              <a:rPr lang="ru-RU" smtClean="0"/>
              <a:t> </a:t>
            </a:r>
          </a:p>
        </p:txBody>
      </p:sp>
      <p:pic>
        <p:nvPicPr>
          <p:cNvPr id="27655" name="Picture 7" descr="tehno03"/>
          <p:cNvPicPr>
            <a:picLocks noChangeAspect="1" noChangeArrowheads="1"/>
          </p:cNvPicPr>
          <p:nvPr/>
        </p:nvPicPr>
        <p:blipFill>
          <a:blip r:embed="rId2" cstate="print"/>
          <a:srcRect l="-1828" t="-13133" r="13565" b="45947"/>
          <a:stretch>
            <a:fillRect/>
          </a:stretch>
        </p:blipFill>
        <p:spPr bwMode="auto">
          <a:xfrm>
            <a:off x="1835150" y="2997200"/>
            <a:ext cx="6121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 rot="10800000" flipV="1">
            <a:off x="250825" y="0"/>
            <a:ext cx="43370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2400">
              <a:solidFill>
                <a:srgbClr val="0000EA"/>
              </a:solidFill>
              <a:latin typeface="Georgia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2800">
                <a:solidFill>
                  <a:srgbClr val="0000EA"/>
                </a:solidFill>
                <a:latin typeface="Georgia" pitchFamily="18" charset="0"/>
              </a:rPr>
              <a:t>Что за птица смелая </a:t>
            </a:r>
          </a:p>
          <a:p>
            <a:pPr algn="l">
              <a:spcBef>
                <a:spcPct val="0"/>
              </a:spcBef>
            </a:pPr>
            <a:r>
              <a:rPr lang="ru-RU" sz="2800">
                <a:solidFill>
                  <a:srgbClr val="0000EA"/>
                </a:solidFill>
                <a:latin typeface="Georgia" pitchFamily="18" charset="0"/>
              </a:rPr>
              <a:t>По небу промчалась,</a:t>
            </a:r>
          </a:p>
          <a:p>
            <a:pPr algn="l">
              <a:spcBef>
                <a:spcPct val="0"/>
              </a:spcBef>
            </a:pPr>
            <a:r>
              <a:rPr lang="ru-RU" sz="2800">
                <a:solidFill>
                  <a:srgbClr val="0000EA"/>
                </a:solidFill>
                <a:latin typeface="Georgia" pitchFamily="18" charset="0"/>
              </a:rPr>
              <a:t>Лишь дорожка белая </a:t>
            </a:r>
          </a:p>
          <a:p>
            <a:pPr algn="l">
              <a:spcBef>
                <a:spcPct val="0"/>
              </a:spcBef>
            </a:pPr>
            <a:r>
              <a:rPr lang="ru-RU" sz="2800">
                <a:solidFill>
                  <a:srgbClr val="0000EA"/>
                </a:solidFill>
                <a:latin typeface="Georgia" pitchFamily="18" charset="0"/>
              </a:rPr>
              <a:t>От нее осталась?</a:t>
            </a:r>
          </a:p>
          <a:p>
            <a:pPr algn="l">
              <a:spcBef>
                <a:spcPct val="0"/>
              </a:spcBef>
            </a:pPr>
            <a:endParaRPr lang="ru-RU" sz="1800">
              <a:solidFill>
                <a:srgbClr val="0000EA"/>
              </a:solidFill>
              <a:latin typeface="Georgia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042988" y="5187950"/>
            <a:ext cx="6477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400">
                <a:latin typeface="Georgia" pitchFamily="18" charset="0"/>
              </a:rPr>
              <a:t>С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258888" y="5157788"/>
            <a:ext cx="24479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4400">
                <a:latin typeface="Georgia" pitchFamily="18" charset="0"/>
              </a:rPr>
              <a:t>амолет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827088" y="5949950"/>
            <a:ext cx="3603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900113" y="5949950"/>
            <a:ext cx="20875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>
              <a:latin typeface="Georgia" pitchFamily="18" charset="0"/>
            </a:endParaRPr>
          </a:p>
        </p:txBody>
      </p:sp>
      <p:sp>
        <p:nvSpPr>
          <p:cNvPr id="8201" name="Text Box 27"/>
          <p:cNvSpPr txBox="1">
            <a:spLocks noChangeArrowheads="1"/>
          </p:cNvSpPr>
          <p:nvPr/>
        </p:nvSpPr>
        <p:spPr bwMode="auto">
          <a:xfrm>
            <a:off x="1258888" y="5949950"/>
            <a:ext cx="16557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2" name="Text Box 30"/>
          <p:cNvSpPr txBox="1">
            <a:spLocks noChangeArrowheads="1"/>
          </p:cNvSpPr>
          <p:nvPr/>
        </p:nvSpPr>
        <p:spPr bwMode="auto">
          <a:xfrm>
            <a:off x="1619250" y="5876925"/>
            <a:ext cx="12969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3" name="Text Box 32"/>
          <p:cNvSpPr txBox="1">
            <a:spLocks noChangeArrowheads="1"/>
          </p:cNvSpPr>
          <p:nvPr/>
        </p:nvSpPr>
        <p:spPr bwMode="auto">
          <a:xfrm>
            <a:off x="1619250" y="6021388"/>
            <a:ext cx="14398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4" name="Text Box 36"/>
          <p:cNvSpPr txBox="1">
            <a:spLocks noChangeArrowheads="1"/>
          </p:cNvSpPr>
          <p:nvPr/>
        </p:nvSpPr>
        <p:spPr bwMode="auto">
          <a:xfrm>
            <a:off x="1619250" y="6021388"/>
            <a:ext cx="1368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1619250" y="6021388"/>
            <a:ext cx="12969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6" name="Text Box 46"/>
          <p:cNvSpPr txBox="1">
            <a:spLocks noChangeArrowheads="1"/>
          </p:cNvSpPr>
          <p:nvPr/>
        </p:nvSpPr>
        <p:spPr bwMode="auto">
          <a:xfrm>
            <a:off x="1042988" y="5876925"/>
            <a:ext cx="25209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7" name="Text Box 48"/>
          <p:cNvSpPr txBox="1">
            <a:spLocks noChangeArrowheads="1"/>
          </p:cNvSpPr>
          <p:nvPr/>
        </p:nvSpPr>
        <p:spPr bwMode="auto">
          <a:xfrm>
            <a:off x="1187450" y="5805488"/>
            <a:ext cx="18732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8" name="Text Box 50"/>
          <p:cNvSpPr txBox="1">
            <a:spLocks noChangeArrowheads="1"/>
          </p:cNvSpPr>
          <p:nvPr/>
        </p:nvSpPr>
        <p:spPr bwMode="auto">
          <a:xfrm>
            <a:off x="1116013" y="5876925"/>
            <a:ext cx="19446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  <p:sp>
        <p:nvSpPr>
          <p:cNvPr id="8209" name="Text Box 53"/>
          <p:cNvSpPr txBox="1">
            <a:spLocks noChangeArrowheads="1"/>
          </p:cNvSpPr>
          <p:nvPr/>
        </p:nvSpPr>
        <p:spPr bwMode="auto">
          <a:xfrm>
            <a:off x="1187450" y="5300663"/>
            <a:ext cx="2447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0087 -0.1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af7b465a9a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08275"/>
            <a:ext cx="29305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sobaka1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933825"/>
            <a:ext cx="18351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4"/>
          <p:cNvSpPr txBox="1">
            <a:spLocks noChangeArrowheads="1"/>
          </p:cNvSpPr>
          <p:nvPr/>
        </p:nvSpPr>
        <p:spPr bwMode="auto">
          <a:xfrm rot="10800000">
            <a:off x="1979613" y="188913"/>
            <a:ext cx="55467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С хозяином дружит,</a:t>
            </a:r>
          </a:p>
          <a:p>
            <a:pPr algn="l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Дом сторожит,</a:t>
            </a:r>
          </a:p>
          <a:p>
            <a:pPr algn="l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Живет под крылечком,</a:t>
            </a:r>
          </a:p>
          <a:p>
            <a:pPr algn="l">
              <a:spcBef>
                <a:spcPct val="50000"/>
              </a:spcBef>
            </a:pPr>
            <a:r>
              <a:rPr lang="ru-RU" sz="2800">
                <a:latin typeface="Georgia" pitchFamily="18" charset="0"/>
              </a:rPr>
              <a:t>А хвост колечком.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795963" y="2420938"/>
            <a:ext cx="6334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/>
              <a:t>С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795963" y="2420938"/>
            <a:ext cx="21605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3600"/>
              <a:t>обака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48148E-6 C -0.09166 -0.06829 -0.18315 -0.13657 -0.21979 -0.1638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79 -0.16389 L -0.32864 0.091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build="allAtOnce"/>
      <p:bldP spid="2664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4B4BFF"/>
                </a:solidFill>
              </a:rPr>
              <a:t>Выдели первый звук в словах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3857625"/>
            <a:ext cx="428625" cy="2232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4B4BFF"/>
                </a:solidFill>
              </a:rPr>
              <a:t>с         </a:t>
            </a:r>
            <a:r>
              <a:rPr lang="ru-RU" smtClean="0"/>
              <a:t>     </a:t>
            </a:r>
            <a:endParaRPr lang="ru-RU" smtClean="0">
              <a:solidFill>
                <a:srgbClr val="4B4BFF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1763713" y="1268413"/>
            <a:ext cx="15843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003800" y="1268413"/>
            <a:ext cx="13684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042988" y="3357563"/>
            <a:ext cx="1841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ru-RU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1403350" y="3213100"/>
            <a:ext cx="7207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971550" y="3213100"/>
            <a:ext cx="5762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 з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143000" y="3213100"/>
            <a:ext cx="11953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аяц</a:t>
            </a:r>
          </a:p>
        </p:txBody>
      </p:sp>
      <p:sp>
        <p:nvSpPr>
          <p:cNvPr id="10250" name="Text Box 26"/>
          <p:cNvSpPr txBox="1">
            <a:spLocks noChangeArrowheads="1"/>
          </p:cNvSpPr>
          <p:nvPr/>
        </p:nvSpPr>
        <p:spPr bwMode="auto">
          <a:xfrm>
            <a:off x="4284663" y="2852738"/>
            <a:ext cx="9366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71500" y="3860800"/>
            <a:ext cx="22717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 амолет</a:t>
            </a:r>
          </a:p>
        </p:txBody>
      </p:sp>
      <p:sp>
        <p:nvSpPr>
          <p:cNvPr id="10252" name="Text Box 36"/>
          <p:cNvSpPr txBox="1">
            <a:spLocks noChangeArrowheads="1"/>
          </p:cNvSpPr>
          <p:nvPr/>
        </p:nvSpPr>
        <p:spPr bwMode="auto">
          <a:xfrm>
            <a:off x="5724525" y="2924175"/>
            <a:ext cx="2873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10253" name="Text Box 37"/>
          <p:cNvSpPr txBox="1">
            <a:spLocks noChangeArrowheads="1"/>
          </p:cNvSpPr>
          <p:nvPr/>
        </p:nvSpPr>
        <p:spPr bwMode="auto">
          <a:xfrm>
            <a:off x="5724525" y="3141663"/>
            <a:ext cx="2889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10257" name="Text Box 39"/>
          <p:cNvSpPr txBox="1">
            <a:spLocks noChangeArrowheads="1"/>
          </p:cNvSpPr>
          <p:nvPr/>
        </p:nvSpPr>
        <p:spPr bwMode="auto">
          <a:xfrm>
            <a:off x="6286500" y="3786188"/>
            <a:ext cx="3571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с</a:t>
            </a:r>
          </a:p>
        </p:txBody>
      </p:sp>
      <p:sp>
        <p:nvSpPr>
          <p:cNvPr id="10259" name="Text Box 41"/>
          <p:cNvSpPr txBox="1">
            <a:spLocks noChangeArrowheads="1"/>
          </p:cNvSpPr>
          <p:nvPr/>
        </p:nvSpPr>
        <p:spPr bwMode="auto">
          <a:xfrm>
            <a:off x="6429375" y="3786188"/>
            <a:ext cx="1428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обака</a:t>
            </a:r>
          </a:p>
        </p:txBody>
      </p:sp>
      <p:sp>
        <p:nvSpPr>
          <p:cNvPr id="10256" name="Text Box 43"/>
          <p:cNvSpPr txBox="1">
            <a:spLocks noChangeArrowheads="1"/>
          </p:cNvSpPr>
          <p:nvPr/>
        </p:nvSpPr>
        <p:spPr bwMode="auto">
          <a:xfrm>
            <a:off x="5724525" y="3141663"/>
            <a:ext cx="2905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10261" name="Text Box 44"/>
          <p:cNvSpPr txBox="1">
            <a:spLocks noChangeArrowheads="1"/>
          </p:cNvSpPr>
          <p:nvPr/>
        </p:nvSpPr>
        <p:spPr bwMode="auto">
          <a:xfrm>
            <a:off x="6286500" y="3357563"/>
            <a:ext cx="12731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амок</a:t>
            </a:r>
          </a:p>
        </p:txBody>
      </p:sp>
      <p:sp>
        <p:nvSpPr>
          <p:cNvPr id="10263" name="Text Box 46"/>
          <p:cNvSpPr txBox="1">
            <a:spLocks noChangeArrowheads="1"/>
          </p:cNvSpPr>
          <p:nvPr/>
        </p:nvSpPr>
        <p:spPr bwMode="auto">
          <a:xfrm>
            <a:off x="6215063" y="3357563"/>
            <a:ext cx="285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з</a:t>
            </a:r>
          </a:p>
        </p:txBody>
      </p:sp>
      <p:sp>
        <p:nvSpPr>
          <p:cNvPr id="2" name="Text Box 47"/>
          <p:cNvSpPr txBox="1">
            <a:spLocks noChangeArrowheads="1"/>
          </p:cNvSpPr>
          <p:nvPr/>
        </p:nvSpPr>
        <p:spPr bwMode="auto">
          <a:xfrm>
            <a:off x="6143625" y="2928938"/>
            <a:ext cx="4286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699" grpId="1" build="p"/>
      <p:bldP spid="29700" grpId="0" animBg="1"/>
      <p:bldP spid="29701" grpId="0" animBg="1"/>
      <p:bldP spid="29709" grpId="0"/>
      <p:bldP spid="29709" grpId="1"/>
      <p:bldP spid="29710" grpId="0"/>
      <p:bldP spid="29729" grpId="0"/>
      <p:bldP spid="10257" grpId="0"/>
      <p:bldP spid="10257" grpId="1"/>
      <p:bldP spid="10259" grpId="0"/>
      <p:bldP spid="10261" grpId="0"/>
      <p:bldP spid="10263" grpId="0"/>
      <p:bldP spid="10263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4B4B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4B4B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441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 ГС(к)ОУ школа №59 для детей с ограниченными возможностями здоровья учителя-логопеды: Поликанова Я.Ю.          Куракина И.И. </vt:lpstr>
      <vt:lpstr>Цель:</vt:lpstr>
      <vt:lpstr>Цветик-семицветик</vt:lpstr>
      <vt:lpstr>Сегодня мы будем делать то,что нам подскажет цветик-семицветик</vt:lpstr>
      <vt:lpstr>Отгадайте загадки, и вы узнаете звуки, которые будем изучать</vt:lpstr>
      <vt:lpstr>Не лает, не кусает,а в дом не пускает</vt:lpstr>
      <vt:lpstr>Слайд 7</vt:lpstr>
      <vt:lpstr>Слайд 8</vt:lpstr>
      <vt:lpstr>Выдели первый звук в словах</vt:lpstr>
      <vt:lpstr>Молодцы!</vt:lpstr>
      <vt:lpstr>   Звуки   С                  З                                                                           </vt:lpstr>
      <vt:lpstr>(с)                           (з)</vt:lpstr>
      <vt:lpstr>Слайд 13</vt:lpstr>
      <vt:lpstr>Слайд 14</vt:lpstr>
      <vt:lpstr>Где находятся звуки (С-З)?</vt:lpstr>
      <vt:lpstr>Соотнесение звуков с буквами</vt:lpstr>
      <vt:lpstr>Буква С-с</vt:lpstr>
      <vt:lpstr>Буква З з </vt:lpstr>
      <vt:lpstr>Слайд 19</vt:lpstr>
      <vt:lpstr>Для чего же нам фасоль?</vt:lpstr>
      <vt:lpstr>Сделай так же !</vt:lpstr>
      <vt:lpstr>Дифференциация (с-з) в словах.</vt:lpstr>
      <vt:lpstr>Найди ошибку!</vt:lpstr>
      <vt:lpstr>Какой звук перепутал Карлсон?</vt:lpstr>
      <vt:lpstr>Слайд 25</vt:lpstr>
      <vt:lpstr> 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145</cp:revision>
  <dcterms:created xsi:type="dcterms:W3CDTF">2010-02-16T15:05:49Z</dcterms:created>
  <dcterms:modified xsi:type="dcterms:W3CDTF">2013-01-15T16:24:46Z</dcterms:modified>
</cp:coreProperties>
</file>