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9" r:id="rId5"/>
    <p:sldId id="268" r:id="rId6"/>
    <p:sldId id="285" r:id="rId7"/>
    <p:sldId id="270" r:id="rId8"/>
    <p:sldId id="271" r:id="rId9"/>
    <p:sldId id="272" r:id="rId10"/>
    <p:sldId id="273" r:id="rId11"/>
    <p:sldId id="274" r:id="rId12"/>
    <p:sldId id="286" r:id="rId13"/>
    <p:sldId id="278" r:id="rId14"/>
    <p:sldId id="281" r:id="rId15"/>
    <p:sldId id="282" r:id="rId16"/>
    <p:sldId id="283" r:id="rId17"/>
    <p:sldId id="275" r:id="rId18"/>
    <p:sldId id="280" r:id="rId19"/>
    <p:sldId id="276" r:id="rId20"/>
    <p:sldId id="277" r:id="rId21"/>
    <p:sldId id="259" r:id="rId22"/>
    <p:sldId id="258" r:id="rId23"/>
    <p:sldId id="260" r:id="rId24"/>
    <p:sldId id="261" r:id="rId25"/>
    <p:sldId id="262" r:id="rId26"/>
    <p:sldId id="279" r:id="rId27"/>
    <p:sldId id="263" r:id="rId28"/>
    <p:sldId id="264" r:id="rId29"/>
    <p:sldId id="284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9900"/>
    <a:srgbClr val="CC0066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04" autoAdjust="0"/>
  </p:normalViewPr>
  <p:slideViewPr>
    <p:cSldViewPr>
      <p:cViewPr varScale="1">
        <p:scale>
          <a:sx n="52" d="100"/>
          <a:sy n="52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92B83-8F1B-4E09-8006-9F73534E42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C8FCE-0915-45E8-BA24-1BC402D3A3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BACA3-5BDC-4D15-886E-BAB6B9BD6C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C87C7-CD0F-4DD3-B743-20BA0A7F31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008E6-F463-4FFF-A57A-5067557C5E3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E0529-1CA0-45D4-9B3F-216C47F3F1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C9DD6-3410-456E-9832-79046E49AA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D94A9-CB90-45D5-B0DA-E13E3814AE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72B94-B397-4584-99EC-41616AC7B26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832C1-C113-468D-982E-14CD1B44F61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CC9F8-F439-4F3E-A0FB-8E4A89995D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3167C6-60FD-488E-95A0-C85F29B3E40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260350"/>
            <a:ext cx="5976938" cy="936625"/>
          </a:xfrm>
        </p:spPr>
        <p:txBody>
          <a:bodyPr/>
          <a:lstStyle/>
          <a:p>
            <a:r>
              <a:rPr lang="ru-RU" sz="2400" b="1">
                <a:solidFill>
                  <a:srgbClr val="FF3300"/>
                </a:solidFill>
              </a:rPr>
              <a:t>Литературное наследие </a:t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родного края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876925"/>
            <a:ext cx="7848600" cy="72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/>
              <a:t>Новикова И. А., МОУ Новосельская сош </a:t>
            </a:r>
          </a:p>
          <a:p>
            <a:pPr>
              <a:lnSpc>
                <a:spcPct val="80000"/>
              </a:lnSpc>
            </a:pPr>
            <a:r>
              <a:rPr lang="ru-RU" sz="2000" b="1"/>
              <a:t>Большесельский район Ярославская область, 2012 г.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684213" y="2924175"/>
            <a:ext cx="7559675" cy="187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И. З. Суриков</a:t>
            </a:r>
          </a:p>
        </p:txBody>
      </p:sp>
      <p:pic>
        <p:nvPicPr>
          <p:cNvPr id="2053" name="Picture 5" descr="IMG_00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67400" y="333375"/>
            <a:ext cx="2443163" cy="2808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25" y="1600200"/>
            <a:ext cx="1943100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19460" name="Picture 4" descr="IMG_002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2363" y="188913"/>
            <a:ext cx="3436937" cy="6435725"/>
          </a:xfrm>
          <a:prstGeom prst="rect">
            <a:avLst/>
          </a:prstGeom>
          <a:noFill/>
        </p:spPr>
      </p:pic>
      <p:pic>
        <p:nvPicPr>
          <p:cNvPr id="19461" name="Picture 5" descr="IMG_002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333375"/>
            <a:ext cx="4046537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74638"/>
            <a:ext cx="208915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6237288"/>
            <a:ext cx="7570787" cy="36036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400" b="1"/>
              <a:t>Буклет к 150 - летию И. З. Сурикова. 1991 г</a:t>
            </a:r>
            <a:r>
              <a:rPr lang="ru-RU" sz="1400"/>
              <a:t>., </a:t>
            </a:r>
            <a:r>
              <a:rPr lang="ru-RU" sz="1400" b="1"/>
              <a:t>вышедший в Большесельском районе</a:t>
            </a:r>
          </a:p>
        </p:txBody>
      </p:sp>
      <p:pic>
        <p:nvPicPr>
          <p:cNvPr id="20484" name="Picture 4" descr="IMG_002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188913"/>
            <a:ext cx="7212013" cy="6015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24300" y="1125538"/>
            <a:ext cx="2519363" cy="292100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708275"/>
            <a:ext cx="2089150" cy="38893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1400"/>
              <a:t>       </a:t>
            </a:r>
            <a:r>
              <a:rPr lang="ru-RU" sz="1400" b="1"/>
              <a:t>Ю. В. Гвоздарёв, поэт, художник земли Юхотской.  8 апреля 2004 года он встречался с учащимися Новосельской школы, а через несколько дней его не стало.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400" b="1"/>
              <a:t>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400" b="1"/>
              <a:t>       Произведение Ю. В. Гвоздарева, посвященное нашему земляку И. З. Сурикову с автографом.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1400" b="1"/>
          </a:p>
        </p:txBody>
      </p:sp>
      <p:pic>
        <p:nvPicPr>
          <p:cNvPr id="33796" name="Picture 4" descr="IMG_00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260350"/>
            <a:ext cx="1843088" cy="2303463"/>
          </a:xfrm>
          <a:prstGeom prst="rect">
            <a:avLst/>
          </a:prstGeom>
          <a:noFill/>
        </p:spPr>
      </p:pic>
      <p:pic>
        <p:nvPicPr>
          <p:cNvPr id="33797" name="Picture 5" descr="IMG_001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84438" y="404813"/>
            <a:ext cx="4267200" cy="6019800"/>
          </a:xfrm>
          <a:prstGeom prst="rect">
            <a:avLst/>
          </a:prstGeom>
          <a:noFill/>
        </p:spPr>
      </p:pic>
      <p:pic>
        <p:nvPicPr>
          <p:cNvPr id="33798" name="Picture 6" descr="IMG_001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8625" y="1341438"/>
            <a:ext cx="3413125" cy="482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IMG_002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260350"/>
            <a:ext cx="4325938" cy="6264275"/>
          </a:xfrm>
          <a:prstGeom prst="rect">
            <a:avLst/>
          </a:prstGeom>
          <a:noFill/>
        </p:spPr>
      </p:pic>
      <p:pic>
        <p:nvPicPr>
          <p:cNvPr id="24582" name="Picture 6" descr="IMG_001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7900" y="404813"/>
            <a:ext cx="4171950" cy="6048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74638"/>
            <a:ext cx="316865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600200"/>
            <a:ext cx="1655763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28676" name="Picture 4" descr="IM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260350"/>
            <a:ext cx="4608513" cy="3916363"/>
          </a:xfrm>
          <a:prstGeom prst="rect">
            <a:avLst/>
          </a:prstGeom>
          <a:noFill/>
        </p:spPr>
      </p:pic>
      <p:pic>
        <p:nvPicPr>
          <p:cNvPr id="28677" name="Picture 5" descr="IM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2950" y="3644900"/>
            <a:ext cx="1784350" cy="3024188"/>
          </a:xfrm>
          <a:prstGeom prst="rect">
            <a:avLst/>
          </a:prstGeom>
          <a:noFill/>
        </p:spPr>
      </p:pic>
      <p:pic>
        <p:nvPicPr>
          <p:cNvPr id="28678" name="Picture 6" descr="IMG_000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95963" y="260350"/>
            <a:ext cx="2336800" cy="3095625"/>
          </a:xfrm>
          <a:prstGeom prst="rect">
            <a:avLst/>
          </a:prstGeom>
          <a:noFill/>
        </p:spPr>
      </p:pic>
      <p:pic>
        <p:nvPicPr>
          <p:cNvPr id="28679" name="Picture 7" descr="IMG_000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00113" y="3716338"/>
            <a:ext cx="2068512" cy="2979737"/>
          </a:xfrm>
          <a:prstGeom prst="rect">
            <a:avLst/>
          </a:prstGeom>
          <a:noFill/>
        </p:spPr>
      </p:pic>
      <p:pic>
        <p:nvPicPr>
          <p:cNvPr id="28680" name="Picture 8" descr="IMG_000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08400" y="3789363"/>
            <a:ext cx="3097213" cy="2741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1871662" cy="796925"/>
          </a:xfrm>
        </p:spPr>
        <p:txBody>
          <a:bodyPr/>
          <a:lstStyle/>
          <a:p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076700"/>
            <a:ext cx="8713788" cy="2520950"/>
          </a:xfrm>
        </p:spPr>
        <p:txBody>
          <a:bodyPr/>
          <a:lstStyle/>
          <a:p>
            <a:pPr>
              <a:buFontTx/>
              <a:buNone/>
            </a:pPr>
            <a:r>
              <a:rPr lang="ru-RU" sz="1800"/>
              <a:t>     </a:t>
            </a:r>
            <a:r>
              <a:rPr lang="ru-RU" sz="1800" b="1" u="sng"/>
              <a:t>Областные конкурсы исследовательских работ по краеведению:</a:t>
            </a:r>
            <a:r>
              <a:rPr lang="ru-RU" sz="1800" b="1"/>
              <a:t> </a:t>
            </a:r>
          </a:p>
          <a:p>
            <a:pPr>
              <a:buFontTx/>
              <a:buNone/>
            </a:pPr>
            <a:r>
              <a:rPr lang="ru-RU" sz="1800" b="1"/>
              <a:t>1. </a:t>
            </a:r>
            <a:r>
              <a:rPr lang="ru-RU" sz="1800" b="1">
                <a:solidFill>
                  <a:srgbClr val="009900"/>
                </a:solidFill>
              </a:rPr>
              <a:t>«Природа родного края в произведениях писателей  и поэтов Верхневолжья»,</a:t>
            </a:r>
            <a:r>
              <a:rPr lang="ru-RU" sz="1800" b="1"/>
              <a:t> Новоторова С., 10 кл., 1999 г., Диплом 2 степени. </a:t>
            </a:r>
          </a:p>
          <a:p>
            <a:pPr>
              <a:buFontTx/>
              <a:buNone/>
            </a:pPr>
            <a:r>
              <a:rPr lang="ru-RU" sz="1800" b="1"/>
              <a:t>2. </a:t>
            </a:r>
            <a:r>
              <a:rPr lang="ru-RU" sz="1800" b="1">
                <a:solidFill>
                  <a:srgbClr val="CC0066"/>
                </a:solidFill>
              </a:rPr>
              <a:t>«Слово правды и добра…»</a:t>
            </a:r>
            <a:r>
              <a:rPr lang="ru-RU" sz="1800" b="1"/>
              <a:t> (творчество поэтов-суриковцев), Малафеева Ю., 10 кл., Почетная Грамота, 1999 г. </a:t>
            </a:r>
          </a:p>
          <a:p>
            <a:pPr>
              <a:buFontTx/>
              <a:buNone/>
            </a:pPr>
            <a:r>
              <a:rPr lang="ru-RU" sz="1800" b="1"/>
              <a:t>3. </a:t>
            </a:r>
            <a:r>
              <a:rPr lang="ru-RU" sz="1800" b="1">
                <a:solidFill>
                  <a:srgbClr val="CC0000"/>
                </a:solidFill>
              </a:rPr>
              <a:t>«Великая Отечественная война и русский язык в стихах поэтов Ярославского края, Верхневолжья и в публицистике»,</a:t>
            </a:r>
            <a:r>
              <a:rPr lang="ru-RU" sz="1800" b="1"/>
              <a:t> Новикова С., 9 кл., 2000 г. </a:t>
            </a:r>
          </a:p>
        </p:txBody>
      </p:sp>
      <p:pic>
        <p:nvPicPr>
          <p:cNvPr id="29700" name="Picture 4" descr="IMG_00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7513" y="260350"/>
            <a:ext cx="2649537" cy="3744913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rgbClr val="FF3300"/>
              </a:bgClr>
            </a:pattFill>
            <a:miter lim="800000"/>
            <a:headEnd/>
            <a:tailEnd/>
          </a:ln>
        </p:spPr>
      </p:pic>
      <p:pic>
        <p:nvPicPr>
          <p:cNvPr id="29701" name="Picture 5" descr="IMG_000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48038" y="260350"/>
            <a:ext cx="2641600" cy="3744913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chemeClr val="hlink"/>
              </a:bgClr>
            </a:pattFill>
            <a:miter lim="800000"/>
            <a:headEnd/>
            <a:tailEnd/>
          </a:ln>
        </p:spPr>
      </p:pic>
      <p:pic>
        <p:nvPicPr>
          <p:cNvPr id="29702" name="Picture 6" descr="IMG_000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00788" y="333375"/>
            <a:ext cx="2428875" cy="3671888"/>
          </a:xfrm>
          <a:prstGeom prst="rect">
            <a:avLst/>
          </a:prstGeom>
          <a:noFill/>
          <a:ln w="9525">
            <a:pattFill prst="pct5">
              <a:fgClr>
                <a:schemeClr val="tx1"/>
              </a:fgClr>
              <a:bgClr>
                <a:srgbClr val="CC0066"/>
              </a:bgClr>
            </a:patt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08400" y="1268413"/>
            <a:ext cx="935038" cy="144462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2138" y="1600200"/>
            <a:ext cx="2232025" cy="2476500"/>
          </a:xfrm>
        </p:spPr>
        <p:txBody>
          <a:bodyPr/>
          <a:lstStyle/>
          <a:p>
            <a:endParaRPr lang="ru-RU"/>
          </a:p>
        </p:txBody>
      </p:sp>
      <p:pic>
        <p:nvPicPr>
          <p:cNvPr id="30724" name="Picture 4" descr="IMG_000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557338"/>
            <a:ext cx="2166938" cy="3095625"/>
          </a:xfrm>
          <a:prstGeom prst="rect">
            <a:avLst/>
          </a:prstGeom>
          <a:noFill/>
        </p:spPr>
      </p:pic>
      <p:pic>
        <p:nvPicPr>
          <p:cNvPr id="30725" name="Picture 5" descr="IMG_000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27313" y="765175"/>
            <a:ext cx="3225800" cy="4478338"/>
          </a:xfrm>
          <a:prstGeom prst="rect">
            <a:avLst/>
          </a:prstGeom>
          <a:noFill/>
        </p:spPr>
      </p:pic>
      <p:pic>
        <p:nvPicPr>
          <p:cNvPr id="30726" name="Picture 6" descr="IMG_00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1863" y="836613"/>
            <a:ext cx="2911475" cy="4033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4437063"/>
            <a:ext cx="4176713" cy="2016125"/>
          </a:xfrm>
        </p:spPr>
        <p:txBody>
          <a:bodyPr/>
          <a:lstStyle/>
          <a:p>
            <a:pPr algn="l"/>
            <a:r>
              <a:rPr lang="ru-RU" sz="1800" b="1"/>
              <a:t>15 декабря 2001 г. Презентация первого сборника произведений юных авторов: поэтов и прозаиков Большесельского   района.</a:t>
            </a:r>
          </a:p>
        </p:txBody>
      </p:sp>
      <p:pic>
        <p:nvPicPr>
          <p:cNvPr id="21511" name="Picture 7" descr="IMG_003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88913"/>
            <a:ext cx="4108450" cy="6383337"/>
          </a:xfrm>
          <a:prstGeom prst="rect">
            <a:avLst/>
          </a:prstGeom>
          <a:noFill/>
        </p:spPr>
      </p:pic>
      <p:pic>
        <p:nvPicPr>
          <p:cNvPr id="21512" name="Picture 8" descr="IMG_0016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500563" y="836613"/>
            <a:ext cx="4427537" cy="3117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620713"/>
            <a:ext cx="4392612" cy="796925"/>
          </a:xfrm>
        </p:spPr>
        <p:txBody>
          <a:bodyPr/>
          <a:lstStyle/>
          <a:p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516563"/>
            <a:ext cx="8207375" cy="1341437"/>
          </a:xfrm>
        </p:spPr>
        <p:txBody>
          <a:bodyPr/>
          <a:lstStyle/>
          <a:p>
            <a:pPr>
              <a:buFontTx/>
              <a:buNone/>
            </a:pPr>
            <a:r>
              <a:rPr lang="ru-RU" sz="1600"/>
              <a:t>      </a:t>
            </a:r>
            <a:r>
              <a:rPr lang="ru-RU" sz="1600" b="1"/>
              <a:t>Литературный сборник </a:t>
            </a:r>
            <a:r>
              <a:rPr lang="ru-RU" sz="1600" b="1">
                <a:solidFill>
                  <a:schemeClr val="accent2"/>
                </a:solidFill>
              </a:rPr>
              <a:t>«Племя младое»,</a:t>
            </a:r>
            <a:r>
              <a:rPr lang="ru-RU" sz="1600" b="1"/>
              <a:t> 2001 г. Альманах </a:t>
            </a:r>
            <a:r>
              <a:rPr lang="ru-RU" sz="1600" b="1">
                <a:solidFill>
                  <a:schemeClr val="hlink"/>
                </a:solidFill>
              </a:rPr>
              <a:t>«Край мой Юхотский…»,</a:t>
            </a:r>
            <a:r>
              <a:rPr lang="ru-RU" sz="1600" b="1"/>
              <a:t> 2001 г. Альманах </a:t>
            </a:r>
            <a:r>
              <a:rPr lang="ru-RU" sz="1600" b="1">
                <a:solidFill>
                  <a:schemeClr val="hlink"/>
                </a:solidFill>
              </a:rPr>
              <a:t>«Край мой Юхотский…»,</a:t>
            </a:r>
            <a:r>
              <a:rPr lang="ru-RU" sz="1600" b="1"/>
              <a:t> 2002 г. Литературный сборник </a:t>
            </a:r>
            <a:r>
              <a:rPr lang="ru-RU" sz="1600" b="1">
                <a:solidFill>
                  <a:srgbClr val="FF3300"/>
                </a:solidFill>
              </a:rPr>
              <a:t>«Большесельские звёздочки»,</a:t>
            </a:r>
            <a:r>
              <a:rPr lang="ru-RU" sz="1600" b="1"/>
              <a:t> 2005 г. Сборник победителей творческих работ областного конкурса </a:t>
            </a:r>
            <a:r>
              <a:rPr lang="ru-RU" sz="1600" b="1">
                <a:solidFill>
                  <a:schemeClr val="accent2"/>
                </a:solidFill>
              </a:rPr>
              <a:t>«Проба пера»,</a:t>
            </a:r>
            <a:r>
              <a:rPr lang="ru-RU" sz="1600" b="1"/>
              <a:t> 2006 г.</a:t>
            </a:r>
          </a:p>
        </p:txBody>
      </p:sp>
      <p:pic>
        <p:nvPicPr>
          <p:cNvPr id="27652" name="Picture 4" descr="IMGP002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260350"/>
            <a:ext cx="6985000" cy="523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IMG_0031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140200" y="260350"/>
            <a:ext cx="4152900" cy="6342063"/>
          </a:xfrm>
          <a:noFill/>
          <a:ln/>
        </p:spPr>
      </p:pic>
      <p:pic>
        <p:nvPicPr>
          <p:cNvPr id="22533" name="Picture 5" descr="IMG_000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550" y="188913"/>
            <a:ext cx="2347913" cy="6453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G_002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4663" y="476250"/>
            <a:ext cx="4703762" cy="5832475"/>
          </a:xfrm>
          <a:prstGeom prst="rect">
            <a:avLst/>
          </a:prstGeom>
          <a:noFill/>
        </p:spPr>
      </p:pic>
      <p:pic>
        <p:nvPicPr>
          <p:cNvPr id="13317" name="Picture 5" descr="IMG_0009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7625" y="476250"/>
            <a:ext cx="4306888" cy="58324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274638"/>
            <a:ext cx="5976937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23556" name="Picture 4" descr="IMG_003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8888" y="188913"/>
            <a:ext cx="6818312" cy="647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IMG_000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260350"/>
            <a:ext cx="8248650" cy="612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765175"/>
            <a:ext cx="2952750" cy="652463"/>
          </a:xfrm>
        </p:spPr>
        <p:txBody>
          <a:bodyPr/>
          <a:lstStyle/>
          <a:p>
            <a:endParaRPr lang="ru-RU" sz="4000"/>
          </a:p>
        </p:txBody>
      </p:sp>
      <p:pic>
        <p:nvPicPr>
          <p:cNvPr id="4103" name="Picture 7" descr="IMG_000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260350"/>
            <a:ext cx="4203700" cy="6315075"/>
          </a:xfrm>
          <a:prstGeom prst="rect">
            <a:avLst/>
          </a:prstGeom>
          <a:noFill/>
        </p:spPr>
      </p:pic>
      <p:pic>
        <p:nvPicPr>
          <p:cNvPr id="4104" name="Picture 8" descr="IMG_0030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795963" y="260350"/>
            <a:ext cx="2046287" cy="62642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908050"/>
            <a:ext cx="4043362" cy="509588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7427913" cy="3527425"/>
          </a:xfrm>
        </p:spPr>
        <p:txBody>
          <a:bodyPr/>
          <a:lstStyle/>
          <a:p>
            <a:endParaRPr lang="ru-RU"/>
          </a:p>
        </p:txBody>
      </p:sp>
      <p:pic>
        <p:nvPicPr>
          <p:cNvPr id="6148" name="Picture 4" descr="IMG_000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1638" y="333375"/>
            <a:ext cx="4643437" cy="5876925"/>
          </a:xfrm>
          <a:prstGeom prst="rect">
            <a:avLst/>
          </a:prstGeom>
          <a:noFill/>
        </p:spPr>
      </p:pic>
      <p:pic>
        <p:nvPicPr>
          <p:cNvPr id="6149" name="Picture 5" descr="IM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1773238"/>
            <a:ext cx="6192837" cy="4402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908050"/>
            <a:ext cx="3178175" cy="509588"/>
          </a:xfrm>
        </p:spPr>
        <p:txBody>
          <a:bodyPr/>
          <a:lstStyle/>
          <a:p>
            <a:endParaRPr lang="ru-RU" sz="4000"/>
          </a:p>
        </p:txBody>
      </p:sp>
      <p:pic>
        <p:nvPicPr>
          <p:cNvPr id="7172" name="Picture 4" descr="IMG_000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4663" y="260350"/>
            <a:ext cx="4594225" cy="6299200"/>
          </a:xfrm>
          <a:prstGeom prst="rect">
            <a:avLst/>
          </a:prstGeom>
          <a:noFill/>
        </p:spPr>
      </p:pic>
      <p:pic>
        <p:nvPicPr>
          <p:cNvPr id="7173" name="Picture 5" descr="IMG_0017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827088" y="333375"/>
            <a:ext cx="2551112" cy="3168650"/>
          </a:xfrm>
          <a:noFill/>
          <a:ln/>
        </p:spPr>
      </p:pic>
      <p:pic>
        <p:nvPicPr>
          <p:cNvPr id="7174" name="Picture 6" descr="IMG_001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825" y="3789363"/>
            <a:ext cx="4032250" cy="275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692150"/>
            <a:ext cx="3178175" cy="725488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37288"/>
            <a:ext cx="8229600" cy="28733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600" b="1"/>
              <a:t>Рисунки Новиковой О., Крыловой О. к стихотворениям И. З. Сурикова</a:t>
            </a:r>
          </a:p>
        </p:txBody>
      </p:sp>
      <p:pic>
        <p:nvPicPr>
          <p:cNvPr id="8196" name="Picture 4" descr="IMG_000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404813"/>
            <a:ext cx="4200525" cy="5686425"/>
          </a:xfrm>
          <a:prstGeom prst="rect">
            <a:avLst/>
          </a:prstGeom>
          <a:noFill/>
        </p:spPr>
      </p:pic>
      <p:pic>
        <p:nvPicPr>
          <p:cNvPr id="8197" name="Picture 5" descr="IMG_00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463" y="333375"/>
            <a:ext cx="4152900" cy="583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2825"/>
            <a:ext cx="8229600" cy="360363"/>
          </a:xfrm>
        </p:spPr>
        <p:txBody>
          <a:bodyPr/>
          <a:lstStyle/>
          <a:p>
            <a:r>
              <a:rPr lang="ru-RU" sz="1600" b="1"/>
              <a:t>Русская деревня в изображении ученицы 9 класса И. Суриковой</a:t>
            </a:r>
          </a:p>
        </p:txBody>
      </p:sp>
      <p:pic>
        <p:nvPicPr>
          <p:cNvPr id="25604" name="Picture 4" descr="IMG_0012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95288" y="260350"/>
            <a:ext cx="8466137" cy="57102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6165850"/>
            <a:ext cx="8075612" cy="3587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600" b="1"/>
              <a:t>Щедра на краски осень…                                    Рисунок Новиковой С., 9 класс.</a:t>
            </a:r>
          </a:p>
        </p:txBody>
      </p:sp>
      <p:pic>
        <p:nvPicPr>
          <p:cNvPr id="9220" name="Picture 4" descr="IMG_00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260350"/>
            <a:ext cx="8170863" cy="559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150"/>
            <a:ext cx="7499350" cy="725488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5949950"/>
            <a:ext cx="8002587" cy="50323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800" b="1"/>
              <a:t>Скачут кони в поле…                                            Крылова Ю., 9 класс</a:t>
            </a:r>
          </a:p>
        </p:txBody>
      </p:sp>
      <p:pic>
        <p:nvPicPr>
          <p:cNvPr id="10245" name="Picture 5" descr="IMG_001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260350"/>
            <a:ext cx="8207375" cy="553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algn="l"/>
            <a:r>
              <a:rPr lang="ru-RU" sz="2400"/>
              <a:t>Используемая литература: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508500"/>
            <a:ext cx="4464050" cy="1944688"/>
          </a:xfrm>
        </p:spPr>
        <p:txBody>
          <a:bodyPr/>
          <a:lstStyle/>
          <a:p>
            <a:pPr>
              <a:buFontTx/>
              <a:buNone/>
            </a:pPr>
            <a:r>
              <a:rPr lang="ru-RU" sz="1400"/>
              <a:t>       </a:t>
            </a:r>
            <a:r>
              <a:rPr lang="ru-RU" sz="1400" b="1"/>
              <a:t>Местные газеты, сборники стихов, альманахи, тексты художественной литературы, воспоминания жителей Большесельского района, с. Нового и окрестных деревень. Рисунки Крыловой Ю., Крыловой О., НовиковойО. Новиковой С, Паршуковой Т., Суриковой И., стихи учащихся….</a:t>
            </a:r>
          </a:p>
        </p:txBody>
      </p:sp>
      <p:pic>
        <p:nvPicPr>
          <p:cNvPr id="31749" name="Picture 5" descr="IMG_00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59338" y="404813"/>
            <a:ext cx="3960812" cy="2879725"/>
          </a:xfrm>
          <a:prstGeom prst="rect">
            <a:avLst/>
          </a:prstGeom>
          <a:noFill/>
        </p:spPr>
      </p:pic>
      <p:pic>
        <p:nvPicPr>
          <p:cNvPr id="31750" name="Picture 6" descr="IMG_00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1268413"/>
            <a:ext cx="4106862" cy="2747962"/>
          </a:xfrm>
          <a:prstGeom prst="rect">
            <a:avLst/>
          </a:prstGeom>
          <a:noFill/>
        </p:spPr>
      </p:pic>
      <p:pic>
        <p:nvPicPr>
          <p:cNvPr id="31751" name="Picture 7" descr="IM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9338" y="3573463"/>
            <a:ext cx="4033837" cy="293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7" name="Picture 5" descr="IMG_00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260350"/>
            <a:ext cx="3808413" cy="6381750"/>
          </a:xfrm>
          <a:prstGeom prst="rect">
            <a:avLst/>
          </a:prstGeom>
          <a:noFill/>
        </p:spPr>
      </p:pic>
      <p:pic>
        <p:nvPicPr>
          <p:cNvPr id="3079" name="Picture 7" descr="IMG_0004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327525" y="188913"/>
            <a:ext cx="4391025" cy="64801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4868863"/>
            <a:ext cx="7859712" cy="1728787"/>
          </a:xfrm>
        </p:spPr>
        <p:txBody>
          <a:bodyPr/>
          <a:lstStyle/>
          <a:p>
            <a:pPr>
              <a:buFontTx/>
              <a:buNone/>
            </a:pPr>
            <a:r>
              <a:rPr lang="ru-RU" sz="1600" b="1"/>
              <a:t>Вот такая деревня…                         </a:t>
            </a:r>
            <a:r>
              <a:rPr lang="ru-RU" sz="1200" b="1"/>
              <a:t>«Красное знамя», 1990 г. Фото А. Шаньгина.</a:t>
            </a:r>
          </a:p>
          <a:p>
            <a:pPr>
              <a:buFontTx/>
              <a:buNone/>
            </a:pPr>
            <a:endParaRPr lang="ru-RU" sz="1200" b="1"/>
          </a:p>
          <a:p>
            <a:pPr>
              <a:buFontTx/>
              <a:buNone/>
            </a:pPr>
            <a:r>
              <a:rPr lang="ru-RU" sz="1600" b="1"/>
              <a:t>      Изредка И. З. Сурикову удавалось бывать в Новосёлове, после отъезда в Москву. Он приезжал обычно весной, когда леса и луга покрывались изумрудной зеленью, когда всюду свежо чернели взрытые пашни. Это нашло отражение в его стихах. </a:t>
            </a:r>
          </a:p>
        </p:txBody>
      </p:sp>
      <p:pic>
        <p:nvPicPr>
          <p:cNvPr id="15364" name="Picture 4" descr="IMG_002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6375" y="333375"/>
            <a:ext cx="6135688" cy="4489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00663"/>
            <a:ext cx="8229600" cy="1296987"/>
          </a:xfrm>
        </p:spPr>
        <p:txBody>
          <a:bodyPr/>
          <a:lstStyle/>
          <a:p>
            <a:pPr>
              <a:buFontTx/>
              <a:buNone/>
            </a:pPr>
            <a:r>
              <a:rPr lang="ru-RU" sz="1600"/>
              <a:t>      </a:t>
            </a:r>
            <a:r>
              <a:rPr lang="ru-RU" sz="1600" b="1"/>
              <a:t>Камень у дороги, ведущей в Новосёлово, в деревню, которой теперь уже нет. Он помнит былые времена, деревянные дома на пригорке, столетние липы. Помнит, возможно, Ивана Захаровича Сурикова, когда тот, побродив по окрестностям, присаживался на нём отдохнуть.  </a:t>
            </a:r>
            <a:r>
              <a:rPr lang="ru-RU" sz="1200" b="1"/>
              <a:t>Фото 1993 г.</a:t>
            </a:r>
          </a:p>
        </p:txBody>
      </p:sp>
      <p:pic>
        <p:nvPicPr>
          <p:cNvPr id="14340" name="Picture 4" descr="IMG_001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476250"/>
            <a:ext cx="7056437" cy="4691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797425"/>
            <a:ext cx="3600450" cy="1655763"/>
          </a:xfrm>
        </p:spPr>
        <p:txBody>
          <a:bodyPr/>
          <a:lstStyle/>
          <a:p>
            <a:pPr>
              <a:buFontTx/>
              <a:buNone/>
            </a:pPr>
            <a:r>
              <a:rPr lang="ru-RU" sz="1600"/>
              <a:t>      </a:t>
            </a:r>
            <a:r>
              <a:rPr lang="ru-RU" sz="1400" b="1"/>
              <a:t>Учащиеся Иванцевской школы вместе с библиотекарем Молодцовой И. Н. сажают рябинку в бывшей деревне И. З. Сурикова Новосёлово, там где будущий поэт катался на санках с горки. </a:t>
            </a:r>
            <a:r>
              <a:rPr lang="ru-RU" sz="1200" b="1"/>
              <a:t>Фото 2005 г.</a:t>
            </a:r>
          </a:p>
        </p:txBody>
      </p:sp>
      <p:pic>
        <p:nvPicPr>
          <p:cNvPr id="32772" name="Picture 4" descr="IM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88913"/>
            <a:ext cx="5040313" cy="3402012"/>
          </a:xfrm>
          <a:prstGeom prst="rect">
            <a:avLst/>
          </a:prstGeom>
          <a:noFill/>
        </p:spPr>
      </p:pic>
      <p:pic>
        <p:nvPicPr>
          <p:cNvPr id="32773" name="Picture 5" descr="IM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4300" y="3141663"/>
            <a:ext cx="4968875" cy="3343275"/>
          </a:xfrm>
          <a:prstGeom prst="rect">
            <a:avLst/>
          </a:prstGeom>
          <a:noFill/>
        </p:spPr>
      </p:pic>
      <p:pic>
        <p:nvPicPr>
          <p:cNvPr id="32774" name="Picture 6" descr="IM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8625" y="476250"/>
            <a:ext cx="3384550" cy="228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8" name="Picture 4" descr="IMG_002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333375"/>
            <a:ext cx="8675688" cy="583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4" descr="IMG_002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2113" y="260350"/>
            <a:ext cx="8751887" cy="5915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MG_002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24300" y="620713"/>
            <a:ext cx="5032375" cy="5545137"/>
          </a:xfrm>
          <a:prstGeom prst="rect">
            <a:avLst/>
          </a:prstGeom>
          <a:noFill/>
        </p:spPr>
      </p:pic>
      <p:pic>
        <p:nvPicPr>
          <p:cNvPr id="18437" name="Picture 5" descr="IMG_0010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79388" y="836613"/>
            <a:ext cx="3632200" cy="51022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227</TotalTime>
  <Words>495</Words>
  <Application>Microsoft Office PowerPoint</Application>
  <PresentationFormat>Экран (4:3)</PresentationFormat>
  <Paragraphs>25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Arial</vt:lpstr>
      <vt:lpstr>Оформление по умолчанию</vt:lpstr>
      <vt:lpstr>Литературное наследие  родного края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15 декабря 2001 г. Презентация первого сборника произведений юных авторов: поэтов и прозаиков Большесельского   района.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Русская деревня в изображении ученицы 9 класса И. Суриковой</vt:lpstr>
      <vt:lpstr>Слайд 27</vt:lpstr>
      <vt:lpstr>Слайд 28</vt:lpstr>
      <vt:lpstr>Используемая литература: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И. З. Суриков</dc:title>
  <dc:creator>Новикова И. А.</dc:creator>
  <cp:lastModifiedBy>revaz</cp:lastModifiedBy>
  <cp:revision>10</cp:revision>
  <dcterms:created xsi:type="dcterms:W3CDTF">2010-01-08T14:30:57Z</dcterms:created>
  <dcterms:modified xsi:type="dcterms:W3CDTF">2013-01-15T15:25:36Z</dcterms:modified>
</cp:coreProperties>
</file>