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2" r:id="rId2"/>
    <p:sldMasterId id="2147483774" r:id="rId3"/>
    <p:sldMasterId id="2147483808" r:id="rId4"/>
  </p:sldMasterIdLst>
  <p:notesMasterIdLst>
    <p:notesMasterId r:id="rId44"/>
  </p:notesMasterIdLst>
  <p:sldIdLst>
    <p:sldId id="352" r:id="rId5"/>
    <p:sldId id="351" r:id="rId6"/>
    <p:sldId id="325" r:id="rId7"/>
    <p:sldId id="326" r:id="rId8"/>
    <p:sldId id="327" r:id="rId9"/>
    <p:sldId id="330" r:id="rId10"/>
    <p:sldId id="355" r:id="rId11"/>
    <p:sldId id="277" r:id="rId12"/>
    <p:sldId id="279" r:id="rId13"/>
    <p:sldId id="278" r:id="rId14"/>
    <p:sldId id="329" r:id="rId15"/>
    <p:sldId id="276" r:id="rId16"/>
    <p:sldId id="331" r:id="rId17"/>
    <p:sldId id="357" r:id="rId18"/>
    <p:sldId id="287" r:id="rId19"/>
    <p:sldId id="332" r:id="rId20"/>
    <p:sldId id="275" r:id="rId21"/>
    <p:sldId id="333" r:id="rId22"/>
    <p:sldId id="290" r:id="rId23"/>
    <p:sldId id="294" r:id="rId24"/>
    <p:sldId id="297" r:id="rId25"/>
    <p:sldId id="296" r:id="rId26"/>
    <p:sldId id="291" r:id="rId27"/>
    <p:sldId id="293" r:id="rId28"/>
    <p:sldId id="314" r:id="rId29"/>
    <p:sldId id="359" r:id="rId30"/>
    <p:sldId id="361" r:id="rId31"/>
    <p:sldId id="364" r:id="rId32"/>
    <p:sldId id="365" r:id="rId33"/>
    <p:sldId id="366" r:id="rId34"/>
    <p:sldId id="334" r:id="rId35"/>
    <p:sldId id="295" r:id="rId36"/>
    <p:sldId id="315" r:id="rId37"/>
    <p:sldId id="274" r:id="rId38"/>
    <p:sldId id="285" r:id="rId39"/>
    <p:sldId id="368" r:id="rId40"/>
    <p:sldId id="367" r:id="rId41"/>
    <p:sldId id="284" r:id="rId42"/>
    <p:sldId id="273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43C"/>
    <a:srgbClr val="0000FF"/>
    <a:srgbClr val="0066FF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126C67-809D-409D-8272-B48EA6CE10E2}" type="datetimeFigureOut">
              <a:rPr lang="ru-RU"/>
              <a:pPr>
                <a:defRPr/>
              </a:pPr>
              <a:t>15.01.2013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0759E3-4543-4D69-BF53-EEEE5A810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B65987-0A1C-4930-9CCB-3D56E81C31C7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D44635-3B87-4A0D-87B5-190A28845DB2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0826B-E0C0-45F4-BB4C-78A23C5DCEE9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86667-CBE4-4EE4-92E5-BF7068AE2FB6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DDFDA9-468D-4115-BF5A-5C01672B152B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9633EE-0FBA-4705-9131-34D2696027ED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73C58D-FC91-4F2C-A580-356CA0F25835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12406A-1904-4FF2-A83A-C038552C5D9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7F0A02-2AC4-40AA-9FB7-881EC51239D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1F61D8-C96A-4534-AF3E-61371D65ACA7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487C70-B547-4AD3-BD4B-B1C4A0179A9A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04BF69-1A42-417A-BF8D-32BA4A4D9DE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54002A-991F-4A17-B675-9FC5FF0C0E70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DE6120-3B35-4FEC-9FCB-0867F56172F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BE9FF-E737-4FC1-B9EF-AD9D27D59F68}" type="datetimeFigureOut">
              <a:rPr lang="ru-RU"/>
              <a:pPr>
                <a:defRPr/>
              </a:pPr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74DB-E4D2-4656-BA13-8A4744F09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E216-F64C-4BCD-94FC-1D5B0225B00B}" type="datetimeFigureOut">
              <a:rPr lang="ru-RU"/>
              <a:pPr>
                <a:defRPr/>
              </a:pPr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504F-D55D-4FDE-887A-55634AD66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F48F-C819-4A71-8F74-9BD8C0D33487}" type="datetimeFigureOut">
              <a:rPr lang="ru-RU"/>
              <a:pPr>
                <a:defRPr/>
              </a:pPr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AAED-13B3-4934-AF67-4D6F55C00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62A0-95AD-40A8-9E6F-0EBCBA586AD1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4C0A-D446-4EF0-965B-B529CB4AFC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F320-BDA9-46B5-A3C4-DDE058DBA3FA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AC07-A2D4-4F12-8711-6FB86598A8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149E-0AF1-48A5-B2BB-990A909AD8EC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61EF-3BA6-4BD6-82AD-8EEA49FFF8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A4B2-E17F-434C-9742-DB61426FEDFF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D090-218F-4478-814C-75080D201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A9AC3-70C1-4FF9-BBCB-326133F3BA15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51ED-D025-4043-B53A-1170C7AD6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96BC-FD5C-4058-B7BE-948D34E90B55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F21F-EE5E-44BC-9EE6-C653A4CBE0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5A6A-3B21-4AA3-B401-66384C2A47EA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3FEE-A5AA-4B6F-943B-73E0D83C73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2728-1D58-4FEF-BBF4-BF555739D2E8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3543-8BFF-4937-B8A5-88750AF736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AF2E-CF44-4791-B9E8-1F4E3965184A}" type="datetimeFigureOut">
              <a:rPr lang="ru-RU"/>
              <a:pPr>
                <a:defRPr/>
              </a:pPr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C9A13-98D8-4895-925E-DD0D3A04E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9B3D-3A5E-41F4-BCC4-9BFC05B0A221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0D21-374E-4BC4-9306-C760A86CF3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A063-6EA5-4716-9046-90A97E7FCEFE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D83F-D1D0-4C5C-9CDD-98FBB625EF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76C1-A613-4483-A6BB-061AB684C5A5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8CD1-DB96-4B8D-9BDB-FF1D8F7083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6DAB-BA0E-48E3-8294-30061FC9F1BD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33FE-1EB2-484E-89A3-25B297E81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2719-8DB4-4960-88B8-C2C229A91D62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A36E-BC8C-43FD-98E9-2F772323C7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39B0-AF63-4D74-91D1-3C2AABAEDD35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2355A-52AF-4B5B-B62A-07FC6AB479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426A-D703-49D0-9916-3FCB450B09E9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CA49-B25B-4A78-9E98-B83C7D6F48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6895-01C1-4871-B8CA-B60C94B87700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BF14-A292-47EC-BB5D-377465D0DD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BFF2-DCF4-4EA4-A14D-9DD95F563B09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82F98-82F6-4D0B-AE8A-94AA46F257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2D23-568B-413F-8D67-1BCAAA8299D8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B5AE-2E93-4CA8-9E2D-3EDD523D0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102C-E1F5-4F9B-890B-2F5E3093C080}" type="datetimeFigureOut">
              <a:rPr lang="ru-RU"/>
              <a:pPr>
                <a:defRPr/>
              </a:pPr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9F237-3034-45F4-ADFA-F998C55CE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3A8F-DC11-4035-A31B-B11047EEE8DB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1A46-BA96-4D73-B4DC-7893CCEC44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9CF7-2636-4CA6-9A59-FFB603E795E9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A9F3-2ADB-4ED8-A081-0708D6770B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9672-7942-4CA6-8690-D4BE9972BFE4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092C-DCC6-41E8-A95E-2F215BBB07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3362-749C-4353-B7C8-C25F033F56D1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55B7-C5CE-424E-B351-4D49C6BEE7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7DB873F-1547-427B-B787-77CE902BCEC2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5F884E8-1F2C-4408-9DCB-3DFDD8DA32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DF2B654-0C16-4A58-B669-E44B71F6DD53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47425FF-4FE0-44E1-9AD0-A3035A971E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C557F1-4DBC-41CC-8999-3E674C10904D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B68024-DB74-4BC3-B652-C3F40F19F9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F7B3DD-A58C-4B5E-9F7E-1D8CA9630B76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1CE701-73AF-4E7E-87A6-B7C2F59A88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7A2993D-AE2D-4A74-B3D5-FFC2AF32CC6B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E41AB66-23B2-465D-8578-567F47E6B3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C3153B-2543-459B-82BE-18B544F0D90F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C09FC0B-49CE-422A-AC96-4149BD2B96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E104-97EF-4FEB-83B1-D8C121F942E7}" type="datetimeFigureOut">
              <a:rPr lang="ru-RU"/>
              <a:pPr>
                <a:defRPr/>
              </a:pPr>
              <a:t>15.01.2013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8473-092F-4AF9-876B-AB6286D98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CB05778-4B63-4201-A28A-D74271BA1458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D6AC76B-7E7B-4666-80F1-0F78B06BBE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4E78FD7-52A7-4A5E-B083-F88D0006E089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263DD14-B19E-4127-8281-62118F04A0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5E9A486-516C-4D7F-A526-F4D0089227AC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39F1DD-F1BA-4560-9A4E-341411379C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2E4B93-CEBB-4F78-8928-550D1C326C80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93D1F5B-553E-4D70-BE4D-43B52896D4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F7D45CA-D018-4E59-8FBE-A7B99F3CFAFF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0860592-B48E-489B-AD8F-221621DD79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8F88-9B37-4B04-AFA3-EF79F2D89FC9}" type="datetimeFigureOut">
              <a:rPr lang="ru-RU"/>
              <a:pPr>
                <a:defRPr/>
              </a:pPr>
              <a:t>15.01.2013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89AA-7B18-4E3C-9CA2-2D4ECD23A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DDA3C-4223-4918-B1DA-D5F0A9C808D3}" type="datetimeFigureOut">
              <a:rPr lang="ru-RU"/>
              <a:pPr>
                <a:defRPr/>
              </a:pPr>
              <a:t>15.01.2013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02C9-F137-4646-AFFF-83ED2C043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FA11-A4E8-47DC-B98F-2AAA10A83934}" type="datetimeFigureOut">
              <a:rPr lang="ru-RU"/>
              <a:pPr>
                <a:defRPr/>
              </a:pPr>
              <a:t>15.01.2013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9013C-1D80-4D94-B869-1C9345E8D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B439-0C38-49D4-87C9-2475FE20688E}" type="datetimeFigureOut">
              <a:rPr lang="ru-RU"/>
              <a:pPr>
                <a:defRPr/>
              </a:pPr>
              <a:t>15.01.2013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215D-3874-406D-BC3C-89C4108DE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3534-9B2B-4837-8E09-C356CF1DDDD9}" type="datetimeFigureOut">
              <a:rPr lang="ru-RU"/>
              <a:pPr>
                <a:defRPr/>
              </a:pPr>
              <a:t>15.01.2013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B62FB-887B-45DE-ADD2-887305C71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1AE8CA-76C4-4EF3-BB0E-D4F687DDC392}" type="datetimeFigureOut">
              <a:rPr lang="ru-RU"/>
              <a:pPr>
                <a:defRPr/>
              </a:pPr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F261BE-945F-4353-BE3E-6ED98F264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0C690DD-E252-4EC6-8299-74039C1F35CC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CB5A01B-9B2D-4C99-92F8-98B2125CEF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355F2F0-6078-4B77-9554-819593E2D964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D7641B3-38ED-49CA-8CF5-BEE20D9639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7B288CB-2AFC-437D-B6EC-4516CF6719ED}" type="datetimeFigureOut">
              <a:rPr lang="ru-RU"/>
              <a:pPr>
                <a:defRPr/>
              </a:pPr>
              <a:t>15.01.2013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9CE0ACB-8848-4CBF-BBD6-4C05DAD2C8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9.gif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://smiles.33b.ru/smile.102750.html" TargetMode="External"/><Relationship Id="rId5" Type="http://schemas.openxmlformats.org/officeDocument/2006/relationships/image" Target="../media/image22.png"/><Relationship Id="rId15" Type="http://schemas.openxmlformats.org/officeDocument/2006/relationships/image" Target="../media/image11.png"/><Relationship Id="rId10" Type="http://schemas.openxmlformats.org/officeDocument/2006/relationships/image" Target="../media/image27.png"/><Relationship Id="rId19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26.pn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9.gif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://smiles.33b.ru/smile.102750.html" TargetMode="External"/><Relationship Id="rId5" Type="http://schemas.openxmlformats.org/officeDocument/2006/relationships/image" Target="../media/image22.png"/><Relationship Id="rId15" Type="http://schemas.openxmlformats.org/officeDocument/2006/relationships/image" Target="../media/image36.jpeg"/><Relationship Id="rId10" Type="http://schemas.openxmlformats.org/officeDocument/2006/relationships/image" Target="../media/image27.png"/><Relationship Id="rId19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26.pn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9.gif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://smiles.33b.ru/smile.102750.html" TargetMode="External"/><Relationship Id="rId5" Type="http://schemas.openxmlformats.org/officeDocument/2006/relationships/image" Target="../media/image22.png"/><Relationship Id="rId15" Type="http://schemas.openxmlformats.org/officeDocument/2006/relationships/image" Target="../media/image41.jpeg"/><Relationship Id="rId10" Type="http://schemas.openxmlformats.org/officeDocument/2006/relationships/image" Target="../media/image27.png"/><Relationship Id="rId19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26.pn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9.gif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://smiles.33b.ru/smile.102750.html" TargetMode="External"/><Relationship Id="rId5" Type="http://schemas.openxmlformats.org/officeDocument/2006/relationships/image" Target="../media/image22.png"/><Relationship Id="rId15" Type="http://schemas.openxmlformats.org/officeDocument/2006/relationships/image" Target="../media/image36.jpeg"/><Relationship Id="rId10" Type="http://schemas.openxmlformats.org/officeDocument/2006/relationships/image" Target="../media/image27.png"/><Relationship Id="rId19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26.png"/><Relationship Id="rId1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9.gif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://smiles.33b.ru/smile.102750.html" TargetMode="External"/><Relationship Id="rId5" Type="http://schemas.openxmlformats.org/officeDocument/2006/relationships/image" Target="../media/image22.png"/><Relationship Id="rId15" Type="http://schemas.openxmlformats.org/officeDocument/2006/relationships/image" Target="../media/image36.jpeg"/><Relationship Id="rId10" Type="http://schemas.openxmlformats.org/officeDocument/2006/relationships/image" Target="../media/image27.png"/><Relationship Id="rId19" Type="http://schemas.openxmlformats.org/officeDocument/2006/relationships/image" Target="../media/image32.jpeg"/><Relationship Id="rId4" Type="http://schemas.openxmlformats.org/officeDocument/2006/relationships/image" Target="../media/image8.jpeg"/><Relationship Id="rId9" Type="http://schemas.openxmlformats.org/officeDocument/2006/relationships/image" Target="../media/image26.png"/><Relationship Id="rId1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34.xml"/><Relationship Id="rId5" Type="http://schemas.openxmlformats.org/officeDocument/2006/relationships/slide" Target="slide39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35.xml"/><Relationship Id="rId5" Type="http://schemas.openxmlformats.org/officeDocument/2006/relationships/slide" Target="slide39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39.xml"/><Relationship Id="rId5" Type="http://schemas.openxmlformats.org/officeDocument/2006/relationships/slide" Target="slide36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37.xml"/><Relationship Id="rId5" Type="http://schemas.openxmlformats.org/officeDocument/2006/relationships/slide" Target="slide39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iles.33b.ru/smile.102750.html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9.gif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://smiles.33b.ru/smile.102750.html" TargetMode="External"/><Relationship Id="rId5" Type="http://schemas.openxmlformats.org/officeDocument/2006/relationships/image" Target="../media/image22.png"/><Relationship Id="rId15" Type="http://schemas.openxmlformats.org/officeDocument/2006/relationships/image" Target="../media/image52.png"/><Relationship Id="rId10" Type="http://schemas.openxmlformats.org/officeDocument/2006/relationships/image" Target="../media/image27.png"/><Relationship Id="rId19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26.png"/><Relationship Id="rId1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13" Type="http://schemas.openxmlformats.org/officeDocument/2006/relationships/hyperlink" Target="http://smiles.33b.ru/smile.104432.html" TargetMode="External"/><Relationship Id="rId18" Type="http://schemas.openxmlformats.org/officeDocument/2006/relationships/image" Target="../media/image62.png"/><Relationship Id="rId3" Type="http://schemas.openxmlformats.org/officeDocument/2006/relationships/hyperlink" Target="http://smiles.33b.ru/smile.114214.html" TargetMode="External"/><Relationship Id="rId7" Type="http://schemas.openxmlformats.org/officeDocument/2006/relationships/hyperlink" Target="http://smiles.33b.ru/smile.114215.html" TargetMode="External"/><Relationship Id="rId12" Type="http://schemas.openxmlformats.org/officeDocument/2006/relationships/image" Target="../media/image59.gif"/><Relationship Id="rId17" Type="http://schemas.openxmlformats.org/officeDocument/2006/relationships/slide" Target="slide27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61.gif"/><Relationship Id="rId1" Type="http://schemas.openxmlformats.org/officeDocument/2006/relationships/audio" Target="../media/audio1.wav"/><Relationship Id="rId6" Type="http://schemas.openxmlformats.org/officeDocument/2006/relationships/image" Target="../media/image56.gif"/><Relationship Id="rId11" Type="http://schemas.openxmlformats.org/officeDocument/2006/relationships/hyperlink" Target="http://smiles.33b.ru/smile.91934.html" TargetMode="External"/><Relationship Id="rId5" Type="http://schemas.openxmlformats.org/officeDocument/2006/relationships/hyperlink" Target="http://smiles.33b.ru/smile.114219.html" TargetMode="External"/><Relationship Id="rId15" Type="http://schemas.openxmlformats.org/officeDocument/2006/relationships/hyperlink" Target="http://smiles.33b.ru/smile.114212.html" TargetMode="External"/><Relationship Id="rId10" Type="http://schemas.openxmlformats.org/officeDocument/2006/relationships/image" Target="../media/image58.gif"/><Relationship Id="rId4" Type="http://schemas.openxmlformats.org/officeDocument/2006/relationships/image" Target="../media/image55.gif"/><Relationship Id="rId9" Type="http://schemas.openxmlformats.org/officeDocument/2006/relationships/hyperlink" Target="http://smiles.33b.ru/smile.114218.html" TargetMode="External"/><Relationship Id="rId14" Type="http://schemas.openxmlformats.org/officeDocument/2006/relationships/image" Target="../media/image60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13" Type="http://schemas.openxmlformats.org/officeDocument/2006/relationships/hyperlink" Target="http://smiles.33b.ru/smile.104432.html" TargetMode="External"/><Relationship Id="rId18" Type="http://schemas.openxmlformats.org/officeDocument/2006/relationships/slide" Target="slide28.xml"/><Relationship Id="rId3" Type="http://schemas.openxmlformats.org/officeDocument/2006/relationships/hyperlink" Target="http://smiles.33b.ru/smile.114214.html" TargetMode="External"/><Relationship Id="rId7" Type="http://schemas.openxmlformats.org/officeDocument/2006/relationships/hyperlink" Target="http://smiles.33b.ru/smile.114215.html" TargetMode="External"/><Relationship Id="rId12" Type="http://schemas.openxmlformats.org/officeDocument/2006/relationships/image" Target="../media/image59.gif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61.gif"/><Relationship Id="rId1" Type="http://schemas.openxmlformats.org/officeDocument/2006/relationships/audio" Target="../media/audio1.wav"/><Relationship Id="rId6" Type="http://schemas.openxmlformats.org/officeDocument/2006/relationships/image" Target="../media/image56.gif"/><Relationship Id="rId11" Type="http://schemas.openxmlformats.org/officeDocument/2006/relationships/hyperlink" Target="http://smiles.33b.ru/smile.91934.html" TargetMode="External"/><Relationship Id="rId5" Type="http://schemas.openxmlformats.org/officeDocument/2006/relationships/hyperlink" Target="http://smiles.33b.ru/smile.114219.html" TargetMode="External"/><Relationship Id="rId15" Type="http://schemas.openxmlformats.org/officeDocument/2006/relationships/hyperlink" Target="http://smiles.33b.ru/smile.114212.html" TargetMode="External"/><Relationship Id="rId10" Type="http://schemas.openxmlformats.org/officeDocument/2006/relationships/image" Target="../media/image58.gif"/><Relationship Id="rId4" Type="http://schemas.openxmlformats.org/officeDocument/2006/relationships/image" Target="../media/image55.gif"/><Relationship Id="rId9" Type="http://schemas.openxmlformats.org/officeDocument/2006/relationships/hyperlink" Target="http://smiles.33b.ru/smile.114218.html" TargetMode="External"/><Relationship Id="rId14" Type="http://schemas.openxmlformats.org/officeDocument/2006/relationships/image" Target="../media/image60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13" Type="http://schemas.openxmlformats.org/officeDocument/2006/relationships/hyperlink" Target="http://smiles.33b.ru/smile.104432.html" TargetMode="External"/><Relationship Id="rId18" Type="http://schemas.openxmlformats.org/officeDocument/2006/relationships/image" Target="../media/image62.png"/><Relationship Id="rId3" Type="http://schemas.openxmlformats.org/officeDocument/2006/relationships/hyperlink" Target="http://smiles.33b.ru/smile.114214.html" TargetMode="External"/><Relationship Id="rId7" Type="http://schemas.openxmlformats.org/officeDocument/2006/relationships/hyperlink" Target="http://smiles.33b.ru/smile.114215.html" TargetMode="External"/><Relationship Id="rId12" Type="http://schemas.openxmlformats.org/officeDocument/2006/relationships/image" Target="../media/image59.gif"/><Relationship Id="rId17" Type="http://schemas.openxmlformats.org/officeDocument/2006/relationships/slide" Target="slide29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61.gif"/><Relationship Id="rId1" Type="http://schemas.openxmlformats.org/officeDocument/2006/relationships/audio" Target="../media/audio1.wav"/><Relationship Id="rId6" Type="http://schemas.openxmlformats.org/officeDocument/2006/relationships/image" Target="../media/image56.gif"/><Relationship Id="rId11" Type="http://schemas.openxmlformats.org/officeDocument/2006/relationships/hyperlink" Target="http://smiles.33b.ru/smile.91934.html" TargetMode="External"/><Relationship Id="rId5" Type="http://schemas.openxmlformats.org/officeDocument/2006/relationships/hyperlink" Target="http://smiles.33b.ru/smile.114219.html" TargetMode="External"/><Relationship Id="rId15" Type="http://schemas.openxmlformats.org/officeDocument/2006/relationships/hyperlink" Target="http://smiles.33b.ru/smile.114212.html" TargetMode="External"/><Relationship Id="rId10" Type="http://schemas.openxmlformats.org/officeDocument/2006/relationships/image" Target="../media/image58.gif"/><Relationship Id="rId4" Type="http://schemas.openxmlformats.org/officeDocument/2006/relationships/image" Target="../media/image55.gif"/><Relationship Id="rId9" Type="http://schemas.openxmlformats.org/officeDocument/2006/relationships/hyperlink" Target="http://smiles.33b.ru/smile.114218.html" TargetMode="External"/><Relationship Id="rId14" Type="http://schemas.openxmlformats.org/officeDocument/2006/relationships/image" Target="../media/image60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13" Type="http://schemas.openxmlformats.org/officeDocument/2006/relationships/hyperlink" Target="http://smiles.33b.ru/smile.104432.html" TargetMode="External"/><Relationship Id="rId18" Type="http://schemas.openxmlformats.org/officeDocument/2006/relationships/image" Target="../media/image62.png"/><Relationship Id="rId3" Type="http://schemas.openxmlformats.org/officeDocument/2006/relationships/hyperlink" Target="http://smiles.33b.ru/smile.114214.html" TargetMode="External"/><Relationship Id="rId7" Type="http://schemas.openxmlformats.org/officeDocument/2006/relationships/hyperlink" Target="http://smiles.33b.ru/smile.114215.html" TargetMode="External"/><Relationship Id="rId12" Type="http://schemas.openxmlformats.org/officeDocument/2006/relationships/image" Target="../media/image59.gif"/><Relationship Id="rId17" Type="http://schemas.openxmlformats.org/officeDocument/2006/relationships/slide" Target="slide30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61.gif"/><Relationship Id="rId1" Type="http://schemas.openxmlformats.org/officeDocument/2006/relationships/audio" Target="../media/audio1.wav"/><Relationship Id="rId6" Type="http://schemas.openxmlformats.org/officeDocument/2006/relationships/image" Target="../media/image56.gif"/><Relationship Id="rId11" Type="http://schemas.openxmlformats.org/officeDocument/2006/relationships/hyperlink" Target="http://smiles.33b.ru/smile.91934.html" TargetMode="External"/><Relationship Id="rId5" Type="http://schemas.openxmlformats.org/officeDocument/2006/relationships/hyperlink" Target="http://smiles.33b.ru/smile.114219.html" TargetMode="External"/><Relationship Id="rId15" Type="http://schemas.openxmlformats.org/officeDocument/2006/relationships/hyperlink" Target="http://smiles.33b.ru/smile.114212.html" TargetMode="External"/><Relationship Id="rId10" Type="http://schemas.openxmlformats.org/officeDocument/2006/relationships/image" Target="../media/image58.gif"/><Relationship Id="rId4" Type="http://schemas.openxmlformats.org/officeDocument/2006/relationships/image" Target="../media/image55.gif"/><Relationship Id="rId9" Type="http://schemas.openxmlformats.org/officeDocument/2006/relationships/hyperlink" Target="http://smiles.33b.ru/smile.114218.html" TargetMode="External"/><Relationship Id="rId14" Type="http://schemas.openxmlformats.org/officeDocument/2006/relationships/image" Target="../media/image60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13" Type="http://schemas.openxmlformats.org/officeDocument/2006/relationships/hyperlink" Target="http://smiles.33b.ru/smile.104432.html" TargetMode="External"/><Relationship Id="rId18" Type="http://schemas.openxmlformats.org/officeDocument/2006/relationships/slide" Target="slide31.xml"/><Relationship Id="rId3" Type="http://schemas.openxmlformats.org/officeDocument/2006/relationships/hyperlink" Target="http://smiles.33b.ru/smile.114214.html" TargetMode="External"/><Relationship Id="rId7" Type="http://schemas.openxmlformats.org/officeDocument/2006/relationships/hyperlink" Target="http://smiles.33b.ru/smile.114215.html" TargetMode="External"/><Relationship Id="rId12" Type="http://schemas.openxmlformats.org/officeDocument/2006/relationships/image" Target="../media/image59.gif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61.gif"/><Relationship Id="rId1" Type="http://schemas.openxmlformats.org/officeDocument/2006/relationships/audio" Target="../media/audio1.wav"/><Relationship Id="rId6" Type="http://schemas.openxmlformats.org/officeDocument/2006/relationships/image" Target="../media/image56.gif"/><Relationship Id="rId11" Type="http://schemas.openxmlformats.org/officeDocument/2006/relationships/hyperlink" Target="http://smiles.33b.ru/smile.91934.html" TargetMode="External"/><Relationship Id="rId5" Type="http://schemas.openxmlformats.org/officeDocument/2006/relationships/hyperlink" Target="http://smiles.33b.ru/smile.114219.html" TargetMode="External"/><Relationship Id="rId15" Type="http://schemas.openxmlformats.org/officeDocument/2006/relationships/hyperlink" Target="http://smiles.33b.ru/smile.114212.html" TargetMode="External"/><Relationship Id="rId10" Type="http://schemas.openxmlformats.org/officeDocument/2006/relationships/image" Target="../media/image58.gif"/><Relationship Id="rId4" Type="http://schemas.openxmlformats.org/officeDocument/2006/relationships/image" Target="../media/image55.gif"/><Relationship Id="rId9" Type="http://schemas.openxmlformats.org/officeDocument/2006/relationships/hyperlink" Target="http://smiles.33b.ru/smile.114218.html" TargetMode="External"/><Relationship Id="rId14" Type="http://schemas.openxmlformats.org/officeDocument/2006/relationships/image" Target="../media/image60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iles.33b.ru/smile.102750.html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file:///E:\&#8470;%20244-532-126.swf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webstyle.my1.ru/load/16-1-0-6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hyperlink" Target="&#8470;%20244-532-126.swf" TargetMode="Externa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9.gif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://smiles.33b.ru/smile.102750.html" TargetMode="External"/><Relationship Id="rId5" Type="http://schemas.openxmlformats.org/officeDocument/2006/relationships/image" Target="../media/image22.png"/><Relationship Id="rId15" Type="http://schemas.openxmlformats.org/officeDocument/2006/relationships/image" Target="../media/image11.png"/><Relationship Id="rId10" Type="http://schemas.openxmlformats.org/officeDocument/2006/relationships/image" Target="../media/image27.png"/><Relationship Id="rId19" Type="http://schemas.openxmlformats.org/officeDocument/2006/relationships/image" Target="../media/image32.jpeg"/><Relationship Id="rId4" Type="http://schemas.openxmlformats.org/officeDocument/2006/relationships/image" Target="../media/image8.jpeg"/><Relationship Id="rId9" Type="http://schemas.openxmlformats.org/officeDocument/2006/relationships/image" Target="../media/image26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Учителю физики\ВСЕ ФОНЫ\Фоны\Рисунок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D:\Мои документы\Мои рисунки\КАРТИНКИ ПРО ШКОЛУ\мне\4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454" y="1991431"/>
            <a:ext cx="4271107" cy="2659695"/>
          </a:xfrm>
          <a:prstGeom prst="round2DiagRect">
            <a:avLst/>
          </a:prstGeom>
          <a:noFill/>
          <a:ln w="28575">
            <a:solidFill>
              <a:sysClr val="window" lastClr="FFFFFF">
                <a:lumMod val="95000"/>
              </a:sys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908175" y="5016500"/>
            <a:ext cx="5688013" cy="860425"/>
          </a:xfrm>
          <a:prstGeom prst="horizontalScroll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050" y="5216525"/>
            <a:ext cx="54737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Ученье – свет, а</a:t>
            </a:r>
            <a:r>
              <a:rPr lang="ru-RU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неученье –</a:t>
            </a:r>
            <a:r>
              <a:rPr lang="ru-RU" sz="2800" b="1" i="1" kern="0" dirty="0">
                <a:latin typeface="Times New Roman" pitchFamily="18" charset="0"/>
                <a:cs typeface="Times New Roman" pitchFamily="18" charset="0"/>
              </a:rPr>
              <a:t> тьма</a:t>
            </a:r>
            <a:endParaRPr lang="ru-RU" sz="1600" b="1" i="1" kern="0" dirty="0">
              <a:latin typeface="Calibri"/>
            </a:endParaRPr>
          </a:p>
        </p:txBody>
      </p:sp>
      <p:sp>
        <p:nvSpPr>
          <p:cNvPr id="1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55038" y="6059488"/>
            <a:ext cx="336550" cy="32226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8101013" y="6059488"/>
            <a:ext cx="336550" cy="32226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2" name="Прямоугольник 13"/>
          <p:cNvSpPr>
            <a:spLocks noChangeArrowheads="1"/>
          </p:cNvSpPr>
          <p:nvPr/>
        </p:nvSpPr>
        <p:spPr bwMode="auto">
          <a:xfrm>
            <a:off x="2286000" y="3136900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93" name="Заголовок 14"/>
          <p:cNvSpPr>
            <a:spLocks noGrp="1"/>
          </p:cNvSpPr>
          <p:nvPr>
            <p:ph type="title"/>
          </p:nvPr>
        </p:nvSpPr>
        <p:spPr>
          <a:xfrm>
            <a:off x="2987675" y="620713"/>
            <a:ext cx="3384550" cy="1143000"/>
          </a:xfrm>
        </p:spPr>
        <p:txBody>
          <a:bodyPr/>
          <a:lstStyle/>
          <a:p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физики</a:t>
            </a:r>
            <a:b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935038" y="908050"/>
            <a:ext cx="73453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Плотность показывает, чему равна масса вещества, взятого в объеме 1м</a:t>
            </a:r>
            <a:r>
              <a:rPr lang="ru-RU" sz="2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(или 1см</a:t>
            </a:r>
            <a:r>
              <a:rPr lang="ru-RU" sz="2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276600" y="2060575"/>
            <a:ext cx="2303463" cy="2289175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>
            <a:off x="3630613" y="4568825"/>
            <a:ext cx="137001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ЖЕЛЕЗО </a:t>
            </a:r>
            <a:endParaRPr lang="ru-RU" sz="1100" b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4" name="Прямоугольник 2"/>
          <p:cNvSpPr>
            <a:spLocks noChangeArrowheads="1"/>
          </p:cNvSpPr>
          <p:nvPr/>
        </p:nvSpPr>
        <p:spPr bwMode="auto">
          <a:xfrm>
            <a:off x="3194050" y="4992688"/>
            <a:ext cx="2243138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800080"/>
              </a:buClr>
              <a:buSzPct val="60000"/>
            </a:pPr>
            <a:r>
              <a:rPr lang="el-GR" sz="28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ρ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7800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кг/м</a:t>
            </a:r>
            <a:r>
              <a:rPr lang="ru-RU" sz="2400" baseline="30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</a:t>
            </a:r>
          </a:p>
          <a:p>
            <a:pPr>
              <a:buClr>
                <a:srgbClr val="800080"/>
              </a:buClr>
              <a:buSzPct val="60000"/>
            </a:pPr>
            <a:r>
              <a:rPr lang="el-GR" sz="28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ρ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7,8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г/см</a:t>
            </a:r>
            <a:r>
              <a:rPr lang="ru-RU" sz="2400" baseline="30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</a:p>
          <a:p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3175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0638" y="3175"/>
            <a:ext cx="90011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8" descr="D:\Мои документы\Мои рисунки\зщ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445125"/>
            <a:ext cx="3841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" descr="D:\Мои документы\Мои рисунки\ен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88200" y="5360988"/>
            <a:ext cx="863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03004" y="5967837"/>
            <a:ext cx="2288983" cy="908721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050" y="1122363"/>
            <a:ext cx="10747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Табличная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92988" y="1703388"/>
            <a:ext cx="1730375" cy="339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Повторительная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63731" y="426786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07790" y="409072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03242" y="231961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16131" y="294104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74792" y="9593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72010" y="1"/>
            <a:ext cx="351264" cy="7394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87697" y="3713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94527" y="-10119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770563" y="3098800"/>
            <a:ext cx="11938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2925" y="5713413"/>
            <a:ext cx="155575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Объяснительная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78338" y="4229100"/>
            <a:ext cx="1328737" cy="306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Кроссвордная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36725" y="2474913"/>
            <a:ext cx="13414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Порешайкина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92250" y="4945063"/>
            <a:ext cx="9144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Тестовая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0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35327" y="5402887"/>
            <a:ext cx="1236481" cy="1455113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D:\Мои документы\Мои рисунки\шл.bmp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207" b="95881"/>
          <a:stretch/>
        </p:blipFill>
        <p:spPr bwMode="auto">
          <a:xfrm>
            <a:off x="899592" y="647749"/>
            <a:ext cx="936104" cy="22481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900113" y="365125"/>
            <a:ext cx="981075" cy="5222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ДВОРЕЦ </a:t>
            </a:r>
          </a:p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65133" y="27613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17297" y="1350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41217" y="566224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10234" y="521847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86674" y="450341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20792" y="37332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Picture 31" descr="http://s10.rimg.info/aa8038c69473106fd083906eaee650ce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0700" y="4130675"/>
            <a:ext cx="10398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58309" y="160180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451475" y="849313"/>
            <a:ext cx="1020763" cy="64293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895975" y="1587500"/>
            <a:ext cx="1262063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МОУ СОШ №1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" descr="D:\Мои документы\Мои рисунки\цель.bmp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29102" y="2777453"/>
            <a:ext cx="355398" cy="29181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D:\Мои документы\Мои рисунки\гнш.bmp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84500" y="2768033"/>
            <a:ext cx="347160" cy="29576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D:\Мои документы\Мои рисунки\1 люб.bmp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30043" y="2768033"/>
            <a:ext cx="364484" cy="28135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D:\Мои документы\Мои рисунки\щшзш.bmp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2808" y="2745388"/>
            <a:ext cx="320931" cy="303996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D:\Мои документы\Мои рисунки\гнек.bmp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64599" y="2762625"/>
            <a:ext cx="325263" cy="28015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Мои документы\Мои рисунки\вред.bmp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99210" y="3042779"/>
            <a:ext cx="316117" cy="28298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Управляющая кнопка: в начало 46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370388" y="873125"/>
            <a:ext cx="574675" cy="476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углом вверх 51"/>
          <p:cNvSpPr/>
          <p:nvPr/>
        </p:nvSpPr>
        <p:spPr>
          <a:xfrm rot="16200000">
            <a:off x="4478338" y="987425"/>
            <a:ext cx="269875" cy="2698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4657725" y="1349375"/>
            <a:ext cx="0" cy="2730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2.59259E-6 L -0.00122 0.19421 C -0.00122 0.28125 -0.04462 0.38865 -0.07951 0.38865 L -0.15747 0.3886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19491 C 2.5E-6 0.28218 -0.04584 0.38982 -0.08281 0.38982 L -0.16563 0.38982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2.77778E-6 0.19537 C -2.77778E-6 0.28287 -0.04774 0.39098 -0.08646 0.39098 L -0.17274 0.3909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1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5.55556E-7 0.1963 C -5.55556E-7 0.28426 -0.04844 0.3926 -0.08767 0.3926 L -0.17535 0.3926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1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4.44444E-6 0.19583 C -4.44444E-6 0.28356 -0.04791 0.3919 -0.08663 0.3919 L -0.17326 0.3919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9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1.11111E-6 0.17523 C 1.11111E-6 0.25371 -0.04115 0.3507 -0.07448 0.3507 L -0.14879 0.3507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2411413" y="525463"/>
            <a:ext cx="54229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Станция  «ОБЪЯСНИТЕЛЬНАЯ»</a:t>
            </a:r>
            <a:endParaRPr lang="ru-RU" b="1" i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195513" y="339725"/>
            <a:ext cx="5472112" cy="863600"/>
          </a:xfrm>
          <a:prstGeom prst="horizontalScroll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900113" y="1577975"/>
            <a:ext cx="7559675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плотность вещества  и объяснить, что обозначает это число.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«Прилежные»                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БЕНЗИН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«Любознательные»       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СВИНЕЦ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«Настойчивые»             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«Целеустремленные»   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ПРИРОДНЫЙ ГАЗ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«Пытливые»                  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КИРПИЧ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«Старательные»            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АЗОТ</a:t>
            </a:r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3175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75"/>
            <a:ext cx="90011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8" descr="D:\Мои документы\Мои рисунки\зщ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445125"/>
            <a:ext cx="3841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1" descr="D:\Мои документы\Мои рисунки\ен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88200" y="5360988"/>
            <a:ext cx="863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03004" y="5967837"/>
            <a:ext cx="2288983" cy="908721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050" y="1122363"/>
            <a:ext cx="10747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Табличная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92988" y="1703388"/>
            <a:ext cx="1730375" cy="339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Повторительная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63731" y="426786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07790" y="409072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03242" y="231961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16131" y="294104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74792" y="9593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72010" y="1"/>
            <a:ext cx="351264" cy="7394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87697" y="3713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94527" y="-10119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770563" y="3098800"/>
            <a:ext cx="11938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2925" y="5713413"/>
            <a:ext cx="155575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Объяснительная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78338" y="4229100"/>
            <a:ext cx="1328737" cy="306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Кроссвордная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36725" y="2474913"/>
            <a:ext cx="13414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Порешайкина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92250" y="4945063"/>
            <a:ext cx="9144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Тестовая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0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35327" y="5402887"/>
            <a:ext cx="1236481" cy="1455113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D:\Мои документы\Мои рисунки\шл.bmp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207" b="95881"/>
          <a:stretch/>
        </p:blipFill>
        <p:spPr bwMode="auto">
          <a:xfrm>
            <a:off x="899592" y="647749"/>
            <a:ext cx="936104" cy="22481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912813" y="327025"/>
            <a:ext cx="981075" cy="5222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ДВОРЕЦ </a:t>
            </a:r>
          </a:p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65133" y="27613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17297" y="1350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41217" y="566224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10234" y="521847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86674" y="450341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20792" y="37332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704" name="Picture 31" descr="http://s10.rimg.info/aa8038c69473106fd083906eaee650ce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0700" y="4130675"/>
            <a:ext cx="10398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58309" y="160180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451475" y="849313"/>
            <a:ext cx="1020763" cy="64293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895975" y="1587500"/>
            <a:ext cx="1262063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МОУ СОШ №1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" descr="D:\Мои документы\Мои рисунки\цель.bmp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34091" y="5421794"/>
            <a:ext cx="355398" cy="29181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D:\Мои документы\Мои рисунки\гнш.bmp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56795" y="5419817"/>
            <a:ext cx="347160" cy="29576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D:\Мои документы\Мои рисунки\1 люб.bmp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03955" y="5427026"/>
            <a:ext cx="364484" cy="28135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D:\Мои документы\Мои рисунки\щшзш.bmp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63449" y="5402660"/>
            <a:ext cx="320931" cy="303996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D:\Мои документы\Мои рисунки\гнек.bmp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70762" y="5427625"/>
            <a:ext cx="325263" cy="28015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Мои документы\Мои рисунки\вред.bmp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08974" y="5438163"/>
            <a:ext cx="316117" cy="28298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Управляющая кнопка: в начало 46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370388" y="873125"/>
            <a:ext cx="574675" cy="476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углом вверх 51"/>
          <p:cNvSpPr/>
          <p:nvPr/>
        </p:nvSpPr>
        <p:spPr>
          <a:xfrm rot="16200000">
            <a:off x="4478338" y="987425"/>
            <a:ext cx="269875" cy="2698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4657725" y="1349375"/>
            <a:ext cx="0" cy="2730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0173 -0.217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00139 -0.217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0903 -0.217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1441 -0.215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01667 -0.217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217 -0.219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Мои документы\Мои рисунки\еку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0163"/>
            <a:ext cx="914241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43438" y="1412875"/>
            <a:ext cx="307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Р      О     Б      К     А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067175" y="1903413"/>
            <a:ext cx="2305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      </a:t>
            </a:r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      Р 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987675" y="2392363"/>
            <a:ext cx="396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    О     Д      </a:t>
            </a:r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Р      О     Д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98800" y="2830513"/>
            <a:ext cx="2574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     Т      У      </a:t>
            </a:r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Ь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76375" y="3062288"/>
            <a:ext cx="4535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     А      Р     А     Ф     И      </a:t>
            </a:r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987675" y="3509963"/>
            <a:ext cx="3789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      Е     Р      </a:t>
            </a:r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С     И      Н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24300" y="4005263"/>
            <a:ext cx="474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    </a:t>
            </a:r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М     И      Й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63813" y="4821238"/>
            <a:ext cx="307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     О     Л      О     </a:t>
            </a:r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О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63813" y="5249863"/>
            <a:ext cx="2800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     Е     Ф      Т      </a:t>
            </a:r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549275"/>
            <a:ext cx="8332788" cy="1343025"/>
          </a:xfrm>
        </p:spPr>
        <p:txBody>
          <a:bodyPr/>
          <a:lstStyle/>
          <a:p>
            <a:pPr algn="l" eaLnBrk="1" hangingPunct="1"/>
            <a:r>
              <a:rPr lang="ru-RU" sz="2800" smtClean="0"/>
              <a:t> 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плотность одного и того же вещества в    </a:t>
            </a:r>
            <a:b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твердом, жидком, и газообразном состояниях различна?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5913" y="2133600"/>
            <a:ext cx="720725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310313" y="4124325"/>
            <a:ext cx="1581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Лед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= 900кг/м</a:t>
            </a:r>
            <a:r>
              <a:rPr lang="ru-RU" sz="20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808413" y="4108450"/>
            <a:ext cx="23796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= 1000кг/м</a:t>
            </a:r>
            <a:r>
              <a:rPr lang="ru-RU" sz="20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254125" y="4094163"/>
            <a:ext cx="2089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Водяной пар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= 0,590кг/м</a:t>
            </a:r>
            <a:r>
              <a:rPr lang="ru-RU" sz="20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265863" y="4384675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ρ</a:t>
            </a:r>
            <a:endParaRPr lang="ru-RU" sz="20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73488" y="4384675"/>
            <a:ext cx="544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ρ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00150" y="4340225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ρ</a:t>
            </a:r>
            <a:endParaRPr lang="ru-RU" sz="20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3" descr="D:\Мои документы\Мои рисунки\вода.bmp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3894138" y="2662238"/>
            <a:ext cx="1363662" cy="118903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Мои документы\Мои рисунки\лед.bmp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6324600" y="2346325"/>
            <a:ext cx="1430338" cy="15049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Мои документы\Мои рисунки\газ.bmp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1382713" y="2346325"/>
            <a:ext cx="1366837" cy="15049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правляющая кнопка: в начало 14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3175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75"/>
            <a:ext cx="90011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8" descr="D:\Мои документы\Мои рисунки\зщ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445125"/>
            <a:ext cx="3841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1" descr="D:\Мои документы\Мои рисунки\ен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88200" y="5360988"/>
            <a:ext cx="863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03004" y="5967837"/>
            <a:ext cx="2288983" cy="908721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050" y="1122363"/>
            <a:ext cx="10747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Табличная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92988" y="1703388"/>
            <a:ext cx="1730375" cy="339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Повторительная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63731" y="426786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07790" y="409072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03242" y="231961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16131" y="294104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74792" y="9593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72010" y="1"/>
            <a:ext cx="351264" cy="7394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87697" y="3713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94527" y="-10119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770563" y="3098800"/>
            <a:ext cx="11938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2925" y="5713413"/>
            <a:ext cx="155575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Объяснительная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78338" y="4229100"/>
            <a:ext cx="1328737" cy="306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Кроссвордная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36725" y="2474913"/>
            <a:ext cx="13414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Порешайкина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92250" y="4945063"/>
            <a:ext cx="9144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Тестовая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0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35327" y="5402887"/>
            <a:ext cx="1236481" cy="1455113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D:\Мои документы\Мои рисунки\шл.bmp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207" b="95881"/>
          <a:stretch/>
        </p:blipFill>
        <p:spPr bwMode="auto">
          <a:xfrm>
            <a:off x="899592" y="647749"/>
            <a:ext cx="936104" cy="22481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912813" y="327025"/>
            <a:ext cx="981075" cy="5222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ДВОРЕЦ </a:t>
            </a:r>
          </a:p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65133" y="27613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17297" y="1350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41217" y="566224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10234" y="521847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86674" y="450341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20792" y="37332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76" name="Picture 31" descr="http://s10.rimg.info/aa8038c69473106fd083906eaee650ce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0700" y="4130675"/>
            <a:ext cx="10398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58309" y="160180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451475" y="849313"/>
            <a:ext cx="1020763" cy="64293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895975" y="1587500"/>
            <a:ext cx="1262063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МОУ СОШ №1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" descr="D:\Мои документы\Мои рисунки\цель.bmp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00277" y="3915641"/>
            <a:ext cx="355398" cy="29181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D:\Мои документы\Мои рисунки\гнш.bmp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89489" y="3911689"/>
            <a:ext cx="347160" cy="29576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D:\Мои документы\Мои рисунки\1 люб.bmp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98965" y="3926107"/>
            <a:ext cx="364484" cy="28135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D:\Мои документы\Мои рисунки\щшзш.bmp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49831" y="3903462"/>
            <a:ext cx="320931" cy="303996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D:\Мои документы\Мои рисунки\гнек.bmp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70763" y="3937376"/>
            <a:ext cx="325263" cy="28015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Мои документы\Мои рисунки\вред.bmp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03233" y="4175270"/>
            <a:ext cx="316117" cy="28298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Управляющая кнопка: в начало 46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370388" y="873125"/>
            <a:ext cx="574675" cy="476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углом вверх 51"/>
          <p:cNvSpPr/>
          <p:nvPr/>
        </p:nvSpPr>
        <p:spPr>
          <a:xfrm rot="16200000">
            <a:off x="4478338" y="987425"/>
            <a:ext cx="269875" cy="2698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4657725" y="1349375"/>
            <a:ext cx="0" cy="2730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3.05556E-6 -0.22454 C 3.05556E-6 -0.32523 -0.07327 -0.44907 -0.13282 -0.44907 L -0.26545 -0.4490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2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3.33333E-6 -0.22454 C -3.33333E-6 -0.325 -0.07326 -0.44884 -0.13264 -0.44884 L -0.26493 -0.44884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2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8.33333E-7 -0.225 C 8.33333E-7 -0.32569 -0.07413 -0.44976 -0.1342 -0.44976 L -0.2684 -0.4497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2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3.33333E-6 -0.22407 C 3.33333E-6 -0.32453 -0.07535 -0.44814 -0.13646 -0.44814 L -0.27275 -0.44814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2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2.77778E-7 -0.22569 C 2.77778E-7 -0.32685 -0.07639 -0.45138 -0.13854 -0.45138 L -0.27656 -0.45138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2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2.77778E-7 -0.22222 C 2.77778E-7 -0.32199 -0.08108 -0.44445 -0.14688 -0.44445 L -0.29358 -0.44445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1052513"/>
          <a:ext cx="8280400" cy="4789487"/>
        </p:xfrm>
        <a:graphic>
          <a:graphicData uri="http://schemas.openxmlformats.org/drawingml/2006/table">
            <a:tbl>
              <a:tblPr firstRow="1" firstCol="1" bandRow="1"/>
              <a:tblGrid>
                <a:gridCol w="2857837"/>
                <a:gridCol w="1685391"/>
                <a:gridCol w="1025890"/>
                <a:gridCol w="1099168"/>
                <a:gridCol w="1612114"/>
              </a:tblGrid>
              <a:tr h="12241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Группа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Вещество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r>
                        <a:rPr lang="ru-RU" sz="20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Плотность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ρ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«Прилежные»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Вода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чистая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«Любознательные»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«Настойчивые»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Чугун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14000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«Целеустремленные»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5,72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1,43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1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«Пытливые»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1395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«Старательные»</a:t>
                      </a: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Цинк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3800" y="2276475"/>
            <a:ext cx="9366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2000</a:t>
            </a:r>
            <a:endParaRPr lang="ru-RU" sz="2400" b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451725" y="2276475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1000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13325" y="2794000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8100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987675" y="2792413"/>
            <a:ext cx="15859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Мрамор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364413" y="3357563"/>
            <a:ext cx="976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7000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257925" y="3357563"/>
            <a:ext cx="454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2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132138" y="3959225"/>
            <a:ext cx="1795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Кислород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257925" y="3897313"/>
            <a:ext cx="45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4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132138" y="4476750"/>
            <a:ext cx="1863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Масло </a:t>
            </a: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подсолнечное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257925" y="4476750"/>
            <a:ext cx="569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1,5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451725" y="5294313"/>
            <a:ext cx="800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7100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986338" y="5294313"/>
            <a:ext cx="9540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21300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32832" name="Прямоугольник 18"/>
          <p:cNvSpPr>
            <a:spLocks noChangeArrowheads="1"/>
          </p:cNvSpPr>
          <p:nvPr/>
        </p:nvSpPr>
        <p:spPr bwMode="auto">
          <a:xfrm>
            <a:off x="2085975" y="330200"/>
            <a:ext cx="52562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Станция  «ТАБЛИЧНАЯ»</a:t>
            </a:r>
            <a:endParaRPr lang="ru-RU" b="1" i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2455863" y="179388"/>
            <a:ext cx="4371975" cy="792162"/>
          </a:xfrm>
          <a:prstGeom prst="horizontalScroll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Управляющая кнопка: в начало 20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837" name="Picture 70" descr="D:\Мои документы\Мои рисунки\ку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47013" y="80963"/>
            <a:ext cx="1119187" cy="8572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3175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75"/>
            <a:ext cx="90011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8" descr="D:\Мои документы\Мои рисунки\зщ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445125"/>
            <a:ext cx="3841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D:\Мои документы\Мои рисунки\ен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88200" y="5360988"/>
            <a:ext cx="863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03004" y="5967837"/>
            <a:ext cx="2288983" cy="908721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050" y="1122363"/>
            <a:ext cx="10747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Табличная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92988" y="1703388"/>
            <a:ext cx="1730375" cy="339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Повторительная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63731" y="426786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07790" y="409072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03242" y="231961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16131" y="294104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74792" y="9593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72010" y="1"/>
            <a:ext cx="351264" cy="7394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87697" y="3713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94527" y="-10119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770563" y="3098800"/>
            <a:ext cx="11938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2925" y="5713413"/>
            <a:ext cx="155575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Объяснительная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78338" y="4229100"/>
            <a:ext cx="1328737" cy="306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Кроссвордная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36725" y="2474913"/>
            <a:ext cx="13414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Порешайкина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92250" y="4945063"/>
            <a:ext cx="9144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Тестовая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0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35327" y="5402887"/>
            <a:ext cx="1236481" cy="1455113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D:\Мои документы\Мои рисунки\шл.bmp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207" b="95881"/>
          <a:stretch/>
        </p:blipFill>
        <p:spPr bwMode="auto">
          <a:xfrm>
            <a:off x="899592" y="647749"/>
            <a:ext cx="936104" cy="22481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912813" y="327025"/>
            <a:ext cx="981075" cy="5222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ДВОРЕЦ </a:t>
            </a:r>
          </a:p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65133" y="27613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17297" y="1350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41217" y="566224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10234" y="521847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86674" y="450341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20792" y="37332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24" name="Picture 31" descr="http://s10.rimg.info/aa8038c69473106fd083906eaee650ce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0700" y="4130675"/>
            <a:ext cx="10398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58309" y="160180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451475" y="849313"/>
            <a:ext cx="1020763" cy="64293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895975" y="1587500"/>
            <a:ext cx="1262063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МОУ СОШ №1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" descr="D:\Мои документы\Мои рисунки\цель.bmp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34192" y="806198"/>
            <a:ext cx="355398" cy="29181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D:\Мои документы\Мои рисунки\гнш.bmp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41814" y="806198"/>
            <a:ext cx="347160" cy="29576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D:\Мои документы\Мои рисунки\1 люб.bmp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64212" y="813407"/>
            <a:ext cx="364484" cy="28135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D:\Мои документы\Мои рисунки\щшзш.bmp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56603" y="784841"/>
            <a:ext cx="320931" cy="303996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D:\Мои документы\Мои рисунки\гнек.bmp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18085" y="897759"/>
            <a:ext cx="325263" cy="28015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Мои документы\Мои рисунки\вред.bmp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32222" y="1156986"/>
            <a:ext cx="316117" cy="28298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Управляющая кнопка: в начало 46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370388" y="873125"/>
            <a:ext cx="574675" cy="476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углом вверх 51"/>
          <p:cNvSpPr/>
          <p:nvPr/>
        </p:nvSpPr>
        <p:spPr>
          <a:xfrm rot="16200000">
            <a:off x="4478338" y="987425"/>
            <a:ext cx="269875" cy="2698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4657725" y="1349375"/>
            <a:ext cx="0" cy="2730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417 L -0.03802 0.1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03975 0.192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04445 0.1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04253 0.19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4774 0.18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0.01719 0.142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900113" y="1870075"/>
            <a:ext cx="68405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В.И.Лукашик «Сборник задач по физике»</a:t>
            </a:r>
          </a:p>
          <a:p>
            <a:pPr algn="just">
              <a:lnSpc>
                <a:spcPct val="115000"/>
              </a:lnSpc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228 – 233.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2343150" y="709613"/>
            <a:ext cx="44577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Станция  «ПОРЕШАЙКИНА»</a:t>
            </a:r>
            <a:endParaRPr lang="ru-RU" b="1" i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124075" y="384175"/>
            <a:ext cx="4824413" cy="1152525"/>
          </a:xfrm>
          <a:prstGeom prst="horizontalScroll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821" name="Picture 2077" descr="girl_grad_philosophy_hc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0750" y="3213100"/>
            <a:ext cx="2149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Учителю физики\ВСЕ ФОНЫ\Фоны\Рисунок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915988" y="4764088"/>
            <a:ext cx="3800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Учитель физики</a:t>
            </a:r>
            <a:b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Белая Елена Ильинична</a:t>
            </a:r>
          </a:p>
          <a:p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№ 244-532-126</a:t>
            </a:r>
            <a:endParaRPr lang="ru-RU" sz="2000" b="1">
              <a:solidFill>
                <a:srgbClr val="FFFFFF"/>
              </a:solidFill>
            </a:endParaRPr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285750" y="476250"/>
            <a:ext cx="126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15.11.2011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7413" name="Прямоугольник 3"/>
          <p:cNvSpPr>
            <a:spLocks noChangeArrowheads="1"/>
          </p:cNvSpPr>
          <p:nvPr/>
        </p:nvSpPr>
        <p:spPr bwMode="auto">
          <a:xfrm>
            <a:off x="3055938" y="492125"/>
            <a:ext cx="30448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 СОШ №1 г. Серпухов</a:t>
            </a:r>
            <a:endParaRPr lang="ru-RU" sz="11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0513" y="4414838"/>
            <a:ext cx="1000125" cy="136525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Заголовок 1"/>
          <p:cNvSpPr txBox="1">
            <a:spLocks/>
          </p:cNvSpPr>
          <p:nvPr/>
        </p:nvSpPr>
        <p:spPr bwMode="auto">
          <a:xfrm>
            <a:off x="1692275" y="2420938"/>
            <a:ext cx="54292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</a:p>
          <a:p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«Плотность вещества»</a:t>
            </a:r>
          </a:p>
          <a:p>
            <a:pPr algn="ctr">
              <a:lnSpc>
                <a:spcPts val="1500"/>
              </a:lnSpc>
            </a:pPr>
            <a:endParaRPr lang="ru-RU" sz="4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6700" y="492125"/>
            <a:ext cx="2292350" cy="172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9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8101013" y="6059488"/>
            <a:ext cx="336550" cy="32226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55038" y="6059488"/>
            <a:ext cx="336550" cy="322262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284663" y="971550"/>
            <a:ext cx="2257425" cy="2219325"/>
          </a:xfrm>
          <a:prstGeom prst="cube">
            <a:avLst>
              <a:gd name="adj" fmla="val 25000"/>
            </a:avLst>
          </a:prstGeom>
          <a:gradFill>
            <a:gsLst>
              <a:gs pos="93000">
                <a:srgbClr val="FFF6B8">
                  <a:lumMod val="75000"/>
                </a:srgbClr>
              </a:gs>
              <a:gs pos="1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308725" y="2141538"/>
            <a:ext cx="909638" cy="909637"/>
          </a:xfrm>
          <a:prstGeom prst="cube">
            <a:avLst>
              <a:gd name="adj" fmla="val 25000"/>
            </a:avLst>
          </a:prstGeom>
          <a:gradFill>
            <a:gsLst>
              <a:gs pos="93000">
                <a:srgbClr val="B4400C"/>
              </a:gs>
              <a:gs pos="1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35845" name="Прямоугольник 1"/>
          <p:cNvSpPr>
            <a:spLocks noChangeArrowheads="1"/>
          </p:cNvSpPr>
          <p:nvPr/>
        </p:nvSpPr>
        <p:spPr bwMode="auto">
          <a:xfrm>
            <a:off x="811213" y="2081213"/>
            <a:ext cx="117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228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2987675" y="633413"/>
            <a:ext cx="5435600" cy="3082925"/>
          </a:xfrm>
          <a:prstGeom prst="wedgeEllipseCallout">
            <a:avLst>
              <a:gd name="adj1" fmla="val -22597"/>
              <a:gd name="adj2" fmla="val 70444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7" name="Прямоугольник 5"/>
          <p:cNvSpPr>
            <a:spLocks noChangeArrowheads="1"/>
          </p:cNvSpPr>
          <p:nvPr/>
        </p:nvSpPr>
        <p:spPr bwMode="auto">
          <a:xfrm>
            <a:off x="692150" y="4652963"/>
            <a:ext cx="7991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Даны два кубика одинаковой массы: один из янтаря, другой из меди. У какого из кубиков масса вещества в объеме 1 см</a:t>
            </a:r>
            <a:r>
              <a:rPr lang="ru-RU" sz="24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больше и во сколько раз?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1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851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875" y="520700"/>
            <a:ext cx="14382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14725" y="952500"/>
            <a:ext cx="1871663" cy="1873250"/>
          </a:xfrm>
          <a:prstGeom prst="ellipse">
            <a:avLst/>
          </a:prstGeom>
          <a:gradFill flip="none" rotWithShape="1">
            <a:gsLst>
              <a:gs pos="30000">
                <a:schemeClr val="bg1">
                  <a:lumMod val="95000"/>
                </a:schemeClr>
              </a:gs>
              <a:gs pos="96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916613" y="952500"/>
            <a:ext cx="1857375" cy="1873250"/>
          </a:xfrm>
          <a:prstGeom prst="ellipse">
            <a:avLst/>
          </a:prstGeom>
          <a:gradFill>
            <a:gsLst>
              <a:gs pos="100000">
                <a:srgbClr val="FFFFCC"/>
              </a:gs>
              <a:gs pos="4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>
            <a:off x="2987675" y="520700"/>
            <a:ext cx="5400675" cy="3195638"/>
          </a:xfrm>
          <a:prstGeom prst="wedgeEllipseCallout">
            <a:avLst>
              <a:gd name="adj1" fmla="val -21538"/>
              <a:gd name="adj2" fmla="val 6675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70" name="Прямоугольник 4"/>
          <p:cNvSpPr>
            <a:spLocks noChangeArrowheads="1"/>
          </p:cNvSpPr>
          <p:nvPr/>
        </p:nvSpPr>
        <p:spPr bwMode="auto">
          <a:xfrm>
            <a:off x="782638" y="2101850"/>
            <a:ext cx="1173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230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36871" name="Прямоугольник 5"/>
          <p:cNvSpPr>
            <a:spLocks noChangeArrowheads="1"/>
          </p:cNvSpPr>
          <p:nvPr/>
        </p:nvSpPr>
        <p:spPr bwMode="auto">
          <a:xfrm>
            <a:off x="684213" y="4476750"/>
            <a:ext cx="7848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Диаметры  алюминиевого и парафинового  шаров одинаковы. Какой из них имеет меньшую массу и во сколько раз?</a:t>
            </a:r>
          </a:p>
          <a:p>
            <a:endParaRPr lang="ru-RU" sz="2400" b="1"/>
          </a:p>
        </p:txBody>
      </p:sp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3719513" y="2825750"/>
            <a:ext cx="1666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алюминий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6873" name="Прямоугольник 7"/>
          <p:cNvSpPr>
            <a:spLocks noChangeArrowheads="1"/>
          </p:cNvSpPr>
          <p:nvPr/>
        </p:nvSpPr>
        <p:spPr bwMode="auto">
          <a:xfrm>
            <a:off x="6011863" y="2825750"/>
            <a:ext cx="1411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парафин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3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6877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875" y="520700"/>
            <a:ext cx="14382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рапеция 1"/>
          <p:cNvSpPr/>
          <p:nvPr/>
        </p:nvSpPr>
        <p:spPr>
          <a:xfrm rot="10800000">
            <a:off x="5076825" y="1220788"/>
            <a:ext cx="1150938" cy="1441450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Трапеция 4"/>
          <p:cNvSpPr/>
          <p:nvPr/>
        </p:nvSpPr>
        <p:spPr>
          <a:xfrm rot="10800000">
            <a:off x="6588125" y="1220788"/>
            <a:ext cx="1152525" cy="1441450"/>
          </a:xfrm>
          <a:prstGeom prst="trapezoid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Трапеция 5"/>
          <p:cNvSpPr/>
          <p:nvPr/>
        </p:nvSpPr>
        <p:spPr>
          <a:xfrm rot="10800000">
            <a:off x="3635375" y="1238250"/>
            <a:ext cx="1152525" cy="1439863"/>
          </a:xfrm>
          <a:prstGeom prst="trapezoi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894" name="Прямоугольник 2"/>
          <p:cNvSpPr>
            <a:spLocks noChangeArrowheads="1"/>
          </p:cNvSpPr>
          <p:nvPr/>
        </p:nvSpPr>
        <p:spPr bwMode="auto">
          <a:xfrm>
            <a:off x="3344863" y="2781300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925"/>
              </a:lnSpc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молока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подсолнечного </a:t>
            </a:r>
          </a:p>
          <a:p>
            <a:pPr algn="just">
              <a:lnSpc>
                <a:spcPts val="1925"/>
              </a:lnSpc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масла</a:t>
            </a:r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106738" y="549275"/>
            <a:ext cx="5316537" cy="3095625"/>
          </a:xfrm>
          <a:prstGeom prst="wedgeEllipseCallout">
            <a:avLst>
              <a:gd name="adj1" fmla="val -21082"/>
              <a:gd name="adj2" fmla="val 70213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896" name="Прямоугольник 6"/>
          <p:cNvSpPr>
            <a:spLocks noChangeArrowheads="1"/>
          </p:cNvSpPr>
          <p:nvPr/>
        </p:nvSpPr>
        <p:spPr bwMode="auto">
          <a:xfrm>
            <a:off x="811213" y="2155825"/>
            <a:ext cx="1174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231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37897" name="Прямоугольник 7"/>
          <p:cNvSpPr>
            <a:spLocks noChangeArrowheads="1"/>
          </p:cNvSpPr>
          <p:nvPr/>
        </p:nvSpPr>
        <p:spPr bwMode="auto">
          <a:xfrm>
            <a:off x="582613" y="4365625"/>
            <a:ext cx="81359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Стакан, наполненный водой, имеет большую массу, чем тот же стакан, заполненный подсолнечным маслом, но меньшую, чем молоком. Какая из этих жидкостей имеет наибольшую плотность, а какая – наименьшую?</a:t>
            </a:r>
          </a:p>
        </p:txBody>
      </p:sp>
      <p:sp>
        <p:nvSpPr>
          <p:cNvPr id="12" name="Управляющая кнопка: в начало 11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3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7901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875" y="520700"/>
            <a:ext cx="14382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804863" y="2155825"/>
            <a:ext cx="13525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232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7967" y="696119"/>
            <a:ext cx="5023006" cy="2958532"/>
          </a:xfrm>
          <a:prstGeom prst="wedgeEllipseCallout">
            <a:avLst>
              <a:gd name="adj1" fmla="val -20351"/>
              <a:gd name="adj2" fmla="val 67178"/>
            </a:avLst>
          </a:prstGeom>
          <a:blipFill>
            <a:blip r:embed="rId3" cstate="email"/>
            <a:tile tx="0" ty="0" sx="100000" sy="100000" flip="none" algn="tl"/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1187450" y="4365625"/>
            <a:ext cx="72723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чашках уравновешенных весов лежат кубики. Одинаковы ли плотности веществ, из которых сделаны кубики?</a:t>
            </a:r>
          </a:p>
          <a:p>
            <a:pPr algn="just">
              <a:lnSpc>
                <a:spcPct val="115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9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8921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875" y="520700"/>
            <a:ext cx="14382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765175" y="4365625"/>
            <a:ext cx="76803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один сосуд из двух одинаковых сосудов налили воду, в другой – серную кислоту равной массы. Какая жидкость имеет большую плотность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 rot="10800000">
            <a:off x="4371975" y="1082675"/>
            <a:ext cx="1066800" cy="1776413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6154738" y="1122363"/>
            <a:ext cx="1063625" cy="1778000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1" name="Picture 5" descr="D: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71974" y="1628799"/>
            <a:ext cx="1066867" cy="1273399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D:\Мои документы\Мои рисунки\Рисунок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1088" y="2185988"/>
            <a:ext cx="1062280" cy="716212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Прямоугольник 2"/>
          <p:cNvSpPr>
            <a:spLocks noChangeArrowheads="1"/>
          </p:cNvSpPr>
          <p:nvPr/>
        </p:nvSpPr>
        <p:spPr bwMode="auto">
          <a:xfrm>
            <a:off x="779463" y="2185988"/>
            <a:ext cx="1352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233. 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263900" y="620713"/>
            <a:ext cx="5035550" cy="3024187"/>
          </a:xfrm>
          <a:prstGeom prst="wedgeEllipseCallout">
            <a:avLst>
              <a:gd name="adj1" fmla="val -19384"/>
              <a:gd name="adj2" fmla="val 67830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45" name="Прямоугольник 5"/>
          <p:cNvSpPr>
            <a:spLocks noChangeArrowheads="1"/>
          </p:cNvSpPr>
          <p:nvPr/>
        </p:nvSpPr>
        <p:spPr bwMode="auto">
          <a:xfrm>
            <a:off x="4371975" y="2881313"/>
            <a:ext cx="803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9946" name="Прямоугольник 6"/>
          <p:cNvSpPr>
            <a:spLocks noChangeArrowheads="1"/>
          </p:cNvSpPr>
          <p:nvPr/>
        </p:nvSpPr>
        <p:spPr bwMode="auto">
          <a:xfrm>
            <a:off x="5240338" y="2863850"/>
            <a:ext cx="2408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серная кислота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Управляющая кнопка: в начало 12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875" y="520700"/>
            <a:ext cx="14382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3175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75"/>
            <a:ext cx="90011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8" descr="D:\Мои документы\Мои рисунки\зщ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445125"/>
            <a:ext cx="3841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1" descr="D:\Мои документы\Мои рисунки\ен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88200" y="5360988"/>
            <a:ext cx="863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03004" y="5967837"/>
            <a:ext cx="2288983" cy="908721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050" y="1122363"/>
            <a:ext cx="10747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Табличная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92988" y="1703388"/>
            <a:ext cx="1730375" cy="339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Повторительная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63731" y="426786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07790" y="409072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03242" y="231961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16131" y="294104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74792" y="9593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72010" y="1"/>
            <a:ext cx="351264" cy="7394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87697" y="3713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94527" y="-10119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770563" y="3098800"/>
            <a:ext cx="11938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2925" y="5713413"/>
            <a:ext cx="155575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Объяснительная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78338" y="4229100"/>
            <a:ext cx="1328737" cy="306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Кроссвордная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36725" y="2474913"/>
            <a:ext cx="13414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Порешайкина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92250" y="4945063"/>
            <a:ext cx="9144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Тестовая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0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35327" y="5402887"/>
            <a:ext cx="1236481" cy="1455113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D:\Мои документы\Мои рисунки\шл.bmp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207" b="95881"/>
          <a:stretch/>
        </p:blipFill>
        <p:spPr bwMode="auto">
          <a:xfrm>
            <a:off x="899592" y="647749"/>
            <a:ext cx="936104" cy="22481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912813" y="327025"/>
            <a:ext cx="981075" cy="5222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ДВОРЕЦ </a:t>
            </a:r>
          </a:p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65133" y="27613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17297" y="1350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41217" y="566224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10234" y="521847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86674" y="450341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20792" y="37332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2" name="Picture 31" descr="http://s10.rimg.info/aa8038c69473106fd083906eaee650ce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0700" y="4130675"/>
            <a:ext cx="10398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58309" y="160180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451475" y="849313"/>
            <a:ext cx="1020763" cy="64293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895975" y="1587500"/>
            <a:ext cx="1262063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МОУ СОШ №1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" descr="D:\Мои документы\Мои рисунки\цель.bmp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94385" y="2183327"/>
            <a:ext cx="355398" cy="29181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D:\Мои документы\Мои рисунки\гнш.bmp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49783" y="2183327"/>
            <a:ext cx="347160" cy="29576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D:\Мои документы\Мои рисунки\1 люб.bmp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77975" y="2197745"/>
            <a:ext cx="364484" cy="28135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D:\Мои документы\Мои рисунки\щшзш.bmp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95573" y="2171148"/>
            <a:ext cx="320931" cy="303996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D:\Мои документы\Мои рисунки\гнек.bmp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15826" y="2171148"/>
            <a:ext cx="325263" cy="28015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Мои документы\Мои рисунки\вред.bmp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83030" y="2428979"/>
            <a:ext cx="316117" cy="28298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Управляющая кнопка: в начало 46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370388" y="873125"/>
            <a:ext cx="574675" cy="476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углом вверх 51"/>
          <p:cNvSpPr/>
          <p:nvPr/>
        </p:nvSpPr>
        <p:spPr>
          <a:xfrm rot="16200000">
            <a:off x="4478338" y="987425"/>
            <a:ext cx="269875" cy="2698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4657725" y="1349375"/>
            <a:ext cx="0" cy="2730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-0.01667 0.35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02344 0.359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29 0.35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02969 0.36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0493 0.39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06701 0.398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Мои документы\Мои рисунки\ЦВЕТА\дл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163" y="0"/>
            <a:ext cx="91741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8596" y="5857892"/>
            <a:ext cx="6786610" cy="41910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14313" y="428625"/>
            <a:ext cx="91154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293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2868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21443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71625" y="5929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4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8573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43125" y="592931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6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4288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7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71462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8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0003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9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214688" y="5929313"/>
            <a:ext cx="512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10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571875" y="5929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11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85762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12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214813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13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572000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14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929188" y="592931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15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28637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16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643563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17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000750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18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6357938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19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71512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20</a:t>
            </a:r>
          </a:p>
        </p:txBody>
      </p:sp>
      <p:sp>
        <p:nvSpPr>
          <p:cNvPr id="42009" name="Прямоугольник 28"/>
          <p:cNvSpPr>
            <a:spLocks noChangeArrowheads="1"/>
          </p:cNvSpPr>
          <p:nvPr/>
        </p:nvSpPr>
        <p:spPr bwMode="auto">
          <a:xfrm>
            <a:off x="642938" y="5357813"/>
            <a:ext cx="38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42010" name="Прямоугольник 1"/>
          <p:cNvSpPr>
            <a:spLocks noChangeArrowheads="1"/>
          </p:cNvSpPr>
          <p:nvPr/>
        </p:nvSpPr>
        <p:spPr bwMode="auto">
          <a:xfrm>
            <a:off x="1058863" y="765175"/>
            <a:ext cx="64389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Условное обозначение плотности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2. V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3. F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4. </a:t>
            </a: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</a:t>
            </a:r>
          </a:p>
        </p:txBody>
      </p:sp>
      <p:sp>
        <p:nvSpPr>
          <p:cNvPr id="32" name="Управляющая кнопка: далее 31">
            <a:hlinkClick r:id="rId5" action="ppaction://hlinksldjump" highlightClick="1"/>
          </p:cNvPr>
          <p:cNvSpPr/>
          <p:nvPr/>
        </p:nvSpPr>
        <p:spPr>
          <a:xfrm>
            <a:off x="1176338" y="2205038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Управляющая кнопка: далее 32">
            <a:hlinkClick r:id="rId5" action="ppaction://hlinksldjump" highlightClick="1"/>
          </p:cNvPr>
          <p:cNvSpPr/>
          <p:nvPr/>
        </p:nvSpPr>
        <p:spPr>
          <a:xfrm>
            <a:off x="1182688" y="2806700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Управляющая кнопка: далее 33">
            <a:hlinkClick r:id="rId5" action="ppaction://hlinksldjump" highlightClick="1"/>
          </p:cNvPr>
          <p:cNvSpPr/>
          <p:nvPr/>
        </p:nvSpPr>
        <p:spPr>
          <a:xfrm>
            <a:off x="1187450" y="3403600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Управляющая кнопка: далее 34">
            <a:hlinkClick r:id="rId6" action="ppaction://hlinksldjump" highlightClick="1"/>
          </p:cNvPr>
          <p:cNvSpPr/>
          <p:nvPr/>
        </p:nvSpPr>
        <p:spPr>
          <a:xfrm>
            <a:off x="1187450" y="4005263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Управляющая кнопка: в начало 35">
            <a:hlinkClick r:id="" action="ppaction://hlinkshowjump?jump=firstslide" highlightClick="1"/>
          </p:cNvPr>
          <p:cNvSpPr/>
          <p:nvPr/>
        </p:nvSpPr>
        <p:spPr>
          <a:xfrm>
            <a:off x="7399338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7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951788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58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Мои документы\Мои рисунки\ЦВЕТА\дл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463"/>
            <a:ext cx="919003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8596" y="5857892"/>
            <a:ext cx="6786610" cy="41910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14313" y="428625"/>
            <a:ext cx="91154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293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2868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21443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71625" y="5929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4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8573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43125" y="592931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6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4288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7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71462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8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0003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9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214688" y="5929313"/>
            <a:ext cx="512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10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571875" y="5929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11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85762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12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214813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13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572000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14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929188" y="592931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15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28637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16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643563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17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000750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18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6357938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19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71512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20</a:t>
            </a:r>
          </a:p>
        </p:txBody>
      </p:sp>
      <p:sp>
        <p:nvSpPr>
          <p:cNvPr id="43033" name="Прямоугольник 28"/>
          <p:cNvSpPr>
            <a:spLocks noChangeArrowheads="1"/>
          </p:cNvSpPr>
          <p:nvPr/>
        </p:nvSpPr>
        <p:spPr bwMode="auto">
          <a:xfrm>
            <a:off x="642938" y="5357813"/>
            <a:ext cx="38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43034" name="Прямоугольник 10"/>
          <p:cNvSpPr>
            <a:spLocks noChangeArrowheads="1"/>
          </p:cNvSpPr>
          <p:nvPr/>
        </p:nvSpPr>
        <p:spPr bwMode="auto">
          <a:xfrm>
            <a:off x="1084263" y="692150"/>
            <a:ext cx="76644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Что характеризует плотность?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Массу вещества в единице его  объема</a:t>
            </a:r>
          </a:p>
          <a:p>
            <a:pPr>
              <a:lnSpc>
                <a:spcPct val="150000"/>
              </a:lnSpc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2. Объем вещества в его массе</a:t>
            </a:r>
          </a:p>
          <a:p>
            <a:pPr>
              <a:lnSpc>
                <a:spcPct val="150000"/>
              </a:lnSpc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3. Инертность тела</a:t>
            </a:r>
          </a:p>
          <a:p>
            <a:pPr>
              <a:lnSpc>
                <a:spcPct val="150000"/>
              </a:lnSpc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4. Нет правильного ответа</a:t>
            </a:r>
            <a:endParaRPr lang="ru-RU" sz="2400"/>
          </a:p>
        </p:txBody>
      </p:sp>
      <p:sp>
        <p:nvSpPr>
          <p:cNvPr id="29" name="Управляющая кнопка: далее 28">
            <a:hlinkClick r:id="rId5" action="ppaction://hlinksldjump" highlightClick="1"/>
          </p:cNvPr>
          <p:cNvSpPr/>
          <p:nvPr/>
        </p:nvSpPr>
        <p:spPr>
          <a:xfrm>
            <a:off x="1176338" y="2647950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Управляющая кнопка: далее 29">
            <a:hlinkClick r:id="rId6" action="ppaction://hlinksldjump" highlightClick="1"/>
          </p:cNvPr>
          <p:cNvSpPr/>
          <p:nvPr/>
        </p:nvSpPr>
        <p:spPr>
          <a:xfrm>
            <a:off x="1176338" y="2133600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Управляющая кнопка: далее 30">
            <a:hlinkClick r:id="rId5" action="ppaction://hlinksldjump" highlightClick="1"/>
          </p:cNvPr>
          <p:cNvSpPr/>
          <p:nvPr/>
        </p:nvSpPr>
        <p:spPr>
          <a:xfrm>
            <a:off x="1176338" y="3195638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Управляющая кнопка: далее 31">
            <a:hlinkClick r:id="rId5" action="ppaction://hlinksldjump" highlightClick="1"/>
          </p:cNvPr>
          <p:cNvSpPr/>
          <p:nvPr/>
        </p:nvSpPr>
        <p:spPr>
          <a:xfrm>
            <a:off x="1184275" y="3743325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Управляющая кнопка: в начало 32">
            <a:hlinkClick r:id="" action="ppaction://hlinkshowjump?jump=firstslide" highlightClick="1"/>
          </p:cNvPr>
          <p:cNvSpPr/>
          <p:nvPr/>
        </p:nvSpPr>
        <p:spPr>
          <a:xfrm>
            <a:off x="7399338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4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951788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58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Мои документы\Мои рисунки\ЦВЕТА\дл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8596" y="5857892"/>
            <a:ext cx="6786610" cy="41910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58863" y="692150"/>
            <a:ext cx="8245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 Каковы единицы измерения плотности  в   </a:t>
            </a:r>
          </a:p>
          <a:p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системе СИ?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293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2868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21443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71625" y="5929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4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8573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43125" y="592931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6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4288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7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71462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8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0003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9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214688" y="5929313"/>
            <a:ext cx="512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10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571875" y="5929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11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85762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12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214813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13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572000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14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929188" y="592931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15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28637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16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643563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17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000750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18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6357938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19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71512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20</a:t>
            </a:r>
          </a:p>
        </p:txBody>
      </p:sp>
      <p:sp>
        <p:nvSpPr>
          <p:cNvPr id="44057" name="Прямоугольник 28"/>
          <p:cNvSpPr>
            <a:spLocks noChangeArrowheads="1"/>
          </p:cNvSpPr>
          <p:nvPr/>
        </p:nvSpPr>
        <p:spPr bwMode="auto">
          <a:xfrm>
            <a:off x="642938" y="5357813"/>
            <a:ext cx="38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44058" name="Прямоугольник 2"/>
          <p:cNvSpPr>
            <a:spLocks noChangeArrowheads="1"/>
          </p:cNvSpPr>
          <p:nvPr/>
        </p:nvSpPr>
        <p:spPr bwMode="auto">
          <a:xfrm>
            <a:off x="1860550" y="2274888"/>
            <a:ext cx="4997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baseline="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baseline="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baseline="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baseline="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1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rId5" action="ppaction://hlinksldjump" highlightClick="1"/>
          </p:cNvPr>
          <p:cNvSpPr/>
          <p:nvPr/>
        </p:nvSpPr>
        <p:spPr>
          <a:xfrm>
            <a:off x="1352550" y="2924175"/>
            <a:ext cx="508000" cy="433388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Управляющая кнопка: далее 29">
            <a:hlinkClick r:id="rId6" action="ppaction://hlinksldjump" highlightClick="1"/>
          </p:cNvPr>
          <p:cNvSpPr/>
          <p:nvPr/>
        </p:nvSpPr>
        <p:spPr>
          <a:xfrm>
            <a:off x="1352550" y="2381250"/>
            <a:ext cx="508000" cy="433388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Управляющая кнопка: далее 30">
            <a:hlinkClick r:id="rId6" action="ppaction://hlinksldjump" highlightClick="1"/>
          </p:cNvPr>
          <p:cNvSpPr/>
          <p:nvPr/>
        </p:nvSpPr>
        <p:spPr>
          <a:xfrm>
            <a:off x="1352550" y="3459163"/>
            <a:ext cx="508000" cy="433387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Управляющая кнопка: далее 31">
            <a:hlinkClick r:id="rId6" action="ppaction://hlinksldjump" highlightClick="1"/>
          </p:cNvPr>
          <p:cNvSpPr/>
          <p:nvPr/>
        </p:nvSpPr>
        <p:spPr>
          <a:xfrm>
            <a:off x="1352550" y="3981450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Управляющая кнопка: в начало 32">
            <a:hlinkClick r:id="" action="ppaction://hlinkshowjump?jump=firstslide" highlightClick="1"/>
          </p:cNvPr>
          <p:cNvSpPr/>
          <p:nvPr/>
        </p:nvSpPr>
        <p:spPr>
          <a:xfrm>
            <a:off x="7386638" y="6045200"/>
            <a:ext cx="501650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4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951788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58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Мои документы\Мои рисунки\ЦВЕТА\дл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8596" y="5857892"/>
            <a:ext cx="6786610" cy="41910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42938" y="461963"/>
            <a:ext cx="91154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293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2868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21443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71625" y="5929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4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8573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43125" y="592931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6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4288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7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71462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8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0003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9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214688" y="5929313"/>
            <a:ext cx="512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10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571875" y="5929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11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85762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12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214813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13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572000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14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929188" y="592931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15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28637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16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643563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17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000750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18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6357938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19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71512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20</a:t>
            </a:r>
          </a:p>
        </p:txBody>
      </p:sp>
      <p:sp>
        <p:nvSpPr>
          <p:cNvPr id="45081" name="Прямоугольник 28"/>
          <p:cNvSpPr>
            <a:spLocks noChangeArrowheads="1"/>
          </p:cNvSpPr>
          <p:nvPr/>
        </p:nvSpPr>
        <p:spPr bwMode="auto">
          <a:xfrm>
            <a:off x="642938" y="5357813"/>
            <a:ext cx="38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45082" name="Прямоугольник 1"/>
          <p:cNvSpPr>
            <a:spLocks noChangeArrowheads="1"/>
          </p:cNvSpPr>
          <p:nvPr/>
        </p:nvSpPr>
        <p:spPr bwMode="auto">
          <a:xfrm>
            <a:off x="1241425" y="914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83" name="Прямоугольник 2"/>
          <p:cNvSpPr>
            <a:spLocks noChangeArrowheads="1"/>
          </p:cNvSpPr>
          <p:nvPr/>
        </p:nvSpPr>
        <p:spPr bwMode="auto">
          <a:xfrm>
            <a:off x="1155700" y="765175"/>
            <a:ext cx="7880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4. Какова формула для расчета  плотности    </a:t>
            </a:r>
          </a:p>
          <a:p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вещества?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2089150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ρ = 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ρ = 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V/m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ρ = 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m/V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4. ρ = 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m+V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rId5" action="ppaction://hlinksldjump" highlightClick="1"/>
          </p:cNvPr>
          <p:cNvSpPr/>
          <p:nvPr/>
        </p:nvSpPr>
        <p:spPr>
          <a:xfrm>
            <a:off x="1427163" y="2263775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Управляющая кнопка: далее 29">
            <a:hlinkClick r:id="rId5" action="ppaction://hlinksldjump" highlightClick="1"/>
          </p:cNvPr>
          <p:cNvSpPr/>
          <p:nvPr/>
        </p:nvSpPr>
        <p:spPr>
          <a:xfrm>
            <a:off x="1427163" y="2794000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Управляющая кнопка: далее 30">
            <a:hlinkClick r:id="rId6" action="ppaction://hlinksldjump" highlightClick="1"/>
          </p:cNvPr>
          <p:cNvSpPr/>
          <p:nvPr/>
        </p:nvSpPr>
        <p:spPr>
          <a:xfrm>
            <a:off x="1427163" y="3302000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Управляющая кнопка: далее 31">
            <a:hlinkClick r:id="rId5" action="ppaction://hlinksldjump" highlightClick="1"/>
          </p:cNvPr>
          <p:cNvSpPr/>
          <p:nvPr/>
        </p:nvSpPr>
        <p:spPr>
          <a:xfrm>
            <a:off x="1427163" y="3829050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Управляющая кнопка: в начало 32">
            <a:hlinkClick r:id="" action="ppaction://hlinkshowjump?jump=firstslide" highlightClick="1"/>
          </p:cNvPr>
          <p:cNvSpPr/>
          <p:nvPr/>
        </p:nvSpPr>
        <p:spPr>
          <a:xfrm>
            <a:off x="7386638" y="6045200"/>
            <a:ext cx="501650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4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951788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58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-11113"/>
            <a:ext cx="914082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852488"/>
            <a:ext cx="1093788" cy="64293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763" y="3175"/>
            <a:ext cx="90011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5973763" y="1585913"/>
            <a:ext cx="1262062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МОУ СОШ №1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05688" y="1724025"/>
            <a:ext cx="1730375" cy="339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Повторительная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42025" y="3084513"/>
            <a:ext cx="11938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38613" y="4079875"/>
            <a:ext cx="1328737" cy="306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Кроссвордная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79850" y="5661025"/>
            <a:ext cx="155575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Объяснительная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50975" y="4941888"/>
            <a:ext cx="9144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Тестовая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63713" y="2492375"/>
            <a:ext cx="1341437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Порешайкина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4075" y="1114425"/>
            <a:ext cx="10747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Табличная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95350" y="327025"/>
            <a:ext cx="981075" cy="5222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ДВОРЕЦ </a:t>
            </a:r>
          </a:p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7" name="Picture 31" descr="http://s10.rimg.info/aa8038c69473106fd083906eaee650ce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125" y="4079875"/>
            <a:ext cx="10398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816850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4" name="Picture 4" descr="D:\Мои документы\Мои рисунки\цель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15926" y="517663"/>
            <a:ext cx="355398" cy="29181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D:\Мои документы\Мои рисунки\гнш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20882" y="515686"/>
            <a:ext cx="347160" cy="29576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D:\Мои документы\Мои рисунки\1 люб.bmp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85719" y="497325"/>
            <a:ext cx="364484" cy="29971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D:\Мои документы\Мои рисунки\щшзш.bmp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54096" y="579209"/>
            <a:ext cx="348908" cy="33049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D:\Мои документы\Мои рисунки\гнек.bmp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65918" y="946015"/>
            <a:ext cx="325263" cy="28015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D:\Мои документы\Мои рисунки\вред.bmp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60452" y="1276120"/>
            <a:ext cx="316117" cy="28298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645150" y="1566863"/>
            <a:ext cx="198438" cy="32702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868988" y="1917700"/>
            <a:ext cx="347662" cy="9048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259513" y="2022475"/>
            <a:ext cx="379412" cy="2540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6718300" y="2027238"/>
            <a:ext cx="346075" cy="2063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7115175" y="2063750"/>
            <a:ext cx="347663" cy="2063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7437438" y="2166938"/>
            <a:ext cx="198437" cy="32543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675563" y="2495550"/>
            <a:ext cx="198437" cy="32702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7816850" y="2886075"/>
            <a:ext cx="114300" cy="35242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7596188" y="3267075"/>
            <a:ext cx="196850" cy="32702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7405688" y="3594100"/>
            <a:ext cx="196850" cy="32543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6942138" y="3927475"/>
            <a:ext cx="382587" cy="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7008813" y="4008438"/>
            <a:ext cx="214312" cy="34448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6877050" y="4352925"/>
            <a:ext cx="254000" cy="32543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6605588" y="4729163"/>
            <a:ext cx="254000" cy="32543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6216650" y="5086350"/>
            <a:ext cx="333375" cy="163513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>
            <a:off x="5770563" y="5249863"/>
            <a:ext cx="415925" cy="16192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5594350" y="5054600"/>
            <a:ext cx="227013" cy="35718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 flipV="1">
            <a:off x="5770563" y="4678363"/>
            <a:ext cx="52387" cy="35877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H="1" flipV="1">
            <a:off x="5770563" y="4306888"/>
            <a:ext cx="52387" cy="35718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 flipV="1">
            <a:off x="5416550" y="4179888"/>
            <a:ext cx="381000" cy="5397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5518150" y="3741738"/>
            <a:ext cx="88900" cy="35718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H="1" flipV="1">
            <a:off x="5607050" y="3267075"/>
            <a:ext cx="12700" cy="373063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 flipV="1">
            <a:off x="5554663" y="2800350"/>
            <a:ext cx="52387" cy="35877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H="1" flipV="1">
            <a:off x="5292725" y="2382838"/>
            <a:ext cx="200025" cy="35877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H="1" flipV="1">
            <a:off x="5072063" y="2051050"/>
            <a:ext cx="220662" cy="33178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 flipV="1">
            <a:off x="4916488" y="1585913"/>
            <a:ext cx="100012" cy="37782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flipH="1">
            <a:off x="4138613" y="1558925"/>
            <a:ext cx="357187" cy="1270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H="1" flipV="1">
            <a:off x="3702050" y="1481138"/>
            <a:ext cx="357188" cy="7778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flipH="1" flipV="1">
            <a:off x="3295650" y="1401763"/>
            <a:ext cx="357188" cy="7937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3730625" y="1631950"/>
            <a:ext cx="376238" cy="23018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4160838" y="1882775"/>
            <a:ext cx="203200" cy="36195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flipH="1">
            <a:off x="4160838" y="2362200"/>
            <a:ext cx="236537" cy="379413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H="1">
            <a:off x="3652838" y="2822575"/>
            <a:ext cx="415925" cy="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H="1">
            <a:off x="3190875" y="2800350"/>
            <a:ext cx="415925" cy="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H="1">
            <a:off x="2408238" y="2886075"/>
            <a:ext cx="415925" cy="93663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flipH="1">
            <a:off x="2322513" y="2979738"/>
            <a:ext cx="130175" cy="36988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flipH="1">
            <a:off x="2190750" y="3454400"/>
            <a:ext cx="130175" cy="36988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H="1">
            <a:off x="1974850" y="3870325"/>
            <a:ext cx="215900" cy="27463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H="1">
            <a:off x="1619250" y="4221163"/>
            <a:ext cx="276225" cy="265112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flipH="1" flipV="1">
            <a:off x="501650" y="4005263"/>
            <a:ext cx="131763" cy="40322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>
            <a:off x="1187450" y="4487863"/>
            <a:ext cx="381000" cy="19050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flipV="1">
            <a:off x="576263" y="3402013"/>
            <a:ext cx="90487" cy="49053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flipV="1">
            <a:off x="681038" y="2886075"/>
            <a:ext cx="74612" cy="43973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 flipV="1">
            <a:off x="755650" y="2362200"/>
            <a:ext cx="74613" cy="43815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flipV="1">
            <a:off x="815975" y="1844675"/>
            <a:ext cx="74613" cy="43815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 flipV="1">
            <a:off x="858838" y="1335088"/>
            <a:ext cx="74612" cy="43973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flipV="1">
            <a:off x="974725" y="836613"/>
            <a:ext cx="74613" cy="43973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4" name="Овал 6173"/>
          <p:cNvSpPr/>
          <p:nvPr/>
        </p:nvSpPr>
        <p:spPr>
          <a:xfrm>
            <a:off x="4514850" y="836613"/>
            <a:ext cx="574675" cy="476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4818063" y="1295400"/>
            <a:ext cx="0" cy="303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Стрелка углом вверх 99"/>
          <p:cNvSpPr/>
          <p:nvPr/>
        </p:nvSpPr>
        <p:spPr>
          <a:xfrm rot="16200000">
            <a:off x="4635500" y="963613"/>
            <a:ext cx="269875" cy="2698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Управляющая кнопка: в начало 74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cxnSp>
        <p:nvCxnSpPr>
          <p:cNvPr id="117" name="Прямая со стрелкой 116"/>
          <p:cNvCxnSpPr/>
          <p:nvPr/>
        </p:nvCxnSpPr>
        <p:spPr>
          <a:xfrm flipH="1">
            <a:off x="4565650" y="1558925"/>
            <a:ext cx="357188" cy="1270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Мои документы\Мои рисунки\ЦВЕТА\дл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8596" y="5857892"/>
            <a:ext cx="6786610" cy="41910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65213" y="304800"/>
            <a:ext cx="795813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293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2868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214438" y="592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71625" y="5929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4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8573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43125" y="592931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6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4288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7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71462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8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000375" y="592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9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214688" y="5929313"/>
            <a:ext cx="512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10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571875" y="5929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11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85762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12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214813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13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572000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14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929188" y="592931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15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28637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16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643563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17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000750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18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6357938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19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715125" y="5929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20</a:t>
            </a:r>
          </a:p>
        </p:txBody>
      </p:sp>
      <p:sp>
        <p:nvSpPr>
          <p:cNvPr id="46105" name="Прямоугольник 28"/>
          <p:cNvSpPr>
            <a:spLocks noChangeArrowheads="1"/>
          </p:cNvSpPr>
          <p:nvPr/>
        </p:nvSpPr>
        <p:spPr bwMode="auto">
          <a:xfrm>
            <a:off x="642938" y="5357813"/>
            <a:ext cx="38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46106" name="Прямоугольник 1"/>
          <p:cNvSpPr>
            <a:spLocks noChangeArrowheads="1"/>
          </p:cNvSpPr>
          <p:nvPr/>
        </p:nvSpPr>
        <p:spPr bwMode="auto">
          <a:xfrm>
            <a:off x="1192213" y="765175"/>
            <a:ext cx="7200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5. В разных состояниях плотность  одного  </a:t>
            </a:r>
          </a:p>
          <a:p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и  того же вещества</a:t>
            </a:r>
            <a:endParaRPr lang="en-US" sz="28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7" name="Прямоугольник 2"/>
          <p:cNvSpPr>
            <a:spLocks noChangeArrowheads="1"/>
          </p:cNvSpPr>
          <p:nvPr/>
        </p:nvSpPr>
        <p:spPr bwMode="auto">
          <a:xfrm>
            <a:off x="1339850" y="2060575"/>
            <a:ext cx="5664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Разная</a:t>
            </a:r>
          </a:p>
          <a:p>
            <a:pPr>
              <a:lnSpc>
                <a:spcPct val="150000"/>
              </a:lnSpc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2. Одинаковая</a:t>
            </a:r>
          </a:p>
          <a:p>
            <a:pPr>
              <a:lnSpc>
                <a:spcPct val="150000"/>
              </a:lnSpc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3. Это зависит от массы вещества</a:t>
            </a:r>
          </a:p>
          <a:p>
            <a:pPr>
              <a:lnSpc>
                <a:spcPct val="150000"/>
              </a:lnSpc>
            </a:pPr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4. Нет правильного ответа</a:t>
            </a:r>
            <a:endParaRPr 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rId5" action="ppaction://hlinksldjump" highlightClick="1"/>
          </p:cNvPr>
          <p:cNvSpPr/>
          <p:nvPr/>
        </p:nvSpPr>
        <p:spPr>
          <a:xfrm>
            <a:off x="1427163" y="2205038"/>
            <a:ext cx="508000" cy="431800"/>
          </a:xfrm>
          <a:prstGeom prst="actionButtonForwardNext">
            <a:avLst/>
          </a:prstGeom>
          <a:solidFill>
            <a:srgbClr val="77943C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0" name="Управляющая кнопка: далее 29">
            <a:hlinkClick r:id="rId6" action="ppaction://hlinksldjump" highlightClick="1"/>
          </p:cNvPr>
          <p:cNvSpPr/>
          <p:nvPr/>
        </p:nvSpPr>
        <p:spPr>
          <a:xfrm>
            <a:off x="1436688" y="2757488"/>
            <a:ext cx="508000" cy="433387"/>
          </a:xfrm>
          <a:prstGeom prst="actionButtonForwardNext">
            <a:avLst/>
          </a:prstGeom>
          <a:solidFill>
            <a:srgbClr val="77943C"/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" name="Управляющая кнопка: далее 30">
            <a:hlinkClick r:id="rId6" action="ppaction://hlinksldjump" highlightClick="1"/>
          </p:cNvPr>
          <p:cNvSpPr/>
          <p:nvPr/>
        </p:nvSpPr>
        <p:spPr>
          <a:xfrm>
            <a:off x="1436688" y="3314700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Управляющая кнопка: далее 31">
            <a:hlinkClick r:id="rId6" action="ppaction://hlinksldjump" highlightClick="1"/>
          </p:cNvPr>
          <p:cNvSpPr/>
          <p:nvPr/>
        </p:nvSpPr>
        <p:spPr>
          <a:xfrm>
            <a:off x="1431925" y="3870325"/>
            <a:ext cx="508000" cy="431800"/>
          </a:xfrm>
          <a:prstGeom prst="actionButtonForwardNext">
            <a:avLst/>
          </a:prstGeom>
          <a:solidFill>
            <a:srgbClr val="77943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Управляющая кнопка: в начало 32">
            <a:hlinkClick r:id="" action="ppaction://hlinkshowjump?jump=firstslide" highlightClick="1"/>
          </p:cNvPr>
          <p:cNvSpPr/>
          <p:nvPr/>
        </p:nvSpPr>
        <p:spPr>
          <a:xfrm>
            <a:off x="7386638" y="6045200"/>
            <a:ext cx="501650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4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951788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058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3175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2225"/>
            <a:ext cx="90011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8" descr="D:\Мои документы\Мои рисунки\зщ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445125"/>
            <a:ext cx="3841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1" descr="D:\Мои документы\Мои рисунки\ен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88200" y="5360988"/>
            <a:ext cx="863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01376" y="5949280"/>
            <a:ext cx="2288983" cy="908721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050" y="1122363"/>
            <a:ext cx="10747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Табличная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92988" y="1703388"/>
            <a:ext cx="1730375" cy="339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Повторительная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63731" y="426786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07790" y="409072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03242" y="231961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16131" y="294104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74792" y="9593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72010" y="1"/>
            <a:ext cx="351264" cy="7394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87697" y="3713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94527" y="-10119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770563" y="3098800"/>
            <a:ext cx="11938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2925" y="5713413"/>
            <a:ext cx="155575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Объяснительная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36988" y="3259138"/>
            <a:ext cx="1328737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Кроссвордная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36725" y="2474913"/>
            <a:ext cx="13414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Порешайкина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92250" y="4945063"/>
            <a:ext cx="9144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Тестовая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0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53879" y="5402887"/>
            <a:ext cx="1236481" cy="1455113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D:\Мои документы\Мои рисунки\шл.bmp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207" b="95881"/>
          <a:stretch/>
        </p:blipFill>
        <p:spPr bwMode="auto">
          <a:xfrm>
            <a:off x="899592" y="647749"/>
            <a:ext cx="936104" cy="22481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874713" y="314325"/>
            <a:ext cx="981075" cy="523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ДВОРЕЦ </a:t>
            </a:r>
          </a:p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65133" y="27613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17297" y="1350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41217" y="566224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10234" y="521847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86674" y="450341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20792" y="37332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1" descr="http://s10.rimg.info/aa8038c69473106fd083906eaee650ce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0700" y="4130675"/>
            <a:ext cx="10398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58309" y="160180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451475" y="849313"/>
            <a:ext cx="1020763" cy="64293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895975" y="1587500"/>
            <a:ext cx="1262063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МОУ СОШ №1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" descr="D:\Мои документы\Мои рисунки\цель.bmp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16686" y="4650071"/>
            <a:ext cx="355398" cy="29181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757363" y="4629150"/>
            <a:ext cx="3841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6" descr="D:\Мои документы\Мои рисунки\1 люб.bmp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00125" y="4660537"/>
            <a:ext cx="364484" cy="28135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D:\Мои документы\Мои рисунки\щшзш.bmp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59514" y="4685385"/>
            <a:ext cx="320931" cy="303996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 descr="D:\Мои документы\Мои рисунки\гнек.bmp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88405" y="4989381"/>
            <a:ext cx="325263" cy="28015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D:\Мои документы\Мои рисунки\вред.bmp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75998" y="5272814"/>
            <a:ext cx="316117" cy="28298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Управляющая кнопка: в начало 47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9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370388" y="873125"/>
            <a:ext cx="574675" cy="476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 углом вверх 52"/>
          <p:cNvSpPr/>
          <p:nvPr/>
        </p:nvSpPr>
        <p:spPr>
          <a:xfrm rot="16200000">
            <a:off x="4478338" y="987425"/>
            <a:ext cx="269875" cy="2698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4657725" y="1349375"/>
            <a:ext cx="0" cy="2730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16 -0.01065 C 0.00191 -0.00023 -0.03316 -0.04097 -0.04549 -0.10509 C -0.05747 -0.17153 -0.04202 -0.23171 -0.01233 -0.24259 C 0.0184 -0.25278 0.02986 -0.31157 0.01718 -0.37778 C 0.00451 -0.44305 -0.02726 -0.48773 -0.0573 -0.48009 " pathEditMode="relative" rAng="-6261664" ptsTypes="fffff">
                                      <p:cBhvr>
                                        <p:cTn id="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2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C -0.01233 0.00648 -0.03733 -0.03842 -0.05764 -0.10301 C -0.07622 -0.1669 -0.08282 -0.22639 -0.07014 -0.23264 C -0.05851 -0.23842 -0.06493 -0.29537 -0.08525 -0.36204 C -0.10417 -0.42477 -0.12865 -0.47129 -0.14115 -0.46666 " pathEditMode="relative" rAng="14883287" ptsTypes="fffff">
                                      <p:cBhvr>
                                        <p:cTn id="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2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C -0.02378 0.01342 -0.05851 -0.02593 -0.0776 -0.08866 C -0.09878 -0.15255 -0.09635 -0.21551 -0.07274 -0.22894 C -0.04896 -0.24375 -0.04687 -0.30463 -0.06719 -0.36852 C -0.08698 -0.43125 -0.12222 -0.47431 -0.14618 -0.46181 " pathEditMode="relative" rAng="-6774736" ptsTypes="fffff">
                                      <p:cBhvr>
                                        <p:cTn id="10" dur="5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93 C -0.02413 0.01319 -0.05955 -0.02662 -0.08125 -0.09167 C -0.10277 -0.15903 -0.10156 -0.2213 -0.07777 -0.23588 C -0.05364 -0.24977 -0.05312 -0.31389 -0.075 -0.38009 C -0.09635 -0.44491 -0.13142 -0.48657 -0.15573 -0.47338 " pathEditMode="relative" rAng="-28420849" ptsTypes="fffff">
                                      <p:cBhvr>
                                        <p:cTn id="12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4.07407E-6 C -0.02205 0.02014 -0.06372 -0.01342 -0.09497 -0.07453 C -0.12743 -0.13611 -0.13629 -0.20162 -0.11476 -0.22129 C -0.0934 -0.2412 -0.10243 -0.30578 -0.13455 -0.36782 C -0.1658 -0.42824 -0.20799 -0.46342 -0.22934 -0.44351 " pathEditMode="relative" rAng="-29071298" ptsTypes="fffff">
                                      <p:cBhvr>
                                        <p:cTn id="1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2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47 C -0.02274 0.01666 -0.06336 -0.02246 -0.09149 -0.08866 C -0.121 -0.15648 -0.12795 -0.22431 -0.10486 -0.24167 C -0.08177 -0.25903 -0.08854 -0.32686 -0.11753 -0.39491 C -0.146 -0.45973 -0.18628 -0.5007 -0.20954 -0.48449 " pathEditMode="relative" rAng="14405002" ptsTypes="fffff">
                                      <p:cBhvr>
                                        <p:cTn id="1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2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C -0.02413 0.01389 -0.06145 -0.03495 -0.08506 -0.10717 C -0.10954 -0.18356 -0.11076 -0.25416 -0.08593 -0.26805 C -0.06232 -0.28217 -0.06336 -0.35277 -0.08784 -0.42824 C -0.11111 -0.50115 -0.14878 -0.55115 -0.17378 -0.53657 " pathEditMode="relative" rAng="-28394116" ptsTypes="fffff">
                                      <p:cBhvr>
                                        <p:cTn id="1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48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177 0.0217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Прямоугольник 1"/>
          <p:cNvSpPr>
            <a:spLocks noChangeArrowheads="1"/>
          </p:cNvSpPr>
          <p:nvPr/>
        </p:nvSpPr>
        <p:spPr bwMode="auto">
          <a:xfrm>
            <a:off x="1187450" y="1163638"/>
            <a:ext cx="66611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</a:p>
          <a:p>
            <a:pPr algn="just">
              <a:lnSpc>
                <a:spcPct val="115000"/>
              </a:lnSpc>
            </a:pP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задание:</a:t>
            </a:r>
          </a:p>
          <a:p>
            <a:pPr algn="just">
              <a:lnSpc>
                <a:spcPct val="115000"/>
              </a:lnSpc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§ 21, упр. 7;</a:t>
            </a:r>
          </a:p>
          <a:p>
            <a:pPr algn="just">
              <a:lnSpc>
                <a:spcPct val="115000"/>
              </a:lnSpc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В.И. Лукашик «Сборник задач по физике» </a:t>
            </a:r>
          </a:p>
          <a:p>
            <a:pPr algn="just">
              <a:lnSpc>
                <a:spcPct val="115000"/>
              </a:lnSpc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№ 234 – 237;</a:t>
            </a:r>
          </a:p>
          <a:p>
            <a:pPr algn="just">
              <a:lnSpc>
                <a:spcPct val="115000"/>
              </a:lnSpc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вывести  1кг/м</a:t>
            </a:r>
            <a:r>
              <a:rPr lang="ru-RU" sz="24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…..г/см</a:t>
            </a:r>
            <a:r>
              <a:rPr lang="ru-RU" sz="24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12975" y="1158875"/>
            <a:ext cx="4789488" cy="1257300"/>
          </a:xfrm>
          <a:prstGeom prst="downArrow">
            <a:avLst>
              <a:gd name="adj1" fmla="val 37270"/>
              <a:gd name="adj2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8133" name="Picture 8" descr="http://animashky.ru/flist/obludi/42/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4502150"/>
            <a:ext cx="194151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1187450" y="2271713"/>
            <a:ext cx="6607175" cy="2447925"/>
          </a:xfrm>
          <a:prstGeom prst="horizontalScroll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Управляющая кнопка: в начало 7">
            <a:hlinkClick r:id="" action="ppaction://hlinkshowjump?jump=firstslide" highlightClick="1"/>
          </p:cNvPr>
          <p:cNvSpPr/>
          <p:nvPr/>
        </p:nvSpPr>
        <p:spPr>
          <a:xfrm>
            <a:off x="7218363" y="6262688"/>
            <a:ext cx="503237" cy="433387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9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262688"/>
            <a:ext cx="504825" cy="433387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25475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Учителю физики\ВСЕ ФОНЫ\Фрактальная 2\корабл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95638" y="1700213"/>
            <a:ext cx="2936875" cy="32734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3167063" y="765175"/>
            <a:ext cx="29940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молодцы!</a:t>
            </a:r>
            <a:endParaRPr lang="ru-RU" b="1" i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46438" y="5229225"/>
            <a:ext cx="29051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свидания!</a:t>
            </a:r>
            <a:endParaRPr lang="ru-RU" b="1" i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10101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ctrTitle"/>
          </p:nvPr>
        </p:nvSpPr>
        <p:spPr>
          <a:xfrm>
            <a:off x="9556750" y="2130425"/>
            <a:ext cx="200025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685338" y="3886200"/>
            <a:ext cx="176212" cy="5508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0180" name="Picture 4" descr="0ab1cb197b224ca847ea551d62f5d06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49488" y="3048000"/>
            <a:ext cx="15065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eac6cc68a7d5ba02194aeb4b216d15c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6050" y="4005263"/>
            <a:ext cx="15160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1fd7afac4150679bcf6d6fb74ef5a1ce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21300" y="3144838"/>
            <a:ext cx="15716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f2ef2419bca17e231f7055c0b41239f3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92925" y="2451100"/>
            <a:ext cx="15128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12df463d26af960faeacc0d0c2552eeb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920038" y="774700"/>
            <a:ext cx="9715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302f68b43c9521a815b1bd8c9de4fca7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230688" y="1236663"/>
            <a:ext cx="132873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3" descr="64e2b8e960c1985222bfc6f798311731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84213" y="1779588"/>
            <a:ext cx="15462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rId17" action="ppaction://hlinksldjump" highlightClick="1"/>
          </p:cNvPr>
          <p:cNvSpPr/>
          <p:nvPr/>
        </p:nvSpPr>
        <p:spPr>
          <a:xfrm>
            <a:off x="8101013" y="6308725"/>
            <a:ext cx="503237" cy="4333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8" name="апло342.WAV">
            <a:hlinkClick r:id="" action="ppaction://media"/>
          </p:cNvPr>
          <p:cNvPicPr>
            <a:picLocks noRot="1" noChangeAspect="1"/>
          </p:cNvPicPr>
          <p:nvPr>
            <a:wavAudioFile r:embed="rId1" name="аплодисменты.WAV"/>
          </p:nvPr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9251950" y="33670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ctrTitle"/>
          </p:nvPr>
        </p:nvSpPr>
        <p:spPr>
          <a:xfrm>
            <a:off x="9556750" y="2130425"/>
            <a:ext cx="200025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685338" y="3886200"/>
            <a:ext cx="176212" cy="5508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1204" name="Picture 4" descr="0ab1cb197b224ca847ea551d62f5d06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49488" y="3048000"/>
            <a:ext cx="15065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eac6cc68a7d5ba02194aeb4b216d15c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6050" y="4005263"/>
            <a:ext cx="15160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1fd7afac4150679bcf6d6fb74ef5a1ce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21300" y="3144838"/>
            <a:ext cx="15716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f2ef2419bca17e231f7055c0b41239f3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92925" y="2451100"/>
            <a:ext cx="15128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12df463d26af960faeacc0d0c2552eeb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920038" y="774700"/>
            <a:ext cx="9715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302f68b43c9521a815b1bd8c9de4fca7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230688" y="1236663"/>
            <a:ext cx="132873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3" descr="64e2b8e960c1985222bfc6f798311731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84213" y="1779588"/>
            <a:ext cx="15462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апло342.WAV">
            <a:hlinkClick r:id="" action="ppaction://media"/>
          </p:cNvPr>
          <p:cNvPicPr>
            <a:picLocks noRot="1" noChangeAspect="1"/>
          </p:cNvPicPr>
          <p:nvPr>
            <a:wavAudioFile r:embed="rId1" name="аплодисменты.WAV"/>
          </p:nvPr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9251950" y="33670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rId18" action="ppaction://hlinksldjump" highlightClick="1"/>
          </p:cNvPr>
          <p:cNvSpPr/>
          <p:nvPr/>
        </p:nvSpPr>
        <p:spPr>
          <a:xfrm>
            <a:off x="8101013" y="6308725"/>
            <a:ext cx="503237" cy="4333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ctrTitle"/>
          </p:nvPr>
        </p:nvSpPr>
        <p:spPr>
          <a:xfrm>
            <a:off x="9556750" y="2130425"/>
            <a:ext cx="200025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685338" y="3886200"/>
            <a:ext cx="176212" cy="5508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2228" name="Picture 4" descr="0ab1cb197b224ca847ea551d62f5d06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49488" y="3048000"/>
            <a:ext cx="15065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eac6cc68a7d5ba02194aeb4b216d15c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6050" y="4005263"/>
            <a:ext cx="15160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1fd7afac4150679bcf6d6fb74ef5a1ce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21300" y="3144838"/>
            <a:ext cx="15716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f2ef2419bca17e231f7055c0b41239f3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92925" y="2451100"/>
            <a:ext cx="15128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12df463d26af960faeacc0d0c2552eeb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920038" y="774700"/>
            <a:ext cx="9715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302f68b43c9521a815b1bd8c9de4fca7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230688" y="1236663"/>
            <a:ext cx="132873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3" descr="64e2b8e960c1985222bfc6f798311731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84213" y="1779588"/>
            <a:ext cx="15462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rId17" action="ppaction://hlinksldjump" highlightClick="1"/>
          </p:cNvPr>
          <p:cNvSpPr/>
          <p:nvPr/>
        </p:nvSpPr>
        <p:spPr>
          <a:xfrm>
            <a:off x="8101013" y="6308725"/>
            <a:ext cx="503237" cy="4333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8" name="апло342.WAV">
            <a:hlinkClick r:id="" action="ppaction://media"/>
          </p:cNvPr>
          <p:cNvPicPr>
            <a:picLocks noRot="1" noChangeAspect="1"/>
          </p:cNvPicPr>
          <p:nvPr>
            <a:wavAudioFile r:embed="rId1" name="аплодисменты.WAV"/>
          </p:nvPr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9251950" y="33670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ctrTitle"/>
          </p:nvPr>
        </p:nvSpPr>
        <p:spPr>
          <a:xfrm>
            <a:off x="9556750" y="2130425"/>
            <a:ext cx="200025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685338" y="3886200"/>
            <a:ext cx="176212" cy="5508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3252" name="Picture 4" descr="0ab1cb197b224ca847ea551d62f5d06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49488" y="3048000"/>
            <a:ext cx="15065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eac6cc68a7d5ba02194aeb4b216d15c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6050" y="4005263"/>
            <a:ext cx="15160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1fd7afac4150679bcf6d6fb74ef5a1ce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21300" y="3144838"/>
            <a:ext cx="15716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f2ef2419bca17e231f7055c0b41239f3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92925" y="2451100"/>
            <a:ext cx="15128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12df463d26af960faeacc0d0c2552eeb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920038" y="774700"/>
            <a:ext cx="9715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 descr="302f68b43c9521a815b1bd8c9de4fca7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230688" y="1236663"/>
            <a:ext cx="132873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3" descr="64e2b8e960c1985222bfc6f798311731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84213" y="1779588"/>
            <a:ext cx="15462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алее 3">
            <a:hlinkClick r:id="rId17" action="ppaction://hlinksldjump" highlightClick="1"/>
          </p:cNvPr>
          <p:cNvSpPr/>
          <p:nvPr/>
        </p:nvSpPr>
        <p:spPr>
          <a:xfrm>
            <a:off x="8101013" y="6308725"/>
            <a:ext cx="503237" cy="4333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8" name="апло342.WAV">
            <a:hlinkClick r:id="" action="ppaction://media"/>
          </p:cNvPr>
          <p:cNvPicPr>
            <a:picLocks noRot="1" noChangeAspect="1"/>
          </p:cNvPicPr>
          <p:nvPr>
            <a:wavAudioFile r:embed="rId1" name="аплодисменты.WAV"/>
          </p:nvPr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9251950" y="33670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ctrTitle"/>
          </p:nvPr>
        </p:nvSpPr>
        <p:spPr>
          <a:xfrm>
            <a:off x="9556750" y="2130425"/>
            <a:ext cx="200025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685338" y="3886200"/>
            <a:ext cx="176212" cy="5508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4276" name="Picture 4" descr="0ab1cb197b224ca847ea551d62f5d06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49488" y="3048000"/>
            <a:ext cx="15065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eac6cc68a7d5ba02194aeb4b216d15c2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6050" y="4005263"/>
            <a:ext cx="15160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1fd7afac4150679bcf6d6fb74ef5a1ce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21300" y="3144838"/>
            <a:ext cx="15716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f2ef2419bca17e231f7055c0b41239f3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92925" y="2451100"/>
            <a:ext cx="15128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 descr="12df463d26af960faeacc0d0c2552eeb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920038" y="774700"/>
            <a:ext cx="9715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302f68b43c9521a815b1bd8c9de4fca7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230688" y="1236663"/>
            <a:ext cx="132873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3" descr="64e2b8e960c1985222bfc6f798311731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84213" y="1779588"/>
            <a:ext cx="15462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апло357.WAV">
            <a:hlinkClick r:id="" action="ppaction://media"/>
          </p:cNvPr>
          <p:cNvPicPr>
            <a:picLocks noRot="1" noChangeAspect="1"/>
          </p:cNvPicPr>
          <p:nvPr>
            <a:wavAudioFile r:embed="rId1" name="аплодисменты.WAV"/>
          </p:nvPr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9251950" y="33670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алее 12">
            <a:hlinkClick r:id="rId18" action="ppaction://hlinksldjump" highlightClick="1"/>
          </p:cNvPr>
          <p:cNvSpPr/>
          <p:nvPr/>
        </p:nvSpPr>
        <p:spPr>
          <a:xfrm>
            <a:off x="8101013" y="6308725"/>
            <a:ext cx="503237" cy="433388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541338" y="3886200"/>
            <a:ext cx="192088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150813"/>
            <a:ext cx="8640762" cy="4062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Это   </a:t>
            </a:r>
            <a:r>
              <a:rPr lang="ru-RU" sz="9600" b="1" i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не</a:t>
            </a:r>
            <a:r>
              <a:rPr lang="ru-RU" sz="5400" b="1" i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правильный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ответ!!!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i="1" dirty="0">
              <a:solidFill>
                <a:srgbClr val="EEECE1">
                  <a:lumMod val="1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Подумай еще!</a:t>
            </a:r>
          </a:p>
        </p:txBody>
      </p:sp>
      <p:pic>
        <p:nvPicPr>
          <p:cNvPr id="55301" name="Picture 4" descr="1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2997200"/>
            <a:ext cx="19446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0800000">
            <a:off x="8215313" y="6215063"/>
            <a:ext cx="504825" cy="433387"/>
          </a:xfrm>
          <a:prstGeom prst="actionButtonForwardNex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4" name="desc389.wav">
            <a:hlinkClick r:id="" action="ppaction://media"/>
          </p:cNvPr>
          <p:cNvPicPr>
            <a:picLocks noRot="1" noChangeAspect="1"/>
          </p:cNvPicPr>
          <p:nvPr>
            <a:wavAudioFile r:embed="rId1" name="descript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654050" y="18780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Овал 77"/>
          <p:cNvSpPr/>
          <p:nvPr/>
        </p:nvSpPr>
        <p:spPr>
          <a:xfrm>
            <a:off x="4441825" y="833438"/>
            <a:ext cx="574675" cy="476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Рисунок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3175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852488"/>
            <a:ext cx="1093788" cy="64293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763" y="3175"/>
            <a:ext cx="90011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5973763" y="1585913"/>
            <a:ext cx="1262062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МОУ СОШ №1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05688" y="1724025"/>
            <a:ext cx="1730375" cy="339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Повторительная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42025" y="3084513"/>
            <a:ext cx="11938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38613" y="4079875"/>
            <a:ext cx="1328737" cy="306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Кроссвордная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79850" y="5661025"/>
            <a:ext cx="155575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Объяснительная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50975" y="4941888"/>
            <a:ext cx="9144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Тестовая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63713" y="2492375"/>
            <a:ext cx="1341437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Порешайкина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4075" y="1114425"/>
            <a:ext cx="10747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Табличная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95350" y="327025"/>
            <a:ext cx="981075" cy="5222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ДВОРЕЦ </a:t>
            </a:r>
          </a:p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72" name="Picture 31" descr="http://s10.rimg.info/aa8038c69473106fd083906eaee650ce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125" y="4079875"/>
            <a:ext cx="10398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4" name="Picture 4" descr="D:\Мои документы\Мои рисунки\цель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15926" y="517663"/>
            <a:ext cx="355398" cy="29181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D:\Мои документы\Мои рисунки\гнш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20882" y="515686"/>
            <a:ext cx="347160" cy="29576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D:\Мои документы\Мои рисунки\1 люб.bmp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85719" y="497325"/>
            <a:ext cx="364484" cy="29971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D:\Мои документы\Мои рисунки\щшзш.bmp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54096" y="579209"/>
            <a:ext cx="348908" cy="33049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D:\Мои документы\Мои рисунки\гнек.bmp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65918" y="946015"/>
            <a:ext cx="325263" cy="28015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D:\Мои документы\Мои рисунки\вред.bmp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60452" y="1276120"/>
            <a:ext cx="316117" cy="28298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Управляющая кнопка: в начало 72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4829175" y="1308100"/>
            <a:ext cx="0" cy="2174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4508500" y="833438"/>
            <a:ext cx="574675" cy="476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Стрелка углом вверх 74"/>
          <p:cNvSpPr/>
          <p:nvPr/>
        </p:nvSpPr>
        <p:spPr>
          <a:xfrm rot="16200000">
            <a:off x="4608513" y="965200"/>
            <a:ext cx="269875" cy="2698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21129 0.13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19878 0.130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18907 0.13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18107 0.115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0521 0.06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22986 0.02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051050" y="569913"/>
            <a:ext cx="4827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Станция «ПОВТОРИТЕЛЬНАЯ»</a:t>
            </a:r>
            <a:endParaRPr lang="ru-RU" sz="2400" b="1" i="1">
              <a:solidFill>
                <a:schemeClr val="bg1"/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908175" y="333375"/>
            <a:ext cx="5111750" cy="935038"/>
          </a:xfrm>
          <a:prstGeom prst="horizontalScroll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57200" y="6072188"/>
            <a:ext cx="2374900" cy="525462"/>
          </a:xfrm>
          <a:prstGeom prst="actionButtonBlan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920"/>
              </a:lnSpc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 «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Macromedia flesh</a:t>
            </a:r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2" tooltip="http://www.webstyle.my1.ru/load/16-1-0-63"/>
            </a:endParaRPr>
          </a:p>
          <a:p>
            <a:pPr algn="ctr">
              <a:lnSpc>
                <a:spcPts val="1200"/>
              </a:lnSpc>
              <a:defRPr/>
            </a:pP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http://www.webstyle.my1.ru/load/16-1-0-63"/>
              </a:rPr>
              <a:t>http://www.webstyle.my1.ru/load/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" tooltip="http://www.webstyle.my1.ru/load/16-1-0-63"/>
            </a:endParaRPr>
          </a:p>
          <a:p>
            <a:pPr algn="ctr">
              <a:lnSpc>
                <a:spcPts val="1200"/>
              </a:lnSpc>
              <a:defRPr/>
            </a:pP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http://www.webstyle.my1.ru/load/16-1-0-63"/>
              </a:rPr>
              <a:t>16-1-0-63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920"/>
              </a:lnSpc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в начало 10">
            <a:hlinkClick r:id="" action="ppaction://hlinkshowjump?jump=firstslide" highlightClick="1"/>
          </p:cNvPr>
          <p:cNvSpPr/>
          <p:nvPr/>
        </p:nvSpPr>
        <p:spPr>
          <a:xfrm>
            <a:off x="5667375" y="6070600"/>
            <a:ext cx="503238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6248400" y="6072188"/>
            <a:ext cx="504825" cy="433387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819900" y="60706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Управляющая кнопка: настраиваемая 13">
            <a:hlinkClick r:id="rId3" action="ppaction://hlinkfile" highlightClick="1"/>
          </p:cNvPr>
          <p:cNvSpPr/>
          <p:nvPr/>
        </p:nvSpPr>
        <p:spPr>
          <a:xfrm>
            <a:off x="7451725" y="6072188"/>
            <a:ext cx="981075" cy="431800"/>
          </a:xfrm>
          <a:prstGeom prst="actionButtonBlan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ПУСК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55" name="Picture 15" descr="D:\Мои документы\Мои рисунки\о7.bmp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1708963"/>
            <a:ext cx="1570524" cy="132070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D:\Мои документы\Мои рисунки\о8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620" y="3399545"/>
            <a:ext cx="1644236" cy="1334966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D:\Мои документы\Мои рисунки\04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79912" y="4415826"/>
            <a:ext cx="1640316" cy="1328595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D:\Мои документы\Мои рисунки\о9.bmp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8544" y="2026457"/>
            <a:ext cx="1706589" cy="1368152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D:\Мои документы\Мои рисунки\06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666" b="9780"/>
          <a:stretch/>
        </p:blipFill>
        <p:spPr bwMode="auto">
          <a:xfrm>
            <a:off x="5879306" y="3399545"/>
            <a:ext cx="1622883" cy="1334966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D:\Мои документы\Мои рисунки\о5.bmp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14530" y="1859523"/>
            <a:ext cx="1653802" cy="1359553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63" y="3175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75"/>
            <a:ext cx="90011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8" descr="D:\Мои документы\Мои рисунки\зщ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445125"/>
            <a:ext cx="3841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D:\Мои документы\Мои рисунки\ен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88200" y="5360988"/>
            <a:ext cx="863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03004" y="5967837"/>
            <a:ext cx="2288983" cy="908721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050" y="1122363"/>
            <a:ext cx="10747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Табличная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92988" y="1703388"/>
            <a:ext cx="1730375" cy="339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Повторительная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63731" y="426786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07790" y="409072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03242" y="231961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16131" y="294104"/>
            <a:ext cx="288118" cy="265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74792" y="9593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72010" y="1"/>
            <a:ext cx="351264" cy="7394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87697" y="3713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94527" y="-10119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770563" y="3098800"/>
            <a:ext cx="11938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2925" y="5713413"/>
            <a:ext cx="155575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Объяснительная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78338" y="4229100"/>
            <a:ext cx="1328737" cy="306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Кроссвордная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36725" y="2474913"/>
            <a:ext cx="13414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Порешайкина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92250" y="4945063"/>
            <a:ext cx="914400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Тестовая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0" name="Picture 12" descr="D:\Мои документы\Мои рисунки\зхщ.bmp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35327" y="5402887"/>
            <a:ext cx="1236481" cy="1455113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D:\Мои документы\Мои рисунки\шл.bmp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207" b="95881"/>
          <a:stretch/>
        </p:blipFill>
        <p:spPr bwMode="auto">
          <a:xfrm>
            <a:off x="899592" y="647749"/>
            <a:ext cx="936104" cy="22481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912813" y="327025"/>
            <a:ext cx="981075" cy="5222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ДВОРЕЦ </a:t>
            </a:r>
          </a:p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65133" y="27613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17297" y="13509"/>
            <a:ext cx="554822" cy="702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041217" y="566224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10234" y="521847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86674" y="450341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 descr="D:\Мои документы\Мои рисунки\4г.bm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20792" y="373320"/>
            <a:ext cx="421116" cy="3878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36" name="Picture 31" descr="http://s10.rimg.info/aa8038c69473106fd083906eaee650ce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0700" y="4130675"/>
            <a:ext cx="10398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5" descr="D:\Мои документы\Мои рисунки\9д.bmp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58309" y="160180"/>
            <a:ext cx="413701" cy="7495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451475" y="849313"/>
            <a:ext cx="1020763" cy="64293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895975" y="1587500"/>
            <a:ext cx="1262063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МОУ СОШ №1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" descr="D:\Мои документы\Мои рисунки\цель.bmp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25437" y="1417611"/>
            <a:ext cx="355398" cy="29181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D:\Мои документы\Мои рисунки\гнш.bmp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65133" y="1408371"/>
            <a:ext cx="347160" cy="29576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D:\Мои документы\Мои рисунки\1 люб.bmp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845750" y="1401121"/>
            <a:ext cx="364484" cy="28135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D:\Мои документы\Мои рисунки\щшзш.bmp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192905" y="1403855"/>
            <a:ext cx="320931" cy="303996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D:\Мои документы\Мои рисунки\гнек.bmp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501099" y="1403855"/>
            <a:ext cx="325263" cy="28015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Мои документы\Мои рисунки\вред.bmp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08765" y="1424515"/>
            <a:ext cx="316117" cy="28298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единительная линия 46"/>
          <p:cNvCxnSpPr>
            <a:stCxn id="48" idx="4"/>
          </p:cNvCxnSpPr>
          <p:nvPr/>
        </p:nvCxnSpPr>
        <p:spPr>
          <a:xfrm flipH="1">
            <a:off x="4657725" y="1349375"/>
            <a:ext cx="0" cy="2730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4370388" y="873125"/>
            <a:ext cx="574675" cy="476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углом вверх 48"/>
          <p:cNvSpPr/>
          <p:nvPr/>
        </p:nvSpPr>
        <p:spPr>
          <a:xfrm rot="16200000">
            <a:off x="4478338" y="987425"/>
            <a:ext cx="269875" cy="26987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Управляющая кнопка: в начало 49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51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816850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093 L -0.00781 0.09815 C -0.00781 0.14259 -0.05642 0.19745 -0.09566 0.19745 L -0.18351 0.1974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0023 L -0.0158 0.1 C -0.0158 0.14468 -0.06354 0.19977 -0.10226 0.19977 L -0.18871 0.19977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0231 L -0.01562 0.10139 C -0.01562 0.14606 -0.06389 0.20162 -0.10295 0.20162 L -0.18889 0.2016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0023 L -0.01198 0.09908 C -0.01198 0.14375 -0.06232 0.19954 -0.10295 0.19954 L -0.19305 0.19954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2.77556E-17 L -0.01424 0.09954 C -0.01424 0.14444 -0.06511 0.20139 -0.10573 0.20139 L -0.19532 0.20139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8 -7.40741E-7 L -0.01598 0.09838 C -0.01598 0.14259 -0.0665 0.19815 -0.10695 0.19815 L -0.19705 0.19815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Мои документы\Мои рисунки\лаб.bmp"/>
          <p:cNvPicPr>
            <a:picLocks noChangeAspect="1" noChangeArrowheads="1"/>
          </p:cNvPicPr>
          <p:nvPr/>
        </p:nvPicPr>
        <p:blipFill>
          <a:blip r:embed="rId2" cstate="email"/>
          <a:srcRect t="-2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68538" y="569913"/>
            <a:ext cx="48450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Какую задачу будем решать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400" b="1" i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187450" y="692150"/>
            <a:ext cx="68405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1350" y="1584325"/>
          <a:ext cx="7861300" cy="4557715"/>
        </p:xfrm>
        <a:graphic>
          <a:graphicData uri="http://schemas.openxmlformats.org/drawingml/2006/table">
            <a:tbl>
              <a:tblPr firstRow="1" firstCol="1" bandRow="1"/>
              <a:tblGrid>
                <a:gridCol w="1630940"/>
                <a:gridCol w="1958853"/>
                <a:gridCol w="2120508"/>
                <a:gridCol w="2150999"/>
              </a:tblGrid>
              <a:tr h="1358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измерений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3300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3300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</a:t>
                      </a:r>
                      <a:r>
                        <a:rPr lang="en-US" sz="4400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5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мал,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[г]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3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5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[см</a:t>
                      </a:r>
                      <a:r>
                        <a:rPr lang="ru-RU" sz="2200" b="1" kern="1200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4400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5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57" marR="62157" marT="86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5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[см</a:t>
                      </a:r>
                      <a:r>
                        <a:rPr lang="ru-RU" sz="2200" b="1" kern="1200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144" marR="62144" marT="8629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82" name="Прямая соединительная линия 1"/>
          <p:cNvSpPr>
            <a:spLocks noChangeShapeType="1"/>
          </p:cNvSpPr>
          <p:nvPr/>
        </p:nvSpPr>
        <p:spPr bwMode="auto">
          <a:xfrm>
            <a:off x="7164388" y="2271713"/>
            <a:ext cx="5397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83" name="Прямая соединительная линия 2"/>
          <p:cNvSpPr>
            <a:spLocks noChangeShapeType="1"/>
          </p:cNvSpPr>
          <p:nvPr/>
        </p:nvSpPr>
        <p:spPr bwMode="auto">
          <a:xfrm>
            <a:off x="647700" y="4394200"/>
            <a:ext cx="781208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84" name="Rectangle 5"/>
          <p:cNvSpPr>
            <a:spLocks noChangeArrowheads="1"/>
          </p:cNvSpPr>
          <p:nvPr/>
        </p:nvSpPr>
        <p:spPr bwMode="auto">
          <a:xfrm>
            <a:off x="-396875" y="4221163"/>
            <a:ext cx="4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3585" name="Прямоугольник 5"/>
          <p:cNvSpPr>
            <a:spLocks noChangeArrowheads="1"/>
          </p:cNvSpPr>
          <p:nvPr/>
        </p:nvSpPr>
        <p:spPr bwMode="auto">
          <a:xfrm>
            <a:off x="2592388" y="549275"/>
            <a:ext cx="4032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Станция «ПРОБЛЕМНАЯ»</a:t>
            </a:r>
            <a:endParaRPr lang="ru-RU" b="1" i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339975" y="404813"/>
            <a:ext cx="4392613" cy="863600"/>
          </a:xfrm>
          <a:prstGeom prst="horizontalScroll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1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900113" y="692150"/>
            <a:ext cx="71278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657225" y="525463"/>
            <a:ext cx="7642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плотность вещества, [           ]</a:t>
            </a:r>
            <a:endParaRPr lang="ru-RU" sz="16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40200" y="700088"/>
            <a:ext cx="9191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4581" name="Прямоугольник 3"/>
          <p:cNvSpPr>
            <a:spLocks noChangeArrowheads="1"/>
          </p:cNvSpPr>
          <p:nvPr/>
        </p:nvSpPr>
        <p:spPr bwMode="auto">
          <a:xfrm>
            <a:off x="6313488" y="931863"/>
            <a:ext cx="431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24582" name="Прямоугольник 4"/>
          <p:cNvSpPr>
            <a:spLocks noChangeArrowheads="1"/>
          </p:cNvSpPr>
          <p:nvPr/>
        </p:nvSpPr>
        <p:spPr bwMode="auto">
          <a:xfrm>
            <a:off x="6627813" y="1047750"/>
            <a:ext cx="4349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lang="ru-RU" b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3" name="Прямоугольник 5"/>
          <p:cNvSpPr>
            <a:spLocks noChangeArrowheads="1"/>
          </p:cNvSpPr>
          <p:nvPr/>
        </p:nvSpPr>
        <p:spPr bwMode="auto">
          <a:xfrm>
            <a:off x="6994525" y="736600"/>
            <a:ext cx="4635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endParaRPr lang="ru-RU" sz="12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4" name="Прямоугольник 6"/>
          <p:cNvSpPr>
            <a:spLocks noChangeArrowheads="1"/>
          </p:cNvSpPr>
          <p:nvPr/>
        </p:nvSpPr>
        <p:spPr bwMode="auto">
          <a:xfrm>
            <a:off x="7002463" y="1265238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V</a:t>
            </a:r>
            <a:endParaRPr lang="ru-RU" sz="240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023100" y="1273175"/>
            <a:ext cx="40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203950" y="681038"/>
            <a:ext cx="1620838" cy="1169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7" name="Прямоугольник 10"/>
          <p:cNvSpPr>
            <a:spLocks noChangeArrowheads="1"/>
          </p:cNvSpPr>
          <p:nvPr/>
        </p:nvSpPr>
        <p:spPr bwMode="auto">
          <a:xfrm>
            <a:off x="1881188" y="4440238"/>
            <a:ext cx="4635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endParaRPr lang="ru-RU" sz="12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8" name="Прямоугольник 11"/>
          <p:cNvSpPr>
            <a:spLocks noChangeArrowheads="1"/>
          </p:cNvSpPr>
          <p:nvPr/>
        </p:nvSpPr>
        <p:spPr bwMode="auto">
          <a:xfrm>
            <a:off x="2266950" y="5130800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V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4589" name="Прямоугольник 12"/>
          <p:cNvSpPr>
            <a:spLocks noChangeArrowheads="1"/>
          </p:cNvSpPr>
          <p:nvPr/>
        </p:nvSpPr>
        <p:spPr bwMode="auto">
          <a:xfrm>
            <a:off x="1465263" y="4959350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104900" y="4167188"/>
            <a:ext cx="2016125" cy="1438275"/>
          </a:xfrm>
          <a:prstGeom prst="triangle">
            <a:avLst>
              <a:gd name="adj" fmla="val 5003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597025" y="4959350"/>
            <a:ext cx="1008063" cy="47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30425" y="4948238"/>
            <a:ext cx="0" cy="6238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944938" y="4027488"/>
            <a:ext cx="159861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= </a:t>
            </a:r>
            <a:r>
              <a:rPr lang="ru-RU" sz="36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ρ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lang="ru-RU" sz="36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4" name="Прямоугольник 26623"/>
          <p:cNvSpPr>
            <a:spLocks noChangeArrowheads="1"/>
          </p:cNvSpPr>
          <p:nvPr/>
        </p:nvSpPr>
        <p:spPr bwMode="auto">
          <a:xfrm>
            <a:off x="3944938" y="4786313"/>
            <a:ext cx="17176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= m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endParaRPr lang="ru-RU" sz="240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00113" y="1458913"/>
            <a:ext cx="45720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Определение: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Плотность - это физическая величина, равная отношению массы тела к его объему.</a:t>
            </a:r>
          </a:p>
        </p:txBody>
      </p:sp>
      <p:sp>
        <p:nvSpPr>
          <p:cNvPr id="21" name="Управляющая кнопка: в начало 20">
            <a:hlinkClick r:id="" action="ppaction://hlinkshowjump?jump=firstslide" highlightClick="1"/>
          </p:cNvPr>
          <p:cNvSpPr/>
          <p:nvPr/>
        </p:nvSpPr>
        <p:spPr>
          <a:xfrm>
            <a:off x="7218363" y="6045200"/>
            <a:ext cx="503237" cy="433388"/>
          </a:xfrm>
          <a:prstGeom prst="actionButtonBeginning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3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 rot="10800000">
            <a:off x="779462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045200"/>
            <a:ext cx="504825" cy="433388"/>
          </a:xfrm>
          <a:prstGeom prst="actionButtonForwardNext">
            <a:avLst/>
          </a:prstGeom>
          <a:solidFill>
            <a:srgbClr val="EEECE1">
              <a:lumMod val="75000"/>
            </a:srgbClr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929</Words>
  <Application>Microsoft Office PowerPoint</Application>
  <PresentationFormat>Экран (4:3)</PresentationFormat>
  <Paragraphs>432</Paragraphs>
  <Slides>39</Slides>
  <Notes>14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Calibri</vt:lpstr>
      <vt:lpstr>Arial</vt:lpstr>
      <vt:lpstr>Times New Roman</vt:lpstr>
      <vt:lpstr>Wingdings</vt:lpstr>
      <vt:lpstr>Georgia</vt:lpstr>
      <vt:lpstr>Тема Office</vt:lpstr>
      <vt:lpstr>4_Тема Office</vt:lpstr>
      <vt:lpstr>5_Тема Office</vt:lpstr>
      <vt:lpstr>1_Тема Office</vt:lpstr>
      <vt:lpstr>Урок физики 7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Почему плотность одного и того же вещества в      твердом, жидком, и газообразном состояниях различна?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ПЛОТНОСТЬ</dc:title>
  <dc:creator>XTreme</dc:creator>
  <cp:lastModifiedBy>revaz</cp:lastModifiedBy>
  <cp:revision>526</cp:revision>
  <dcterms:created xsi:type="dcterms:W3CDTF">2012-06-07T12:16:28Z</dcterms:created>
  <dcterms:modified xsi:type="dcterms:W3CDTF">2013-01-14T21:23:35Z</dcterms:modified>
</cp:coreProperties>
</file>