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95" r:id="rId3"/>
    <p:sldId id="281" r:id="rId4"/>
    <p:sldId id="283" r:id="rId5"/>
    <p:sldId id="282" r:id="rId6"/>
    <p:sldId id="270" r:id="rId7"/>
    <p:sldId id="280" r:id="rId8"/>
    <p:sldId id="269" r:id="rId9"/>
    <p:sldId id="267" r:id="rId10"/>
    <p:sldId id="268" r:id="rId11"/>
    <p:sldId id="271" r:id="rId12"/>
    <p:sldId id="272" r:id="rId13"/>
    <p:sldId id="279" r:id="rId14"/>
    <p:sldId id="275" r:id="rId15"/>
    <p:sldId id="274" r:id="rId16"/>
    <p:sldId id="276" r:id="rId17"/>
    <p:sldId id="278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3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23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FEB2C-67E7-4B62-83BB-2F0233471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73F9D-9524-4361-9A03-4CB862D9E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98C8E-5CB0-4044-B254-4B6CC1364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38795-534C-491D-9348-7FDA4B101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62576-7450-4CA1-91A5-233B06D74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A7E2-4E3A-4356-A891-E861AB6E7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2716-0691-48F0-8E3A-7C1FC72DE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7CC5-BB29-49A8-BD4C-D061FEC42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6FD5-4574-4499-89E0-D69E2B66A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4C4D4-F0FF-4BD9-9BA3-B36F0B25A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783F7-B49A-4FAF-8A51-C0D8BD793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7A3C0-576F-478B-BDFD-767E2382A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6FD34-1C4C-46F3-A415-425847DBB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46E0E-1C33-4BFB-9387-0D87E675F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286E3-36E9-4CE7-9B92-67A4A20E6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558E-3C50-4919-915F-46FFC1034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E2E98-F7EE-4D65-B6C3-4BCF678C3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F45C2-C72F-470E-997B-6155B3CCE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41B26-E86D-4096-926F-DDFA379F5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AF61B-AD7C-43C3-A8E8-98AB1442E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0E3AE-092D-47AD-A606-712E50176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32603-DDE6-469C-961C-1558A9F0F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7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9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0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0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0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20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B67BB5B-E258-46D7-9A3D-4FCA1B26C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5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3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8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81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6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62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70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71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72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73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52E7576-B464-44A2-A1A4-01B21D82F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299.ru/oj.php" TargetMode="External"/><Relationship Id="rId2" Type="http://schemas.openxmlformats.org/officeDocument/2006/relationships/hyperlink" Target="http://slovari.299.ru/dal.php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299.ru/oj.php" TargetMode="External"/><Relationship Id="rId2" Type="http://schemas.openxmlformats.org/officeDocument/2006/relationships/hyperlink" Target="http://slovari.299.ru/dal.php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609600"/>
            <a:ext cx="8226425" cy="5486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dirty="0" smtClean="0"/>
              <a:t>Презентация к классному </a:t>
            </a:r>
            <a:r>
              <a:rPr lang="ru-RU" smtClean="0"/>
              <a:t>часу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mtClean="0"/>
              <a:t>«</a:t>
            </a:r>
            <a:r>
              <a:rPr lang="ru-RU" dirty="0" smtClean="0"/>
              <a:t>Успех от слова «</a:t>
            </a:r>
            <a:r>
              <a:rPr lang="ru-RU" smtClean="0"/>
              <a:t>успеть».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ru-RU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dirty="0" smtClean="0"/>
              <a:t>Автор – Архипов В.В. 242-558-069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7400" y="990600"/>
            <a:ext cx="47625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Люди Севера – это люди действия. Лидеры, </a:t>
            </a:r>
          </a:p>
          <a:p>
            <a:r>
              <a:rPr lang="ru-RU" sz="1600" b="1"/>
              <a:t>которые делают дело. Люди, которые идут</a:t>
            </a:r>
          </a:p>
          <a:p>
            <a:r>
              <a:rPr lang="ru-RU" sz="1600" b="1"/>
              <a:t> к цели любыми путями, не оглядываясь на </a:t>
            </a:r>
          </a:p>
          <a:p>
            <a:r>
              <a:rPr lang="ru-RU" sz="1600" b="1"/>
              <a:t>средства, их мало интересует атмосфера, </a:t>
            </a:r>
          </a:p>
          <a:p>
            <a:r>
              <a:rPr lang="ru-RU" sz="1600" b="1"/>
              <a:t>которая царит вокруг.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981200" y="4876800"/>
            <a:ext cx="51752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Люди с  Юга – обеспечивают теплые отношения </a:t>
            </a:r>
          </a:p>
          <a:p>
            <a:r>
              <a:rPr lang="ru-RU" sz="1600" b="1"/>
              <a:t>в каждой группе. Атмосфера в группе важнее </a:t>
            </a:r>
          </a:p>
          <a:p>
            <a:r>
              <a:rPr lang="ru-RU" sz="1600" b="1"/>
              <a:t>поставленной цели, движения вперед.</a:t>
            </a:r>
            <a:r>
              <a:rPr lang="ru-RU"/>
              <a:t>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600200" y="2667000"/>
            <a:ext cx="25146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/>
              <a:t>Люди с Запада  – </a:t>
            </a:r>
          </a:p>
          <a:p>
            <a:r>
              <a:rPr lang="ru-RU" sz="1600" b="1" dirty="0"/>
              <a:t>это люди расписаний, </a:t>
            </a:r>
          </a:p>
          <a:p>
            <a:r>
              <a:rPr lang="ru-RU" sz="1600" b="1" dirty="0"/>
              <a:t>расчетов, точности, дисциплины. </a:t>
            </a:r>
          </a:p>
          <a:p>
            <a:r>
              <a:rPr lang="ru-RU" sz="1600" b="1" dirty="0"/>
              <a:t>Их часто обвиняют в </a:t>
            </a:r>
          </a:p>
          <a:p>
            <a:r>
              <a:rPr lang="ru-RU" sz="1600" b="1" dirty="0"/>
              <a:t>бесчувственности.</a:t>
            </a:r>
            <a:r>
              <a:rPr lang="ru-RU" dirty="0"/>
              <a:t>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181600" y="2667000"/>
            <a:ext cx="22034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1600" b="1"/>
              <a:t>Люди с Востока  –</a:t>
            </a:r>
          </a:p>
          <a:p>
            <a:pPr algn="r"/>
            <a:r>
              <a:rPr lang="ru-RU" sz="1600" b="1"/>
              <a:t>люди творчества. </a:t>
            </a:r>
          </a:p>
          <a:p>
            <a:pPr algn="r"/>
            <a:r>
              <a:rPr lang="ru-RU" sz="1600" b="1"/>
              <a:t>Много идей, но при </a:t>
            </a:r>
          </a:p>
          <a:p>
            <a:pPr algn="r"/>
            <a:r>
              <a:rPr lang="ru-RU" sz="1600" b="1"/>
              <a:t>этом они не </a:t>
            </a:r>
          </a:p>
          <a:p>
            <a:pPr algn="r"/>
            <a:r>
              <a:rPr lang="ru-RU" sz="1600" b="1"/>
              <a:t>занимаются </a:t>
            </a:r>
          </a:p>
          <a:p>
            <a:pPr algn="r"/>
            <a:r>
              <a:rPr lang="ru-RU" sz="1600" b="1"/>
              <a:t>их реализацией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1"/>
          <p:cNvGrpSpPr>
            <a:grpSpLocks noChangeAspect="1"/>
          </p:cNvGrpSpPr>
          <p:nvPr/>
        </p:nvGrpSpPr>
        <p:grpSpPr bwMode="auto">
          <a:xfrm>
            <a:off x="457200" y="2057400"/>
            <a:ext cx="8610600" cy="1693863"/>
            <a:chOff x="2880" y="892"/>
            <a:chExt cx="9553" cy="1855"/>
          </a:xfrm>
        </p:grpSpPr>
        <p:sp>
          <p:nvSpPr>
            <p:cNvPr id="15364" name="AutoShape 12"/>
            <p:cNvSpPr>
              <a:spLocks noChangeAspect="1" noChangeArrowheads="1"/>
            </p:cNvSpPr>
            <p:nvPr/>
          </p:nvSpPr>
          <p:spPr bwMode="auto">
            <a:xfrm>
              <a:off x="2880" y="892"/>
              <a:ext cx="9553" cy="1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Rectangle 13"/>
            <p:cNvSpPr>
              <a:spLocks noChangeArrowheads="1"/>
            </p:cNvSpPr>
            <p:nvPr/>
          </p:nvSpPr>
          <p:spPr bwMode="auto">
            <a:xfrm>
              <a:off x="3036" y="1510"/>
              <a:ext cx="1130" cy="11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6" name="Rectangle 14"/>
            <p:cNvSpPr>
              <a:spLocks noChangeArrowheads="1"/>
            </p:cNvSpPr>
            <p:nvPr/>
          </p:nvSpPr>
          <p:spPr bwMode="auto">
            <a:xfrm>
              <a:off x="4602" y="1510"/>
              <a:ext cx="2683" cy="11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AutoShape 15"/>
            <p:cNvSpPr>
              <a:spLocks noChangeArrowheads="1"/>
            </p:cNvSpPr>
            <p:nvPr/>
          </p:nvSpPr>
          <p:spPr bwMode="auto">
            <a:xfrm>
              <a:off x="7578" y="1510"/>
              <a:ext cx="1306" cy="111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Oval 16"/>
            <p:cNvSpPr>
              <a:spLocks noChangeArrowheads="1"/>
            </p:cNvSpPr>
            <p:nvPr/>
          </p:nvSpPr>
          <p:spPr bwMode="auto">
            <a:xfrm>
              <a:off x="9144" y="1510"/>
              <a:ext cx="1130" cy="1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Line 17"/>
            <p:cNvSpPr>
              <a:spLocks noChangeShapeType="1"/>
            </p:cNvSpPr>
            <p:nvPr/>
          </p:nvSpPr>
          <p:spPr bwMode="auto">
            <a:xfrm>
              <a:off x="10911" y="2007"/>
              <a:ext cx="1130" cy="1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0" name="Line 18"/>
            <p:cNvSpPr>
              <a:spLocks noChangeShapeType="1"/>
            </p:cNvSpPr>
            <p:nvPr/>
          </p:nvSpPr>
          <p:spPr bwMode="auto">
            <a:xfrm flipH="1">
              <a:off x="10770" y="2007"/>
              <a:ext cx="1271" cy="418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1" name="Line 19"/>
            <p:cNvSpPr>
              <a:spLocks noChangeShapeType="1"/>
            </p:cNvSpPr>
            <p:nvPr/>
          </p:nvSpPr>
          <p:spPr bwMode="auto">
            <a:xfrm>
              <a:off x="10770" y="2425"/>
              <a:ext cx="1553" cy="1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Line 20"/>
            <p:cNvSpPr>
              <a:spLocks noChangeShapeType="1"/>
            </p:cNvSpPr>
            <p:nvPr/>
          </p:nvSpPr>
          <p:spPr bwMode="auto">
            <a:xfrm flipV="1">
              <a:off x="10911" y="1728"/>
              <a:ext cx="706" cy="279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3" name="Line 41"/>
          <p:cNvSpPr>
            <a:spLocks noChangeShapeType="1"/>
          </p:cNvSpPr>
          <p:nvPr/>
        </p:nvSpPr>
        <p:spPr bwMode="auto">
          <a:xfrm>
            <a:off x="7315200" y="2743200"/>
            <a:ext cx="990600" cy="762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3581400" y="914400"/>
            <a:ext cx="1600200" cy="1219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1676400" y="2819400"/>
            <a:ext cx="1066800" cy="990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AutoShape 12"/>
          <p:cNvSpPr>
            <a:spLocks noChangeArrowheads="1"/>
          </p:cNvSpPr>
          <p:nvPr/>
        </p:nvSpPr>
        <p:spPr bwMode="auto">
          <a:xfrm>
            <a:off x="3581400" y="914400"/>
            <a:ext cx="1600200" cy="1219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676400" y="2819400"/>
            <a:ext cx="1066800" cy="990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3581400" y="914400"/>
            <a:ext cx="1600200" cy="1219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733800" y="4343400"/>
            <a:ext cx="1447800" cy="13573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676400" y="2819400"/>
            <a:ext cx="1066800" cy="990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3581400" y="914400"/>
            <a:ext cx="1600200" cy="1219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3733800" y="4343400"/>
            <a:ext cx="1447800" cy="13573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273800" y="3352800"/>
            <a:ext cx="825500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6172200" y="3352800"/>
            <a:ext cx="927100" cy="309563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6172200" y="3657600"/>
            <a:ext cx="1295400" cy="4763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6273800" y="3100388"/>
            <a:ext cx="539750" cy="252412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23850" y="0"/>
          <a:ext cx="9828213" cy="7254875"/>
        </p:xfrm>
        <a:graphic>
          <a:graphicData uri="http://schemas.openxmlformats.org/presentationml/2006/ole">
            <p:oleObj spid="_x0000_s21506" name="Диаграмма" r:id="rId3" imgW="6096090" imgH="4505220" progId="MSGraph.Chart.8">
              <p:embed followColorScheme="full"/>
            </p:oleObj>
          </a:graphicData>
        </a:graphic>
      </p:graphicFrame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824163" y="784225"/>
            <a:ext cx="2684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508" name="Line 10"/>
          <p:cNvSpPr>
            <a:spLocks noChangeShapeType="1"/>
          </p:cNvSpPr>
          <p:nvPr/>
        </p:nvSpPr>
        <p:spPr bwMode="auto">
          <a:xfrm flipV="1">
            <a:off x="2627313" y="3644900"/>
            <a:ext cx="2592387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9" name="Line 11"/>
          <p:cNvSpPr>
            <a:spLocks noChangeShapeType="1"/>
          </p:cNvSpPr>
          <p:nvPr/>
        </p:nvSpPr>
        <p:spPr bwMode="auto">
          <a:xfrm>
            <a:off x="5219700" y="620713"/>
            <a:ext cx="0" cy="3024187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0" name="Line 12"/>
          <p:cNvSpPr>
            <a:spLocks noChangeShapeType="1"/>
          </p:cNvSpPr>
          <p:nvPr/>
        </p:nvSpPr>
        <p:spPr bwMode="auto">
          <a:xfrm flipH="1" flipV="1">
            <a:off x="5219700" y="3644900"/>
            <a:ext cx="2592388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23850" y="0"/>
          <a:ext cx="9828213" cy="7254875"/>
        </p:xfrm>
        <a:graphic>
          <a:graphicData uri="http://schemas.openxmlformats.org/presentationml/2006/ole">
            <p:oleObj spid="_x0000_s22530" name="Диаграмма" r:id="rId3" imgW="6096090" imgH="4505220" progId="MSGraph.Chart.8">
              <p:embed followColorScheme="full"/>
            </p:oleObj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824163" y="784225"/>
            <a:ext cx="2684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771775" y="1196975"/>
            <a:ext cx="4968875" cy="4824413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2627313" y="3644900"/>
            <a:ext cx="2592387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219700" y="620713"/>
            <a:ext cx="0" cy="3024187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5219700" y="3644900"/>
            <a:ext cx="2592388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427538" y="1196975"/>
            <a:ext cx="158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ТЕЛО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60350"/>
            <a:ext cx="8229600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/>
              <a:t>ТЕЛЬ / </a:t>
            </a:r>
            <a:r>
              <a:rPr lang="ru-RU" sz="2600" smtClean="0"/>
              <a:t>словарь Даля.</a:t>
            </a:r>
            <a:endParaRPr lang="ru-RU" sz="26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b="1" smtClean="0"/>
              <a:t>Тель</a:t>
            </a:r>
            <a:r>
              <a:rPr lang="ru-RU" sz="2600" smtClean="0"/>
              <a:t> - вещество, материя, тело, в физич. знач. все, доступное плотским чувствам, все вещественное, масса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b="1" smtClean="0"/>
              <a:t>Тело</a:t>
            </a:r>
            <a:r>
              <a:rPr lang="ru-RU" sz="2600" smtClean="0"/>
              <a:t> - всякая тель, вещество, материя, в границах, в наружных пределах своих; вещество в размерах, в трояком протяжении своем, наполняющее известное пространство, в длину, в ширину и в вышину.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b="1" smtClean="0"/>
              <a:t>Тело</a:t>
            </a:r>
            <a:r>
              <a:rPr lang="ru-RU" sz="2600" smtClean="0"/>
              <a:t> животного, человека, весь объем плоти, вещества его, образующего одно цельное, нераздельное существо, оживляемое, у животного, животною душою, у человека, сверх сего, духом; либо бездушная плоть, труп.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/>
              <a:t>ТЕЛО/ </a:t>
            </a:r>
            <a:r>
              <a:rPr lang="ru-RU" sz="2600" smtClean="0"/>
              <a:t>словарь Ожегова.</a:t>
            </a:r>
            <a:r>
              <a:rPr lang="ru-RU" sz="2600" b="1" smtClean="0"/>
              <a:t> </a:t>
            </a:r>
            <a:endParaRPr lang="ru-RU" sz="2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/>
              <a:t> Организм человека или животного в его внешних, физических формах. Части тела.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успешный, счастливый, уверенный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успешный, уверенный в себе, умный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успешный,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успешный, честный,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успешный, честный, хладнокровный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успешный, элегантный, честный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успешный, умный, богатый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влюбленный, богатый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интеллигентный, внимательный, живой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любимый, доброжелательный, здоровый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не стеснительный, жизнелюбивый, красивый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образованный, здоровый, любимый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счастливый, имеющий чёткую, хорошую опору, неповторимый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счастливый, интеллигентный, обеспеченный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счастливый, любимый, образованный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счастливый, мыслящий, развитый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счастливый, общительный, с деньгами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уверенный, свободный, самодостаточный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удовлетворенный, стройный, сильный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latin typeface="Times New Roman" pitchFamily="18" charset="0"/>
              </a:rPr>
              <a:t>умный, счастливый, сильный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23850" y="0"/>
          <a:ext cx="9828213" cy="7254875"/>
        </p:xfrm>
        <a:graphic>
          <a:graphicData uri="http://schemas.openxmlformats.org/presentationml/2006/ole">
            <p:oleObj spid="_x0000_s24578" name="Диаграмма" r:id="rId3" imgW="6096090" imgH="4505220" progId="MSGraph.Chart.8">
              <p:embed followColorScheme="full"/>
            </p:oleObj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824163" y="784225"/>
            <a:ext cx="2684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2771775" y="1196975"/>
            <a:ext cx="4968875" cy="4824413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 flipV="1">
            <a:off x="2627313" y="3644900"/>
            <a:ext cx="2592387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2" name="Line 9"/>
          <p:cNvSpPr>
            <a:spLocks noChangeShapeType="1"/>
          </p:cNvSpPr>
          <p:nvPr/>
        </p:nvSpPr>
        <p:spPr bwMode="auto">
          <a:xfrm>
            <a:off x="5219700" y="620713"/>
            <a:ext cx="0" cy="3024187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H="1" flipV="1">
            <a:off x="5219700" y="3644900"/>
            <a:ext cx="2592388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4427538" y="1196975"/>
            <a:ext cx="158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ТЕЛО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23850" y="0"/>
          <a:ext cx="9828213" cy="7254875"/>
        </p:xfrm>
        <a:graphic>
          <a:graphicData uri="http://schemas.openxmlformats.org/presentationml/2006/ole">
            <p:oleObj spid="_x0000_s25602" name="Диаграмма" r:id="rId3" imgW="6096090" imgH="4505220" progId="MSGraph.Chart.8">
              <p:embed followColorScheme="full"/>
            </p:oleObj>
          </a:graphicData>
        </a:graphic>
      </p:graphicFrame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824163" y="784225"/>
            <a:ext cx="2684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2771775" y="1196975"/>
            <a:ext cx="4968875" cy="4824413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563938" y="1916113"/>
            <a:ext cx="3384550" cy="33829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 flipV="1">
            <a:off x="2627313" y="3644900"/>
            <a:ext cx="2592387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>
            <a:off x="5219700" y="620713"/>
            <a:ext cx="0" cy="3024187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8" name="Line 12"/>
          <p:cNvSpPr>
            <a:spLocks noChangeShapeType="1"/>
          </p:cNvSpPr>
          <p:nvPr/>
        </p:nvSpPr>
        <p:spPr bwMode="auto">
          <a:xfrm flipH="1" flipV="1">
            <a:off x="5219700" y="3644900"/>
            <a:ext cx="2592388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9" name="Text Box 13"/>
          <p:cNvSpPr txBox="1">
            <a:spLocks noChangeArrowheads="1"/>
          </p:cNvSpPr>
          <p:nvPr/>
        </p:nvSpPr>
        <p:spPr bwMode="auto">
          <a:xfrm>
            <a:off x="4427538" y="1196975"/>
            <a:ext cx="158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ТЕЛО</a:t>
            </a:r>
          </a:p>
        </p:txBody>
      </p:sp>
      <p:sp>
        <p:nvSpPr>
          <p:cNvPr id="25610" name="Text Box 14"/>
          <p:cNvSpPr txBox="1">
            <a:spLocks noChangeArrowheads="1"/>
          </p:cNvSpPr>
          <p:nvPr/>
        </p:nvSpPr>
        <p:spPr bwMode="auto">
          <a:xfrm>
            <a:off x="4500563" y="2060575"/>
            <a:ext cx="1739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ДУША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424862" cy="61928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/>
              <a:t>ДУША | </a:t>
            </a:r>
            <a:r>
              <a:rPr lang="ru-RU" sz="2600" smtClean="0">
                <a:hlinkClick r:id="rId2"/>
              </a:rPr>
              <a:t>Толковый словарь Даля</a:t>
            </a:r>
            <a:r>
              <a:rPr lang="ru-RU" sz="2600" b="1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/>
              <a:t>бессмертное духовное существо, одаренное разумом и волею; в общем знач. человек, с духом и телом;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/>
              <a:t>человек без плоти, бестелесный, по смерти своей;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/>
              <a:t>жизненное существо человека, воображаемое отдельно, от тела и от духа, и в этом смысле говорится, что и у животных есть душа.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/>
              <a:t>Душа также душевные и духовные качества человека, совесть, внутреннее чувство и пр. Душа есть бесплотное тело духа: в этом знач. дух выше души.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/>
              <a:t>ДУША | </a:t>
            </a:r>
            <a:r>
              <a:rPr lang="ru-RU" sz="2600" smtClean="0">
                <a:hlinkClick r:id="rId3"/>
              </a:rPr>
              <a:t>Толковый словарь Ожегова</a:t>
            </a:r>
            <a:r>
              <a:rPr lang="ru-RU" sz="2600" b="1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/>
              <a:t>Внутренний, психический мир человека, его сознание.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23850" y="0"/>
          <a:ext cx="9828213" cy="7254875"/>
        </p:xfrm>
        <a:graphic>
          <a:graphicData uri="http://schemas.openxmlformats.org/presentationml/2006/ole">
            <p:oleObj spid="_x0000_s27650" name="Диаграмма" r:id="rId3" imgW="6096090" imgH="4505220" progId="MSGraph.Chart.8">
              <p:embed followColorScheme="full"/>
            </p:oleObj>
          </a:graphicData>
        </a:graphic>
      </p:graphicFrame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824163" y="784225"/>
            <a:ext cx="2684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771775" y="1196975"/>
            <a:ext cx="4968875" cy="4824413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3563938" y="1916113"/>
            <a:ext cx="3384550" cy="33829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7654" name="Line 9"/>
          <p:cNvSpPr>
            <a:spLocks noChangeShapeType="1"/>
          </p:cNvSpPr>
          <p:nvPr/>
        </p:nvSpPr>
        <p:spPr bwMode="auto">
          <a:xfrm flipV="1">
            <a:off x="2627313" y="3644900"/>
            <a:ext cx="2592387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5" name="Line 10"/>
          <p:cNvSpPr>
            <a:spLocks noChangeShapeType="1"/>
          </p:cNvSpPr>
          <p:nvPr/>
        </p:nvSpPr>
        <p:spPr bwMode="auto">
          <a:xfrm>
            <a:off x="5219700" y="620713"/>
            <a:ext cx="0" cy="3024187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6" name="Line 11"/>
          <p:cNvSpPr>
            <a:spLocks noChangeShapeType="1"/>
          </p:cNvSpPr>
          <p:nvPr/>
        </p:nvSpPr>
        <p:spPr bwMode="auto">
          <a:xfrm flipH="1" flipV="1">
            <a:off x="5219700" y="3644900"/>
            <a:ext cx="2592388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7" name="Text Box 12"/>
          <p:cNvSpPr txBox="1">
            <a:spLocks noChangeArrowheads="1"/>
          </p:cNvSpPr>
          <p:nvPr/>
        </p:nvSpPr>
        <p:spPr bwMode="auto">
          <a:xfrm>
            <a:off x="4427538" y="1196975"/>
            <a:ext cx="158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ТЕЛО</a:t>
            </a:r>
          </a:p>
        </p:txBody>
      </p:sp>
      <p:sp>
        <p:nvSpPr>
          <p:cNvPr id="27658" name="Text Box 13"/>
          <p:cNvSpPr txBox="1">
            <a:spLocks noChangeArrowheads="1"/>
          </p:cNvSpPr>
          <p:nvPr/>
        </p:nvSpPr>
        <p:spPr bwMode="auto">
          <a:xfrm>
            <a:off x="4500563" y="2060575"/>
            <a:ext cx="1739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ДУША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23850" y="0"/>
          <a:ext cx="9828213" cy="7254875"/>
        </p:xfrm>
        <a:graphic>
          <a:graphicData uri="http://schemas.openxmlformats.org/presentationml/2006/ole">
            <p:oleObj spid="_x0000_s28674" name="Диаграмма" r:id="rId3" imgW="6096090" imgH="4505220" progId="MSGraph.Chart.8">
              <p:embed followColorScheme="full"/>
            </p:oleObj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824163" y="784225"/>
            <a:ext cx="2684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2771775" y="1196975"/>
            <a:ext cx="4968875" cy="4824413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563938" y="1916113"/>
            <a:ext cx="3384550" cy="33829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4427538" y="2781300"/>
            <a:ext cx="1657350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9" name="Line 10"/>
          <p:cNvSpPr>
            <a:spLocks noChangeShapeType="1"/>
          </p:cNvSpPr>
          <p:nvPr/>
        </p:nvSpPr>
        <p:spPr bwMode="auto">
          <a:xfrm flipV="1">
            <a:off x="2627313" y="3644900"/>
            <a:ext cx="2592387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0" name="Line 11"/>
          <p:cNvSpPr>
            <a:spLocks noChangeShapeType="1"/>
          </p:cNvSpPr>
          <p:nvPr/>
        </p:nvSpPr>
        <p:spPr bwMode="auto">
          <a:xfrm>
            <a:off x="5219700" y="620713"/>
            <a:ext cx="0" cy="3024187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 flipH="1" flipV="1">
            <a:off x="5219700" y="3644900"/>
            <a:ext cx="2592388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4427538" y="1196975"/>
            <a:ext cx="158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ТЕЛО</a:t>
            </a:r>
          </a:p>
        </p:txBody>
      </p:sp>
      <p:sp>
        <p:nvSpPr>
          <p:cNvPr id="28683" name="Text Box 14"/>
          <p:cNvSpPr txBox="1">
            <a:spLocks noChangeArrowheads="1"/>
          </p:cNvSpPr>
          <p:nvPr/>
        </p:nvSpPr>
        <p:spPr bwMode="auto">
          <a:xfrm>
            <a:off x="4500563" y="2060575"/>
            <a:ext cx="1739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ДУША</a:t>
            </a:r>
          </a:p>
        </p:txBody>
      </p:sp>
      <p:sp>
        <p:nvSpPr>
          <p:cNvPr id="28684" name="Text Box 15"/>
          <p:cNvSpPr txBox="1">
            <a:spLocks noChangeArrowheads="1"/>
          </p:cNvSpPr>
          <p:nvPr/>
        </p:nvSpPr>
        <p:spPr bwMode="auto">
          <a:xfrm>
            <a:off x="4716463" y="32131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ДУХ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88913"/>
            <a:ext cx="87122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ДУХ | </a:t>
            </a:r>
            <a:r>
              <a:rPr lang="ru-RU" sz="2000" smtClean="0">
                <a:hlinkClick r:id="rId2"/>
              </a:rPr>
              <a:t>Толковый словарь Даля</a:t>
            </a:r>
            <a:r>
              <a:rPr lang="ru-RU" sz="2000" b="1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бестелесное существо: обитатель невещественного; а существенного мира; бесплотный житель недоступного нам духовного мира. Относя слово это к человеку, иные разумеют душу его, иные же видят в душе только то, что дает жизнь плоти, а в духе высшую искру Божества, ум и волю, или же стремленье к небесному. Добрый дух, ангел, дух света, чистый; злой дух, дух тьмы. диавол. нечистый дух. Святой Дух, третье Лицо Св. Троицы. Дух Божий, благодать, вдохновенье, наитие, откровенье.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Сила души, доблесть, крепость и самостоятельность, отважность, решимость; бодрость. </a:t>
            </a:r>
            <a:r>
              <a:rPr lang="ru-RU" sz="2000" i="1" smtClean="0"/>
              <a:t>У меня на это не станет духу.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i="1" smtClean="0"/>
              <a:t> </a:t>
            </a:r>
            <a:r>
              <a:rPr lang="ru-RU" sz="2000" smtClean="0"/>
              <a:t>Отличительное свойство, сущность, суть, направленье, значенье, сила, разум, смысл. </a:t>
            </a:r>
            <a:r>
              <a:rPr lang="ru-RU" sz="2000" i="1" smtClean="0"/>
              <a:t>Дух веры христианской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ДУХ | </a:t>
            </a:r>
            <a:r>
              <a:rPr lang="ru-RU" sz="2000" smtClean="0">
                <a:hlinkClick r:id="rId3"/>
              </a:rPr>
              <a:t>Толковый словарь Ожегова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Сознание, мышление, психические способности; начало, определяющее поведение, действия. Материя и д. </a:t>
            </a:r>
            <a:r>
              <a:rPr lang="ru-RU" sz="2000" i="1" smtClean="0"/>
              <a:t>В здоровом теле здоровый д. Д. противоречия (стремление спорить).</a:t>
            </a:r>
            <a:endParaRPr lang="ru-RU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Внутренняя, моральная сила. </a:t>
            </a:r>
            <a:r>
              <a:rPr lang="ru-RU" sz="2000" i="1" smtClean="0"/>
              <a:t>Высокий боевой д. Поднять чей-н. д. (вселить бодрость, уверенность). Не падать духом (не отчаиваться). Пасть духом (утратить душевную энергию, отчаяться). Присутствие духа (полное самообладание).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религии и мифологии: бесплотное сверхъестественное существо. </a:t>
            </a:r>
            <a:r>
              <a:rPr lang="ru-RU" sz="2000" i="1" smtClean="0"/>
              <a:t>Святой д. Злой, добрый д.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Содержание, истинный смысл чего-н.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23850" y="0"/>
          <a:ext cx="9828213" cy="7254875"/>
        </p:xfrm>
        <a:graphic>
          <a:graphicData uri="http://schemas.openxmlformats.org/presentationml/2006/ole">
            <p:oleObj spid="_x0000_s30722" name="Диаграмма" r:id="rId3" imgW="6096090" imgH="4505220" progId="MSGraph.Chart.8">
              <p:embed followColorScheme="full"/>
            </p:oleObj>
          </a:graphicData>
        </a:graphic>
      </p:graphicFrame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824163" y="784225"/>
            <a:ext cx="2684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771775" y="1196975"/>
            <a:ext cx="4968875" cy="4824413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563938" y="1916113"/>
            <a:ext cx="3384550" cy="33829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427538" y="2781300"/>
            <a:ext cx="1657350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0727" name="Line 10"/>
          <p:cNvSpPr>
            <a:spLocks noChangeShapeType="1"/>
          </p:cNvSpPr>
          <p:nvPr/>
        </p:nvSpPr>
        <p:spPr bwMode="auto">
          <a:xfrm flipV="1">
            <a:off x="2627313" y="3644900"/>
            <a:ext cx="2592387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8" name="Line 11"/>
          <p:cNvSpPr>
            <a:spLocks noChangeShapeType="1"/>
          </p:cNvSpPr>
          <p:nvPr/>
        </p:nvSpPr>
        <p:spPr bwMode="auto">
          <a:xfrm>
            <a:off x="5219700" y="620713"/>
            <a:ext cx="0" cy="3024187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9" name="Line 12"/>
          <p:cNvSpPr>
            <a:spLocks noChangeShapeType="1"/>
          </p:cNvSpPr>
          <p:nvPr/>
        </p:nvSpPr>
        <p:spPr bwMode="auto">
          <a:xfrm flipH="1" flipV="1">
            <a:off x="5219700" y="3644900"/>
            <a:ext cx="2592388" cy="14398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0" name="Text Box 13"/>
          <p:cNvSpPr txBox="1">
            <a:spLocks noChangeArrowheads="1"/>
          </p:cNvSpPr>
          <p:nvPr/>
        </p:nvSpPr>
        <p:spPr bwMode="auto">
          <a:xfrm>
            <a:off x="4427538" y="1196975"/>
            <a:ext cx="158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ТЕЛО</a:t>
            </a:r>
          </a:p>
        </p:txBody>
      </p:sp>
      <p:sp>
        <p:nvSpPr>
          <p:cNvPr id="30731" name="Text Box 14"/>
          <p:cNvSpPr txBox="1">
            <a:spLocks noChangeArrowheads="1"/>
          </p:cNvSpPr>
          <p:nvPr/>
        </p:nvSpPr>
        <p:spPr bwMode="auto">
          <a:xfrm>
            <a:off x="4500563" y="2060575"/>
            <a:ext cx="1739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ДУША</a:t>
            </a:r>
          </a:p>
        </p:txBody>
      </p:sp>
      <p:sp>
        <p:nvSpPr>
          <p:cNvPr id="30732" name="Text Box 15"/>
          <p:cNvSpPr txBox="1">
            <a:spLocks noChangeArrowheads="1"/>
          </p:cNvSpPr>
          <p:nvPr/>
        </p:nvSpPr>
        <p:spPr bwMode="auto">
          <a:xfrm>
            <a:off x="4716463" y="32131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ДУХ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28600"/>
            <a:ext cx="8226425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latin typeface="Times New Roman" pitchFamily="18" charset="0"/>
              </a:rPr>
              <a:t>УСПЕ́Х</a:t>
            </a:r>
            <a:endParaRPr lang="en-US" sz="2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Положительный результат, удачное завершение чего-л.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|| Благоприятный исход, победа в каком-л. сражении, поединке и т. п.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|| Хорошие результаты в учебных занятиях, достижения в освоении, изучении чего-л.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Общественное признание, одобрение чего-л., чьих-л. достижений. </a:t>
            </a: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|| Признание окружающими чьих-л. достоинств; интерес, влечение со стороны лиц другого пола</a:t>
            </a:r>
            <a:endParaRPr lang="en-US" sz="2800" smtClean="0">
              <a:latin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i="1" smtClean="0">
              <a:latin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latin typeface="Times New Roman" pitchFamily="18" charset="0"/>
              </a:rPr>
              <a:t>Словарь русского языка: В 4-х т. / РАН, </a:t>
            </a:r>
            <a:endParaRPr lang="en-US" sz="2400" i="1" smtClean="0">
              <a:latin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latin typeface="Times New Roman" pitchFamily="18" charset="0"/>
              </a:rPr>
              <a:t>Ин-т. исследований; Под ред. А. П. Евгеньевой.</a:t>
            </a:r>
            <a:endParaRPr lang="en-US" sz="2400" i="1" smtClean="0">
              <a:latin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latin typeface="Times New Roman" pitchFamily="18" charset="0"/>
              </a:rPr>
              <a:t> — 4-е изд.,стер. — М.: Рус. яз.; Полиграфресурсы, </a:t>
            </a:r>
            <a:endParaRPr lang="en-US" sz="2400" i="1" smtClean="0">
              <a:latin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latin typeface="Times New Roman" pitchFamily="18" charset="0"/>
              </a:rPr>
              <a:t>1999. http://feb-web.ru/feb/mas/mas-abc/default.asp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28600"/>
            <a:ext cx="8226425" cy="6324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b="1" smtClean="0">
                <a:latin typeface="Times New Roman" pitchFamily="18" charset="0"/>
              </a:rPr>
              <a:t>СПЕТЬ</a:t>
            </a:r>
            <a:r>
              <a:rPr lang="ru-RU" smtClean="0"/>
              <a:t> </a:t>
            </a:r>
            <a:r>
              <a:rPr lang="ru-RU" smtClean="0">
                <a:latin typeface="Times New Roman" pitchFamily="18" charset="0"/>
              </a:rPr>
              <a:t>(«Спеет в поле колос»), </a:t>
            </a:r>
            <a:endParaRPr lang="en-US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</a:rPr>
              <a:t>     </a:t>
            </a:r>
            <a:r>
              <a:rPr lang="ru-RU" smtClean="0">
                <a:latin typeface="Times New Roman" pitchFamily="18" charset="0"/>
              </a:rPr>
              <a:t>успеть, успех, успеваемость, спешить (ср.наспех), спешный и т. д. Глагол спти, спю (литовск. </a:t>
            </a:r>
            <a:r>
              <a:rPr lang="en-US" smtClean="0">
                <a:latin typeface="Times New Roman" pitchFamily="18" charset="0"/>
              </a:rPr>
              <a:t>sp</a:t>
            </a:r>
            <a:r>
              <a:rPr lang="ru-RU" smtClean="0">
                <a:latin typeface="Times New Roman" pitchFamily="18" charset="0"/>
              </a:rPr>
              <a:t>é</a:t>
            </a:r>
            <a:r>
              <a:rPr lang="en-US" smtClean="0">
                <a:latin typeface="Times New Roman" pitchFamily="18" charset="0"/>
              </a:rPr>
              <a:t>ti</a:t>
            </a:r>
            <a:r>
              <a:rPr lang="ru-RU" smtClean="0">
                <a:latin typeface="Times New Roman" pitchFamily="18" charset="0"/>
              </a:rPr>
              <a:t>, греч.</a:t>
            </a:r>
            <a:r>
              <a:rPr lang="en-US" smtClean="0">
                <a:latin typeface="Times New Roman" pitchFamily="18" charset="0"/>
              </a:rPr>
              <a:t>σπάω</a:t>
            </a:r>
            <a:r>
              <a:rPr lang="ru-RU" smtClean="0">
                <a:latin typeface="Times New Roman" pitchFamily="18" charset="0"/>
              </a:rPr>
              <a:t>и т. п.) в древнерусском языке выражал значения:</a:t>
            </a:r>
            <a:endParaRPr lang="en-US" smtClean="0">
              <a:latin typeface="Times New Roman" pitchFamily="18" charset="0"/>
            </a:endParaRP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ru-RU" smtClean="0">
                <a:latin typeface="Times New Roman" pitchFamily="18" charset="0"/>
              </a:rPr>
              <a:t>стремиться, двигаться, спешить. </a:t>
            </a:r>
            <a:endParaRPr lang="en-US" smtClean="0">
              <a:latin typeface="Times New Roman" pitchFamily="18" charset="0"/>
            </a:endParaRP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ru-RU" smtClean="0">
                <a:latin typeface="Times New Roman" pitchFamily="18" charset="0"/>
              </a:rPr>
              <a:t>помогать, способствовать, приносить пользу.</a:t>
            </a:r>
            <a:endParaRPr lang="en-US" smtClean="0">
              <a:latin typeface="Times New Roman" pitchFamily="18" charset="0"/>
            </a:endParaRP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ru-RU" smtClean="0">
                <a:latin typeface="Times New Roman" pitchFamily="18" charset="0"/>
              </a:rPr>
              <a:t>развиваться, созревать, преуспевать.</a:t>
            </a:r>
            <a:r>
              <a:rPr lang="ru-RU" smtClean="0"/>
              <a:t>   </a:t>
            </a:r>
            <a:endParaRPr lang="en-US" smtClean="0"/>
          </a:p>
          <a:p>
            <a:pPr marL="609600" indent="-609600" algn="r"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                                                       </a:t>
            </a:r>
            <a:r>
              <a:rPr lang="en-US" smtClean="0"/>
              <a:t>                                     </a:t>
            </a:r>
            <a:r>
              <a:rPr lang="ru-RU" sz="2400" i="1" smtClean="0">
                <a:latin typeface="Times New Roman" pitchFamily="18" charset="0"/>
              </a:rPr>
              <a:t>В. В. Виноградов. История слов.</a:t>
            </a:r>
            <a:endParaRPr lang="en-US" sz="2400" i="1" smtClean="0">
              <a:latin typeface="Times New Roman" pitchFamily="18" charset="0"/>
            </a:endParaRPr>
          </a:p>
          <a:p>
            <a:pPr marL="609600" indent="-609600" algn="r" eaLnBrk="1" hangingPunct="1">
              <a:buFont typeface="Wingdings" pitchFamily="2" charset="2"/>
              <a:buNone/>
              <a:defRPr/>
            </a:pPr>
            <a:r>
              <a:rPr lang="ru-RU" sz="2400" i="1" smtClean="0">
                <a:latin typeface="Times New Roman" pitchFamily="18" charset="0"/>
              </a:rPr>
              <a:t>Часть 1.http://etymolog.ruslang.ru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057400" y="990600"/>
            <a:ext cx="47625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Люди Севера – это люди действия. Лидеры, </a:t>
            </a:r>
          </a:p>
          <a:p>
            <a:r>
              <a:rPr lang="ru-RU" sz="1600" b="1"/>
              <a:t>которые делают дело. Люди, которые идут</a:t>
            </a:r>
          </a:p>
          <a:p>
            <a:r>
              <a:rPr lang="ru-RU" sz="1600" b="1"/>
              <a:t> к цели любыми путями, не оглядываясь на </a:t>
            </a:r>
          </a:p>
          <a:p>
            <a:r>
              <a:rPr lang="ru-RU" sz="1600" b="1"/>
              <a:t>средства, их мало интересует атмосфера, </a:t>
            </a:r>
          </a:p>
          <a:p>
            <a:r>
              <a:rPr lang="ru-RU" sz="1600" b="1"/>
              <a:t>которая царит вокруг.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057400" y="990600"/>
            <a:ext cx="47625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Люди Севера – это люди действия. Лидеры, </a:t>
            </a:r>
          </a:p>
          <a:p>
            <a:r>
              <a:rPr lang="ru-RU" sz="1600" b="1"/>
              <a:t>которые делают дело. Люди, которые идут</a:t>
            </a:r>
          </a:p>
          <a:p>
            <a:r>
              <a:rPr lang="ru-RU" sz="1600" b="1"/>
              <a:t> к цели любыми путями, не оглядываясь на </a:t>
            </a:r>
          </a:p>
          <a:p>
            <a:r>
              <a:rPr lang="ru-RU" sz="1600" b="1"/>
              <a:t>средства, их мало интересует атмосфера, </a:t>
            </a:r>
          </a:p>
          <a:p>
            <a:r>
              <a:rPr lang="ru-RU" sz="1600" b="1"/>
              <a:t>которая царит вокруг.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981200" y="4876800"/>
            <a:ext cx="51752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Люди с  Юга – обеспечивают теплые отношения </a:t>
            </a:r>
          </a:p>
          <a:p>
            <a:r>
              <a:rPr lang="ru-RU" sz="1600" b="1"/>
              <a:t>в каждой группе. Атмосфера в группе важнее </a:t>
            </a:r>
          </a:p>
          <a:p>
            <a:r>
              <a:rPr lang="ru-RU" sz="1600" b="1"/>
              <a:t>поставленной цели, движения вперед.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1066800" y="228600"/>
            <a:ext cx="6629400" cy="63246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114800" y="5791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ЮГ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ЗАПАД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733800" y="45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СЕВЕР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391400" y="3124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 Black" pitchFamily="34" charset="0"/>
              </a:rPr>
              <a:t>ВОСТОК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057400" y="990600"/>
            <a:ext cx="47625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Люди Севера – это люди действия. Лидеры, </a:t>
            </a:r>
          </a:p>
          <a:p>
            <a:r>
              <a:rPr lang="ru-RU" sz="1600" b="1"/>
              <a:t>которые делают дело. Люди, которые идут</a:t>
            </a:r>
          </a:p>
          <a:p>
            <a:r>
              <a:rPr lang="ru-RU" sz="1600" b="1"/>
              <a:t> к цели любыми путями, не оглядываясь на </a:t>
            </a:r>
          </a:p>
          <a:p>
            <a:r>
              <a:rPr lang="ru-RU" sz="1600" b="1"/>
              <a:t>средства, их мало интересует атмосфера, </a:t>
            </a:r>
          </a:p>
          <a:p>
            <a:r>
              <a:rPr lang="ru-RU" sz="1600" b="1"/>
              <a:t>которая царит вокруг.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981200" y="4876800"/>
            <a:ext cx="51752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Люди с  Юга – обеспечивают теплые отношения </a:t>
            </a:r>
          </a:p>
          <a:p>
            <a:r>
              <a:rPr lang="ru-RU" sz="1600" b="1"/>
              <a:t>в каждой группе. Атмосфера в группе важнее </a:t>
            </a:r>
          </a:p>
          <a:p>
            <a:r>
              <a:rPr lang="ru-RU" sz="1600" b="1"/>
              <a:t>поставленной цели, движения вперед.</a:t>
            </a:r>
            <a:r>
              <a:rPr lang="ru-RU"/>
              <a:t>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00200" y="2667000"/>
            <a:ext cx="25146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Люди с Запада  – </a:t>
            </a:r>
          </a:p>
          <a:p>
            <a:r>
              <a:rPr lang="ru-RU" sz="1600" b="1"/>
              <a:t>это люди расписаний, </a:t>
            </a:r>
          </a:p>
          <a:p>
            <a:r>
              <a:rPr lang="ru-RU" sz="1600" b="1"/>
              <a:t>расчетов, точности, дисциплины. </a:t>
            </a:r>
          </a:p>
          <a:p>
            <a:r>
              <a:rPr lang="ru-RU" sz="1600" b="1"/>
              <a:t>Их часто обвиняют в </a:t>
            </a:r>
          </a:p>
          <a:p>
            <a:r>
              <a:rPr lang="ru-RU" sz="1600" b="1"/>
              <a:t>бесчувственности.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98</TotalTime>
  <Words>1110</Words>
  <Application>Microsoft Office PowerPoint</Application>
  <PresentationFormat>Экран (4:3)</PresentationFormat>
  <Paragraphs>162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Wingdings</vt:lpstr>
      <vt:lpstr>Calibri</vt:lpstr>
      <vt:lpstr>Times New Roman</vt:lpstr>
      <vt:lpstr>Arial Black</vt:lpstr>
      <vt:lpstr>Сетка с тенью</vt:lpstr>
      <vt:lpstr>Круги</vt:lpstr>
      <vt:lpstr>Диаграмма Microsoft Graph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5</cp:revision>
  <cp:lastPrinted>1601-01-01T00:00:00Z</cp:lastPrinted>
  <dcterms:created xsi:type="dcterms:W3CDTF">1601-01-01T00:00:00Z</dcterms:created>
  <dcterms:modified xsi:type="dcterms:W3CDTF">2013-01-14T20:50:04Z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