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E63A9-ACEC-42D5-A5BE-359666099B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9825F-C1A9-483E-945B-491D2D4029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EC1AB-3F56-40D6-993F-38B29FB22E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50DC4-86A2-400E-88B7-97128168BC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D9A48-B372-4D77-8C18-78C6F50A1B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32688-3A55-4C47-A3A8-A01E4D9C1E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5EC9-2FF1-4740-8D8B-22FDE8129C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86397-8987-44DD-BE1F-B4F2F8BF42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2A8F5-FB00-44BF-9EC4-C94959DC51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72FE6-AF07-4E41-894D-6CD19C93B8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8B4C1-4C58-41C1-A505-ECA832D852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90AF23-E947-4E7C-B584-4425FF1D25A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458200" cy="1828800"/>
          </a:xfrm>
        </p:spPr>
        <p:txBody>
          <a:bodyPr/>
          <a:lstStyle/>
          <a:p>
            <a:r>
              <a:rPr lang="ru-RU" sz="3600"/>
              <a:t/>
            </a:r>
            <a:br>
              <a:rPr lang="ru-RU" sz="3600"/>
            </a:br>
            <a:r>
              <a:rPr lang="ru-RU" sz="3600"/>
              <a:t/>
            </a:r>
            <a:br>
              <a:rPr lang="ru-RU" sz="3600"/>
            </a:br>
            <a:r>
              <a:rPr lang="ru-RU" sz="3600"/>
              <a:t>МЕТОДИЧЕСКАЯ РАЗРАБОТКА УРОКА ТЕХНОЛОГИИ</a:t>
            </a:r>
            <a:br>
              <a:rPr lang="ru-RU" sz="3600"/>
            </a:br>
            <a:r>
              <a:rPr lang="ru-RU" sz="3600"/>
              <a:t>В РАМКАХ СИСТЕМНО-ДЕЯТЕЛЬНОСТНОГО ПОДХОДА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209800"/>
            <a:ext cx="8763000" cy="4038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</a:pPr>
            <a:endParaRPr lang="en-US" sz="3600" b="1"/>
          </a:p>
          <a:p>
            <a:pPr>
              <a:lnSpc>
                <a:spcPct val="80000"/>
              </a:lnSpc>
            </a:pPr>
            <a:r>
              <a:rPr lang="ru-RU" sz="3600" b="1"/>
              <a:t>Технология создания изделий</a:t>
            </a:r>
          </a:p>
          <a:p>
            <a:pPr>
              <a:lnSpc>
                <a:spcPct val="80000"/>
              </a:lnSpc>
            </a:pPr>
            <a:r>
              <a:rPr lang="ru-RU" sz="3600" b="1"/>
              <a:t> из тонколистового металла</a:t>
            </a:r>
            <a:endParaRPr lang="en-US" sz="3600" b="1"/>
          </a:p>
          <a:p>
            <a:pPr>
              <a:lnSpc>
                <a:spcPct val="80000"/>
              </a:lnSpc>
            </a:pPr>
            <a:r>
              <a:rPr lang="ru-RU" sz="3600" b="1"/>
              <a:t>6 класс</a:t>
            </a:r>
            <a:r>
              <a:rPr lang="ru-RU" sz="2400"/>
              <a:t> </a:t>
            </a:r>
            <a:endParaRPr lang="ru-RU" sz="2400" b="1"/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</a:pPr>
            <a:r>
              <a:rPr lang="ru-RU" sz="2800"/>
              <a:t>Составил: Станкевский Николай Михайлович, учитель технологии МБОУ СОШ №7 г. Сургута </a:t>
            </a:r>
          </a:p>
          <a:p>
            <a:pPr>
              <a:lnSpc>
                <a:spcPct val="80000"/>
              </a:lnSpc>
            </a:pPr>
            <a:endParaRPr lang="ru-RU" sz="2800"/>
          </a:p>
          <a:p>
            <a:pPr>
              <a:lnSpc>
                <a:spcPct val="8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САМОСТОЯТЕЛЬНАЯ  РАБОТА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13716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/>
              <a:t>	</a:t>
            </a:r>
            <a:r>
              <a:rPr lang="ru-RU" sz="3600" b="1"/>
              <a:t>Освоение способов действий по заданному алгоритму</a:t>
            </a:r>
            <a:r>
              <a:rPr lang="ru-RU"/>
              <a:t> </a:t>
            </a:r>
          </a:p>
        </p:txBody>
      </p:sp>
      <p:pic>
        <p:nvPicPr>
          <p:cNvPr id="15364" name="Picture 4" descr="P108025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2743200"/>
            <a:ext cx="83058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990600"/>
          </a:xfrm>
        </p:spPr>
        <p:txBody>
          <a:bodyPr/>
          <a:lstStyle/>
          <a:p>
            <a:r>
              <a:rPr lang="ru-RU" sz="3600"/>
              <a:t>СРАВНИТЕЛЬНЫЙ АНАЛИЗ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685800"/>
          </a:xfrm>
        </p:spPr>
        <p:txBody>
          <a:bodyPr/>
          <a:lstStyle/>
          <a:p>
            <a:pPr algn="ctr"/>
            <a:r>
              <a:rPr lang="ru-RU" b="1"/>
              <a:t>Первый этап самоконтроля</a:t>
            </a:r>
          </a:p>
        </p:txBody>
      </p:sp>
      <p:pic>
        <p:nvPicPr>
          <p:cNvPr id="16388" name="Picture 4" descr="P108025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14400" y="1600200"/>
            <a:ext cx="7467600" cy="197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914400" y="4038600"/>
            <a:ext cx="746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FontTx/>
              <a:buChar char="•"/>
            </a:pPr>
            <a:r>
              <a:rPr lang="ru-RU" sz="3200"/>
              <a:t>  </a:t>
            </a:r>
            <a:r>
              <a:rPr lang="ru-RU" sz="3200" b="1"/>
              <a:t>Второй этап самоконтроля</a:t>
            </a:r>
          </a:p>
        </p:txBody>
      </p:sp>
      <p:pic>
        <p:nvPicPr>
          <p:cNvPr id="16391" name="Picture 7" descr="P108022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14400" y="4724400"/>
            <a:ext cx="74676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3600"/>
              <a:t>РЕФЛЕКСИЯ  ДЕЯТЕЛЬНОСТИ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1981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/>
              <a:t>	</a:t>
            </a:r>
            <a:r>
              <a:rPr lang="ru-RU" b="1"/>
              <a:t>Осознание обучающимися метода собственной познавательной деятельности на основе заданных алгоритмов</a:t>
            </a:r>
            <a:r>
              <a:rPr lang="ru-RU"/>
              <a:t> </a:t>
            </a:r>
          </a:p>
        </p:txBody>
      </p:sp>
      <p:pic>
        <p:nvPicPr>
          <p:cNvPr id="17412" name="Picture 4" descr="P108025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3000" y="3352800"/>
            <a:ext cx="1727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P108024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33800" y="3352800"/>
            <a:ext cx="19272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P108025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77000" y="3352800"/>
            <a:ext cx="1727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09575" y="6019800"/>
            <a:ext cx="829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2400"/>
              <a:t>   Эталон для оценивания выполненной работы</a:t>
            </a:r>
            <a:r>
              <a:rPr lang="ru-RU" sz="2400" b="1"/>
              <a:t> </a:t>
            </a:r>
            <a:r>
              <a:rPr lang="ru-RU" sz="2400"/>
              <a:t>в целом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782763"/>
          </a:xfrm>
        </p:spPr>
        <p:txBody>
          <a:bodyPr/>
          <a:lstStyle/>
          <a:p>
            <a:r>
              <a:rPr lang="ru-RU" sz="3600"/>
              <a:t>СОДЕРЖАНИЕ ДЕЯТЕЛЬНОСТИ СЛЕДУЮЩЕГО ЗАНЯТИЯ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763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/>
              <a:t>	</a:t>
            </a:r>
            <a:r>
              <a:rPr lang="ru-RU" sz="3600" b="1"/>
              <a:t>Изготовление основных деталей шасси автомобиля</a:t>
            </a:r>
          </a:p>
        </p:txBody>
      </p:sp>
      <p:pic>
        <p:nvPicPr>
          <p:cNvPr id="19460" name="Picture 4" descr="P108025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3400" y="3048000"/>
            <a:ext cx="8153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Раздел: ПРОЕКТИРОВАНИЕ И ИЗГОТОВЛЕНИЕ ИЗДЕЛИЙ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307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3600" b="1"/>
              <a:t>   Изготовление детской игрушки – автомобиль </a:t>
            </a:r>
          </a:p>
        </p:txBody>
      </p:sp>
      <p:pic>
        <p:nvPicPr>
          <p:cNvPr id="10244" name="Picture 4" descr="P108025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5800" y="3017838"/>
            <a:ext cx="7848600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3600"/>
              <a:t>ТЕМА  ЗАНЯТИЯ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3600" b="1"/>
              <a:t>  Изготовление кузова для автомобиля из тонколистового металла (ТЛМ)</a:t>
            </a:r>
          </a:p>
          <a:p>
            <a:endParaRPr lang="ru-RU"/>
          </a:p>
        </p:txBody>
      </p:sp>
      <p:pic>
        <p:nvPicPr>
          <p:cNvPr id="11268" name="Picture 4" descr="P108025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2903538"/>
            <a:ext cx="83058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477000"/>
          </a:xfrm>
        </p:spPr>
        <p:txBody>
          <a:bodyPr/>
          <a:lstStyle/>
          <a:p>
            <a:r>
              <a:rPr lang="ru-RU" b="1"/>
              <a:t>Тип урока:</a:t>
            </a:r>
            <a:r>
              <a:rPr lang="ru-RU"/>
              <a:t> </a:t>
            </a:r>
            <a:r>
              <a:rPr lang="en-US"/>
              <a:t>    </a:t>
            </a:r>
            <a:r>
              <a:rPr lang="ru-RU"/>
              <a:t>комбинированный,  </a:t>
            </a:r>
            <a:endParaRPr lang="en-US"/>
          </a:p>
          <a:p>
            <a:pPr>
              <a:buFontTx/>
              <a:buNone/>
            </a:pPr>
            <a:r>
              <a:rPr lang="en-US"/>
              <a:t>   </a:t>
            </a:r>
            <a:r>
              <a:rPr lang="ru-RU"/>
              <a:t>(«открытие нового знания», практическое закрепление знаний и способов действий с использованием обучающих стендов).</a:t>
            </a:r>
            <a:endParaRPr lang="ru-RU" b="1"/>
          </a:p>
          <a:p>
            <a:r>
              <a:rPr lang="ru-RU" b="1"/>
              <a:t>Форма урока:</a:t>
            </a:r>
            <a:r>
              <a:rPr lang="ru-RU"/>
              <a:t> </a:t>
            </a:r>
            <a:r>
              <a:rPr lang="en-US"/>
              <a:t>    </a:t>
            </a:r>
            <a:r>
              <a:rPr lang="ru-RU"/>
              <a:t>урок – практикум,  2 часа.</a:t>
            </a:r>
            <a:endParaRPr lang="en-US"/>
          </a:p>
          <a:p>
            <a:r>
              <a:rPr lang="ru-RU" b="1"/>
              <a:t>Ожидаемый результат урока:</a:t>
            </a:r>
          </a:p>
        </p:txBody>
      </p:sp>
      <p:pic>
        <p:nvPicPr>
          <p:cNvPr id="9221" name="Picture 5" descr="P108024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53000" y="3657600"/>
            <a:ext cx="15303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P108025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62800" y="3657600"/>
            <a:ext cx="1371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P1080259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95600" y="3657600"/>
            <a:ext cx="1371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95325" y="3657600"/>
            <a:ext cx="15144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5715000"/>
            <a:ext cx="914400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sz="2800"/>
              <a:t>Алгоритм деятельности обучающихся </a:t>
            </a:r>
          </a:p>
          <a:p>
            <a:pPr algn="ctr">
              <a:spcBef>
                <a:spcPct val="20000"/>
              </a:spcBef>
            </a:pPr>
            <a:r>
              <a:rPr lang="ru-RU" sz="2800"/>
              <a:t>по изготовлению кузова автомобиля.</a:t>
            </a:r>
            <a:r>
              <a:rPr lang="ru-RU"/>
              <a:t> 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3200"/>
              <a:t>МЕСТО ЗАНЯТИЯ В УЧЕБНОМ ПРОЦЕССЕ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pPr algn="ctr"/>
            <a:r>
              <a:rPr lang="ru-RU"/>
              <a:t>Раздел программы:</a:t>
            </a:r>
            <a:r>
              <a:rPr lang="ru-RU" sz="2800"/>
              <a:t>       </a:t>
            </a:r>
            <a:r>
              <a:rPr lang="ru-RU"/>
              <a:t> </a:t>
            </a:r>
            <a:r>
              <a:rPr lang="ru-RU" b="1"/>
              <a:t>«Проектирование и изготовление изделий.        Технология создания изделий из конструкционных материалов». </a:t>
            </a:r>
          </a:p>
          <a:p>
            <a:endParaRPr lang="ru-RU" b="1"/>
          </a:p>
          <a:p>
            <a:pPr algn="ctr"/>
            <a:r>
              <a:rPr lang="ru-RU" sz="2800"/>
              <a:t>Предыдущая тема занятия:</a:t>
            </a:r>
            <a:r>
              <a:rPr lang="ru-RU"/>
              <a:t> </a:t>
            </a:r>
            <a:r>
              <a:rPr lang="ru-RU" b="1"/>
              <a:t>«Выбор модели проектного изделия.         Выполнение чертежа развертки и макетирование кузова для автомобиля».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3600"/>
              <a:t>ЦЕЛИ   УРОКА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/>
              <a:t>    Дидактическая цель: </a:t>
            </a:r>
            <a:r>
              <a:rPr lang="en-US" sz="2400" b="1"/>
              <a:t>     </a:t>
            </a:r>
            <a:r>
              <a:rPr lang="ru-RU" sz="2400"/>
              <a:t>изготовить кузов для детской игрушки – автомобиль.</a:t>
            </a:r>
            <a:endParaRPr lang="ru-RU" sz="2400" b="1" i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/>
              <a:t>    Деятельностная цель: </a:t>
            </a:r>
            <a:endParaRPr lang="ru-RU" sz="2400"/>
          </a:p>
          <a:p>
            <a:pPr>
              <a:lnSpc>
                <a:spcPct val="80000"/>
              </a:lnSpc>
            </a:pPr>
            <a:r>
              <a:rPr lang="ru-RU" sz="2400"/>
              <a:t>формирование способности учащихся выполнять разметку заготовок из тонколистового металла новым способом – с помощью штангенциркуля;</a:t>
            </a:r>
          </a:p>
          <a:p>
            <a:pPr>
              <a:lnSpc>
                <a:spcPct val="80000"/>
              </a:lnSpc>
            </a:pPr>
            <a:r>
              <a:rPr lang="ru-RU" sz="2400"/>
              <a:t>формирование контрольно-оценочной деятельности у учащихся посредством применения обучающих стендов по </a:t>
            </a:r>
            <a:r>
              <a:rPr lang="en-US" sz="2400"/>
              <a:t>    </a:t>
            </a:r>
            <a:r>
              <a:rPr lang="ru-RU" sz="2400"/>
              <a:t>изготовлению кузова автомобиля из ТЛМ.</a:t>
            </a:r>
            <a:endParaRPr lang="ru-RU" sz="2400" b="1" i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/>
              <a:t>    Образовательная цель: </a:t>
            </a:r>
            <a:endParaRPr lang="ru-RU" sz="2400"/>
          </a:p>
          <a:p>
            <a:pPr>
              <a:lnSpc>
                <a:spcPct val="80000"/>
              </a:lnSpc>
            </a:pPr>
            <a:r>
              <a:rPr lang="ru-RU" sz="2400"/>
              <a:t>совершенствование способов разметки заготовок из тонколистового металла посредством применения штангенциркуля;</a:t>
            </a:r>
          </a:p>
          <a:p>
            <a:pPr>
              <a:lnSpc>
                <a:spcPct val="80000"/>
              </a:lnSpc>
            </a:pPr>
            <a:r>
              <a:rPr lang="ru-RU" sz="2400"/>
              <a:t>совершенствование умения применять обучающие стенды для самоконтроля на промежуточных этапах работы, которые отображают целостный технологический процесс по изготовлению кузова автомобиля из ТЛМ.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АКТУАЛИЗАЦИЯ ЗНАНИЙ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12954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/>
              <a:t>	</a:t>
            </a:r>
            <a:r>
              <a:rPr lang="ru-RU" b="1"/>
              <a:t>Сопоставление выполненного домашнего задания с эталоном (макет кузова)</a:t>
            </a:r>
            <a:r>
              <a:rPr lang="ru-RU"/>
              <a:t> </a:t>
            </a:r>
          </a:p>
        </p:txBody>
      </p:sp>
      <p:pic>
        <p:nvPicPr>
          <p:cNvPr id="12294" name="Picture 6" descr="P108025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" y="2917825"/>
            <a:ext cx="8305800" cy="355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ПОСТАНОВКА УЧЕБНОЙ ЗАДАЧИ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/>
              <a:t>	</a:t>
            </a:r>
            <a:r>
              <a:rPr lang="ru-RU" sz="3600" b="1"/>
              <a:t>Формирование целостного представления по выполнению поставленной задачи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3213" y="3200400"/>
            <a:ext cx="190658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P108025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16200" y="3200400"/>
            <a:ext cx="1727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P1080249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78375" y="3200400"/>
            <a:ext cx="19272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P108025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112000" y="3200400"/>
            <a:ext cx="1727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52400" y="5899150"/>
            <a:ext cx="857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/>
              <a:t>      Чертеж                Макет            Развертка          Изделие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ru-RU" sz="3600"/>
              <a:t>«ОТКРЫТИЕ НОВОГО ЗНАНИЯ»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16002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/>
              <a:t>Освоение новых способов разметки</a:t>
            </a:r>
          </a:p>
          <a:p>
            <a:pPr algn="ctr">
              <a:buFontTx/>
              <a:buNone/>
            </a:pPr>
            <a:r>
              <a:rPr lang="ru-RU" b="1"/>
              <a:t>ТЛМ с помощью штангенциркуля</a:t>
            </a:r>
            <a:r>
              <a:rPr lang="ru-RU"/>
              <a:t> </a:t>
            </a:r>
          </a:p>
        </p:txBody>
      </p:sp>
      <p:pic>
        <p:nvPicPr>
          <p:cNvPr id="14340" name="Picture 4" descr="P108026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1000" y="2762250"/>
            <a:ext cx="403860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P108026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24400" y="2762250"/>
            <a:ext cx="40386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28600" y="5943600"/>
            <a:ext cx="8782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b="1"/>
              <a:t>Разметка развертки кузова с помощью штангенциркуля</a:t>
            </a:r>
            <a:r>
              <a:rPr lang="ru-RU" sz="24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276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Arial</vt:lpstr>
      <vt:lpstr>Оформление по умолчанию</vt:lpstr>
      <vt:lpstr>  МЕТОДИЧЕСКАЯ РАЗРАБОТКА УРОКА ТЕХНОЛОГИИ В РАМКАХ СИСТЕМНО-ДЕЯТЕЛЬНОСТНОГО ПОДХОДА</vt:lpstr>
      <vt:lpstr>Раздел: ПРОЕКТИРОВАНИЕ И ИЗГОТОВЛЕНИЕ ИЗДЕЛИЙ</vt:lpstr>
      <vt:lpstr>ТЕМА  ЗАНЯТИЯ</vt:lpstr>
      <vt:lpstr>Слайд 4</vt:lpstr>
      <vt:lpstr>МЕСТО ЗАНЯТИЯ В УЧЕБНОМ ПРОЦЕССЕ</vt:lpstr>
      <vt:lpstr>ЦЕЛИ   УРОКА</vt:lpstr>
      <vt:lpstr>АКТУАЛИЗАЦИЯ ЗНАНИЙ</vt:lpstr>
      <vt:lpstr>ПОСТАНОВКА УЧЕБНОЙ ЗАДАЧИ</vt:lpstr>
      <vt:lpstr>«ОТКРЫТИЕ НОВОГО ЗНАНИЯ»</vt:lpstr>
      <vt:lpstr>САМОСТОЯТЕЛЬНАЯ  РАБОТА</vt:lpstr>
      <vt:lpstr>СРАВНИТЕЛЬНЫЙ АНАЛИЗ</vt:lpstr>
      <vt:lpstr>РЕФЛЕКСИЯ  ДЕЯТЕЛЬНОСТИ</vt:lpstr>
      <vt:lpstr>СОДЕРЖАНИЕ ДЕЯТЕЛЬНОСТИ СЛЕДУЮЩЕГО ЗАНЯТИЯ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revaz</cp:lastModifiedBy>
  <cp:revision>9</cp:revision>
  <cp:lastPrinted>1601-01-01T00:00:00Z</cp:lastPrinted>
  <dcterms:created xsi:type="dcterms:W3CDTF">1601-01-01T00:00:00Z</dcterms:created>
  <dcterms:modified xsi:type="dcterms:W3CDTF">2013-01-14T18:17:43Z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