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9" r:id="rId16"/>
    <p:sldId id="278" r:id="rId17"/>
    <p:sldId id="272" r:id="rId18"/>
    <p:sldId id="280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3300"/>
    <a:srgbClr val="CCFF33"/>
    <a:srgbClr val="CCCC00"/>
    <a:srgbClr val="FF3300"/>
    <a:srgbClr val="CC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803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CC47B-B338-4419-BA4C-A898D0CDE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64C55-F931-41ED-B8A9-85813D2DA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8342-8EBA-4852-9EFE-8DC5C13A1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0C249-38F0-4C4C-BD83-F6D7552BA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A6ABC-AC86-4EB1-8E44-CE9A5695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942EB-1DDC-4D2E-999B-2096D3CAC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AF5EB-9D3E-4F37-B6A1-C6082AAA6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BF56C-33EB-4DA1-8B7D-488C33589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604C9-9FF4-495F-BAFC-AA9846798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6D0A0-B3E0-4F0F-B74F-78926BB2B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00D93-F968-438E-902D-77A35FCDEA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6008018A-64FE-4562-887B-ABD0A9D68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4/40/Wappen_Deutsches_Reich_-_Reichsadler.pn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upload.wikimedia.org/wikipedia/commons/e/ec/Flag_of_the_German_Empire.sv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4/40/Wappen_Deutsches_Reich_-_Reichsadler.pn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upload.wikimedia.org/wikipedia/commons/e/ec/Flag_of_the_German_Empire.svg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upload.wikimedia.org/wikipedia/commons/4/40/Wappen_Deutsches_Reich_-_Reichsadler.pn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hyperlink" Target="http://upload.wikimedia.org/wikipedia/commons/e/ec/Flag_of_the_German_Empire.svg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439862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4800" b="1" i="1" u="sng" smtClean="0">
                <a:solidFill>
                  <a:schemeClr val="tx1"/>
                </a:solidFill>
                <a:latin typeface="Rockwell Condensed" pitchFamily="18" charset="0"/>
              </a:rPr>
              <a:t>Образование Германской Империи</a:t>
            </a:r>
          </a:p>
        </p:txBody>
      </p:sp>
      <p:pic>
        <p:nvPicPr>
          <p:cNvPr id="2051" name="Picture 14" descr="Файл:Wappen Deutsches Reich - Reichsadler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76375" y="1844675"/>
            <a:ext cx="2808288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5084763"/>
            <a:ext cx="6588125" cy="1366837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r" eaLnBrk="1" hangingPunct="1">
              <a:defRPr/>
            </a:pPr>
            <a:r>
              <a:rPr lang="ru-RU" sz="2800" i="1" dirty="0" smtClean="0">
                <a:latin typeface="Rockwell Extra Bold" pitchFamily="18" charset="0"/>
              </a:rPr>
              <a:t> </a:t>
            </a:r>
            <a:r>
              <a:rPr lang="ru-RU" sz="2400" i="1" dirty="0" smtClean="0">
                <a:latin typeface="Rockwell Extra Bold" pitchFamily="18" charset="0"/>
              </a:rPr>
              <a:t>Презентация подготовлена учителем истории ГБОУ СОШ №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1264 Серегиной Ю.А.</a:t>
            </a:r>
            <a:r>
              <a:rPr lang="ru-RU" sz="2400" i="1" dirty="0" smtClean="0">
                <a:latin typeface="Rockwell Extra Bold" pitchFamily="18" charset="0"/>
              </a:rPr>
              <a:t> </a:t>
            </a:r>
          </a:p>
          <a:p>
            <a:pPr algn="r" eaLnBrk="1" hangingPunct="1">
              <a:defRPr/>
            </a:pPr>
            <a:endParaRPr lang="ru-RU" sz="24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endParaRPr lang="ru-RU" sz="2800" b="1" i="1" dirty="0" smtClean="0">
              <a:latin typeface="Rockwell Extra Bold" pitchFamily="18" charset="0"/>
            </a:endParaRPr>
          </a:p>
          <a:p>
            <a:pPr algn="r" eaLnBrk="1" hangingPunct="1">
              <a:defRPr/>
            </a:pPr>
            <a:r>
              <a:rPr lang="ru-RU" sz="2800" b="1" i="1" dirty="0" smtClean="0">
                <a:latin typeface="Rockwell Extra Bold" pitchFamily="18" charset="0"/>
              </a:rPr>
              <a:t>3</a:t>
            </a:r>
            <a:endParaRPr lang="ru-RU" sz="2400" b="1" i="1" dirty="0" smtClean="0">
              <a:latin typeface="Rockwell Extra Bold" pitchFamily="18" charset="0"/>
            </a:endParaRPr>
          </a:p>
        </p:txBody>
      </p:sp>
      <p:pic>
        <p:nvPicPr>
          <p:cNvPr id="2053" name="Picture 16" descr="Файл:Flag of the German Empire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859338" y="2492375"/>
            <a:ext cx="28797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863600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b="1" i="1" u="sng" smtClean="0">
                <a:latin typeface="Rockwell Extra Bold" pitchFamily="18" charset="0"/>
              </a:rPr>
              <a:t>Этапы объединения Германии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492375"/>
            <a:ext cx="5148263" cy="2232025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2. 1864 год - Пруссия победила в датско-прусской войне.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Шлезвиг перешел под управление Пруссии, Гольштейн – Австрии.</a:t>
            </a:r>
          </a:p>
        </p:txBody>
      </p:sp>
      <p:pic>
        <p:nvPicPr>
          <p:cNvPr id="11268" name="Picture 5" descr="датско-прусская войн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80063" y="1341438"/>
            <a:ext cx="338455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863600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b="1" i="1" u="sng" smtClean="0">
                <a:latin typeface="Rockwell Extra Bold" pitchFamily="18" charset="0"/>
              </a:rPr>
              <a:t>Этапы объединения Германии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5761037" cy="4968875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3. 1866 год – </a:t>
            </a:r>
            <a:r>
              <a:rPr lang="ru-RU" sz="2800" b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австро-прусская война</a:t>
            </a:r>
            <a:r>
              <a:rPr lang="ru-RU" sz="16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b="1" i="1" u="sng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Condensed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Начальник прусского генерального штаба </a:t>
            </a:r>
            <a:r>
              <a:rPr lang="ru-RU" sz="24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Гельмут фон Мольтке</a:t>
            </a: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писал: «Война 1866 года не была вызвана необходимостью отразить угрозу нашему национальному существованию; это был конфликт, признанный необходимым в кабинете, заранее обдуманный и постепенно подготовлявшийся».</a:t>
            </a:r>
          </a:p>
        </p:txBody>
      </p:sp>
      <p:pic>
        <p:nvPicPr>
          <p:cNvPr id="12292" name="Picture 5" descr="мольтке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227763" y="1484313"/>
            <a:ext cx="25400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71775" y="1773238"/>
            <a:ext cx="6121400" cy="4464050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Бисмарк: «</a:t>
            </a:r>
            <a:r>
              <a:rPr lang="ru-RU" sz="28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Германия</a:t>
            </a: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слишком </a:t>
            </a:r>
            <a:r>
              <a:rPr lang="ru-RU" sz="28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тесна</a:t>
            </a: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для</a:t>
            </a: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</a:t>
            </a:r>
            <a:r>
              <a:rPr lang="ru-RU" sz="28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Австрии и Пруссии</a:t>
            </a: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. Поэтому в близком будущем нам придется отстаивать против Австрии наше право на существование, и не от нас зависит избежать конфликта; течение событий в Германии       не допускает другого исхода».</a:t>
            </a: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pic>
        <p:nvPicPr>
          <p:cNvPr id="13315" name="Picture 4" descr="Бисмарк на посту канцлера Германии, 1871 год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188913"/>
            <a:ext cx="2376487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19138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b="1" i="1" u="sng" smtClean="0">
                <a:latin typeface="Rockwell Extra Bold" pitchFamily="18" charset="0"/>
              </a:rPr>
              <a:t>Этапы объединения Германии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064500" cy="1944688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3. </a:t>
            </a: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1866 год – </a:t>
            </a:r>
            <a:r>
              <a:rPr lang="ru-RU" sz="2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австро-прусская война</a:t>
            </a: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Результат: Австрия проиграла, вышла из германского союза и отдала Гольштейн. Часть её союзников присоединилась к Пруссии.</a:t>
            </a:r>
          </a:p>
        </p:txBody>
      </p:sp>
      <p:pic>
        <p:nvPicPr>
          <p:cNvPr id="14340" name="Picture 5" descr="Объединение Германии вокруг Пруссии в 1807—187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58888" y="3500438"/>
            <a:ext cx="6337300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863600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b="1" i="1" u="sng" smtClean="0">
                <a:latin typeface="Rockwell Extra Bold" pitchFamily="18" charset="0"/>
              </a:rPr>
              <a:t>Этапы объединения Германии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424863" cy="3313113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4. </a:t>
            </a:r>
            <a:r>
              <a:rPr lang="ru-RU" b="1" i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1866 год.</a:t>
            </a: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Создан Северогерманский союз из</a:t>
            </a:r>
            <a:endParaRPr lang="en-US" b="1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Condensed" pitchFamily="18" charset="0"/>
            </a:endParaRP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            22 государств: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Глава – прусский король.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Рейхстаг – союзный парламент.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3024187" cy="5445125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 smtClean="0">
                <a:solidFill>
                  <a:srgbClr val="000000"/>
                </a:solidFill>
                <a:effectLst/>
              </a:rPr>
              <a:t>Война была </a:t>
            </a:r>
            <a:r>
              <a:rPr lang="ru-RU" sz="2400" b="1" i="1" u="sng" smtClean="0">
                <a:solidFill>
                  <a:srgbClr val="000000"/>
                </a:solidFill>
                <a:effectLst/>
              </a:rPr>
              <a:t>разгромной</a:t>
            </a:r>
            <a:r>
              <a:rPr lang="ru-RU" sz="2400" b="1" i="1" smtClean="0">
                <a:solidFill>
                  <a:srgbClr val="000000"/>
                </a:solidFill>
                <a:effectLst/>
              </a:rPr>
              <a:t> для французов, особенно сокрушительным было поражение </a:t>
            </a:r>
            <a:r>
              <a:rPr lang="ru-RU" sz="2400" b="1" i="1" u="sng" smtClean="0">
                <a:solidFill>
                  <a:srgbClr val="000000"/>
                </a:solidFill>
                <a:effectLst/>
              </a:rPr>
              <a:t>под Седаном</a:t>
            </a:r>
            <a:r>
              <a:rPr lang="ru-RU" sz="2400" b="1" i="1" smtClean="0">
                <a:solidFill>
                  <a:srgbClr val="000000"/>
                </a:solidFill>
                <a:effectLst/>
              </a:rPr>
              <a:t>. Наполеон </a:t>
            </a:r>
            <a:r>
              <a:rPr lang="en-US" sz="2400" b="1" i="1" smtClean="0">
                <a:solidFill>
                  <a:srgbClr val="000000"/>
                </a:solidFill>
                <a:effectLst/>
              </a:rPr>
              <a:t>III </a:t>
            </a:r>
            <a:r>
              <a:rPr lang="ru-RU" sz="2400" b="1" i="1" smtClean="0">
                <a:solidFill>
                  <a:srgbClr val="000000"/>
                </a:solidFill>
                <a:effectLst/>
              </a:rPr>
              <a:t> попал в плен. Совсем скоро </a:t>
            </a:r>
            <a:r>
              <a:rPr lang="ru-RU" sz="2400" b="1" i="1" u="sng" smtClean="0">
                <a:solidFill>
                  <a:srgbClr val="000000"/>
                </a:solidFill>
                <a:effectLst/>
              </a:rPr>
              <a:t>французы</a:t>
            </a:r>
            <a:r>
              <a:rPr lang="ru-RU" sz="2400" b="1" i="1" smtClean="0">
                <a:solidFill>
                  <a:srgbClr val="000000"/>
                </a:solidFill>
                <a:effectLst/>
              </a:rPr>
              <a:t> </a:t>
            </a:r>
            <a:r>
              <a:rPr lang="ru-RU" sz="2400" b="1" i="1" u="sng" smtClean="0">
                <a:solidFill>
                  <a:srgbClr val="000000"/>
                </a:solidFill>
                <a:effectLst/>
              </a:rPr>
              <a:t>готовы</a:t>
            </a:r>
            <a:r>
              <a:rPr lang="ru-RU" sz="2400" b="1" i="1" smtClean="0">
                <a:solidFill>
                  <a:srgbClr val="000000"/>
                </a:solidFill>
                <a:effectLst/>
              </a:rPr>
              <a:t> были </a:t>
            </a:r>
            <a:r>
              <a:rPr lang="ru-RU" sz="2400" b="1" i="1" u="sng" smtClean="0">
                <a:solidFill>
                  <a:srgbClr val="000000"/>
                </a:solidFill>
                <a:effectLst/>
              </a:rPr>
              <a:t>капитули-ровать.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936625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ru-RU" sz="3200" b="1" i="1" smtClean="0">
                <a:latin typeface="Rockwell Condensed" pitchFamily="18" charset="0"/>
              </a:rPr>
              <a:t>5. 1870 – 1871 г.г. Франко - Прусская война. </a:t>
            </a:r>
            <a:endParaRPr lang="ru-RU" sz="3200" smtClean="0"/>
          </a:p>
        </p:txBody>
      </p:sp>
      <p:pic>
        <p:nvPicPr>
          <p:cNvPr id="16388" name="Picture 5" descr="немцы под парижем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11525" y="1052513"/>
            <a:ext cx="5832475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692150"/>
            <a:ext cx="5618163" cy="5976938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Позиция России. Хотя Александр II с неудовольствием следил за поглощением мелких германских государств Пруссией, вызывающие требования Наполеона III к Вильгельму I рассердили царя. Более существенным являлось обещание Бисмарка поддержать Россию в пересмотре Парижского договора 1856 года, запрещавшего России иметь Черноморский военный флот. 23 июля была опубликована декларация России о нейтралитете с призывом к другим государствам о невмешательстве в франко-прусскую войну. </a:t>
            </a:r>
            <a:b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</a:br>
            <a:endParaRPr lang="ru-RU" sz="2400" b="1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Condensed" pitchFamily="18" charset="0"/>
            </a:endParaRPr>
          </a:p>
        </p:txBody>
      </p:sp>
      <p:pic>
        <p:nvPicPr>
          <p:cNvPr id="17411" name="Picture 3" descr="Александр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188913"/>
            <a:ext cx="3240087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08962" cy="1223963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Южные государства Германии</a:t>
            </a:r>
            <a:r>
              <a:rPr lang="ru-RU" sz="1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а также </a:t>
            </a:r>
            <a:r>
              <a:rPr lang="ru-RU" sz="18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Эльзас и Лотарингия</a:t>
            </a:r>
            <a:r>
              <a:rPr lang="ru-RU" sz="1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влились в состав единого государства. Австрия частью Германии не стала</a:t>
            </a:r>
            <a:r>
              <a:rPr lang="ru-RU" sz="1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ru-RU" sz="1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18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Пять миллиардов</a:t>
            </a:r>
            <a:r>
              <a:rPr lang="ru-RU" sz="1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18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франков</a:t>
            </a:r>
            <a:r>
              <a:rPr lang="ru-RU" sz="1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которые французы выплатили немцам в качестве контрибуции</a:t>
            </a:r>
            <a:r>
              <a:rPr lang="ru-RU" sz="1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</a:t>
            </a:r>
            <a:r>
              <a:rPr lang="ru-RU" sz="18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стали прочным фундаментом</a:t>
            </a:r>
            <a:r>
              <a:rPr lang="ru-RU" sz="1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для немецкой экономики</a:t>
            </a:r>
            <a:r>
              <a:rPr lang="ru-RU" sz="1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ru-RU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936625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2800" b="1" i="1" smtClean="0">
                <a:latin typeface="Rockwell Condensed" pitchFamily="18" charset="0"/>
              </a:rPr>
              <a:t>5. </a:t>
            </a:r>
            <a:r>
              <a:rPr lang="ru-RU" sz="3200" b="1" i="1" smtClean="0">
                <a:latin typeface="Rockwell Condensed" pitchFamily="18" charset="0"/>
              </a:rPr>
              <a:t>1870 – 1871 г.г. Франко - Прусская война. </a:t>
            </a:r>
            <a:r>
              <a:rPr lang="ru-RU" sz="3200" b="1" i="1" u="sng" smtClean="0">
                <a:latin typeface="Rockwell Condensed" pitchFamily="18" charset="0"/>
              </a:rPr>
              <a:t>Итоги:</a:t>
            </a:r>
            <a:endParaRPr lang="ru-RU" sz="3200" u="sng" smtClean="0"/>
          </a:p>
        </p:txBody>
      </p:sp>
      <p:pic>
        <p:nvPicPr>
          <p:cNvPr id="18436" name="Picture 5" descr="Объединение Германии вокруг Пруссии в 1807—187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00113" y="2708275"/>
            <a:ext cx="7345362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08962" cy="1727200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18 января 1871 года в Версальском дворце                   под Парижем провозглашена </a:t>
            </a:r>
            <a:r>
              <a:rPr lang="ru-RU" sz="2400" b="1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Германская империя</a:t>
            </a: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.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Кайзер – король Вильгельм </a:t>
            </a:r>
            <a:r>
              <a:rPr lang="en-US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I</a:t>
            </a: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.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Рейхсканцлер – Бисмарк.</a:t>
            </a:r>
          </a:p>
        </p:txBody>
      </p:sp>
      <p:pic>
        <p:nvPicPr>
          <p:cNvPr id="19459" name="Picture 3" descr="Провозглашение Германской империи в Версальском дворце под Парижем в 187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87450" y="2997200"/>
            <a:ext cx="6481763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713788" cy="936625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ru-RU" sz="2800" b="1" i="1" smtClean="0">
                <a:latin typeface="Rockwell Condensed" pitchFamily="18" charset="0"/>
              </a:rPr>
              <a:t>5. 1870 – 1871 г.г. Франко - Прусская война. Итоги:</a:t>
            </a: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b="1" i="1" u="sng" smtClean="0">
                <a:latin typeface="Rockwell Extra Bold" pitchFamily="18" charset="0"/>
              </a:rPr>
              <a:t>Германская Империя</a:t>
            </a:r>
          </a:p>
        </p:txBody>
      </p:sp>
      <p:pic>
        <p:nvPicPr>
          <p:cNvPr id="20483" name="Picture 4" descr="1 союзный тайлер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76288" y="1524000"/>
            <a:ext cx="75914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439862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4800" b="1" i="1" u="sng" dirty="0" smtClean="0">
                <a:solidFill>
                  <a:schemeClr val="tx1"/>
                </a:solidFill>
                <a:latin typeface="Rockwell Condensed" pitchFamily="18" charset="0"/>
              </a:rPr>
              <a:t>Образование Германской Империи</a:t>
            </a:r>
          </a:p>
        </p:txBody>
      </p:sp>
      <p:pic>
        <p:nvPicPr>
          <p:cNvPr id="3075" name="Picture 14" descr="Файл:Wappen Deutsches Reich - Reichsadler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76375" y="1844675"/>
            <a:ext cx="2808288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508500"/>
            <a:ext cx="8064500" cy="1943100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2800" i="1" dirty="0" smtClean="0">
                <a:latin typeface="Rockwell Extra Bold" pitchFamily="18" charset="0"/>
              </a:rPr>
              <a:t> </a:t>
            </a:r>
            <a:r>
              <a:rPr lang="ru-RU" sz="2400" b="1" i="1" dirty="0" smtClean="0">
                <a:latin typeface="Rockwell Extra Bold" pitchFamily="18" charset="0"/>
              </a:rPr>
              <a:t>Проблемы объединения германских земель</a:t>
            </a:r>
          </a:p>
          <a:p>
            <a:pPr eaLnBrk="1" hangingPunct="1">
              <a:defRPr/>
            </a:pPr>
            <a:r>
              <a:rPr lang="ru-RU" sz="2400" b="1" i="1" dirty="0" smtClean="0">
                <a:latin typeface="Rockwell Extra Bold" pitchFamily="18" charset="0"/>
              </a:rPr>
              <a:t>Предпосылки объединения</a:t>
            </a:r>
          </a:p>
          <a:p>
            <a:pPr eaLnBrk="1" hangingPunct="1">
              <a:defRPr/>
            </a:pPr>
            <a:r>
              <a:rPr lang="ru-RU" sz="2400" b="1" i="1" dirty="0" smtClean="0">
                <a:latin typeface="Rockwell Extra Bold" pitchFamily="18" charset="0"/>
              </a:rPr>
              <a:t>Этапы объединения Германии</a:t>
            </a:r>
          </a:p>
          <a:p>
            <a:pPr eaLnBrk="1" hangingPunct="1">
              <a:defRPr/>
            </a:pPr>
            <a:r>
              <a:rPr lang="ru-RU" sz="2400" b="1" i="1" dirty="0" smtClean="0">
                <a:latin typeface="Rockwell Extra Bold" pitchFamily="18" charset="0"/>
              </a:rPr>
              <a:t>Германская Империя</a:t>
            </a:r>
          </a:p>
        </p:txBody>
      </p:sp>
      <p:pic>
        <p:nvPicPr>
          <p:cNvPr id="3077" name="Picture 16" descr="Файл:Flag of the German Empire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859338" y="2492375"/>
            <a:ext cx="28797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719138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b="1" i="1" u="sng" smtClean="0">
                <a:latin typeface="Rockwell Extra Bold" pitchFamily="18" charset="0"/>
              </a:rPr>
              <a:t>Германская Империя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25538"/>
            <a:ext cx="5688012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>
                <a:latin typeface="Rockwell Condensed" pitchFamily="18" charset="0"/>
              </a:rPr>
              <a:t>Ни одному другому монарху не было воздвигнуто так много памятников, как Вильгельму I. Первая конная статуя тогда ещё только короля Пруссии Вильгельма была создана берлинским скульптором Фридрихом Драке в 1867 г. Прусский институт памятников насчитал 63 скульптурных изваяния, изображающих кайзера на коне, 231 — стоящим, 5 — сидящим и 126 бюстов Вильгельма I.</a:t>
            </a:r>
          </a:p>
        </p:txBody>
      </p:sp>
      <p:pic>
        <p:nvPicPr>
          <p:cNvPr id="21508" name="Picture 5" descr="памятник вилгельму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5963" y="1268413"/>
            <a:ext cx="3025775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60350"/>
            <a:ext cx="7772400" cy="720725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4000" b="1" i="1" u="sng" smtClean="0">
                <a:latin typeface="Rockwell Extra Bold" pitchFamily="18" charset="0"/>
              </a:rPr>
              <a:t>Германская Империя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213100"/>
            <a:ext cx="8569325" cy="3168650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В мае 1868 года Бисмарк заявил: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«Все мы носим в сердце идею национального единения, однако для расчётливого политика на первом месте всегда необходимое, а уже потом желательное, то есть вначале оборудование дома, а только потом его расширение. Если Германия реализует свои национальные устремления до окончания девятнадцатого века, я сочту это величайшим событием, а случись то же самое через десять или даже пять лет — это было бы нечто из ряда вон выходящее, неожиданная милость божья». </a:t>
            </a:r>
          </a:p>
        </p:txBody>
      </p:sp>
      <p:pic>
        <p:nvPicPr>
          <p:cNvPr id="22532" name="Picture 6" descr="Файл:Wappen Deutsches Reich - Reichsadler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339975" y="1125538"/>
            <a:ext cx="158432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 descr="Файл:Flag of the German Empire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72000" y="1412875"/>
            <a:ext cx="201612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719138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b="1" i="1" u="sng" smtClean="0">
                <a:latin typeface="Rockwell Extra Bold" pitchFamily="18" charset="0"/>
              </a:rPr>
              <a:t>Повторение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557338"/>
            <a:ext cx="8135937" cy="417671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Отто фон Бисмарк – </a:t>
            </a:r>
          </a:p>
          <a:p>
            <a:pPr algn="l" eaLnBrk="1" hangingPunct="1">
              <a:defRPr/>
            </a:pP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Вильгельм </a:t>
            </a: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I</a:t>
            </a: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 – </a:t>
            </a:r>
          </a:p>
          <a:p>
            <a:pPr algn="l" eaLnBrk="1" hangingPunct="1">
              <a:defRPr/>
            </a:pP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Рейхстаг – </a:t>
            </a:r>
          </a:p>
          <a:p>
            <a:pPr algn="l" eaLnBrk="1" hangingPunct="1">
              <a:defRPr/>
            </a:pP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Итоги австро-прусской войны – </a:t>
            </a:r>
          </a:p>
          <a:p>
            <a:pPr algn="l" eaLnBrk="1" hangingPunct="1">
              <a:defRPr/>
            </a:pP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Итоги франко-прусской войны –</a:t>
            </a:r>
          </a:p>
          <a:p>
            <a:pPr algn="l" eaLnBrk="1" hangingPunct="1">
              <a:defRPr/>
            </a:pP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Когда</a:t>
            </a: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 </a:t>
            </a: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была провозглашена Германская Империя</a:t>
            </a: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Rockwell Condensed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792162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i="1" dirty="0" smtClean="0">
                <a:latin typeface="Rockwell Extra Bold" pitchFamily="18" charset="0"/>
              </a:rPr>
              <a:t>Проблемы объединения</a:t>
            </a:r>
            <a:r>
              <a:rPr lang="ru-RU" sz="4000" dirty="0" smtClean="0"/>
              <a:t> </a:t>
            </a:r>
          </a:p>
        </p:txBody>
      </p:sp>
      <p:pic>
        <p:nvPicPr>
          <p:cNvPr id="4099" name="Picture 8" descr="Объединение Германии вокруг Пруссии в 1807—187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1557338"/>
            <a:ext cx="878522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9" descr="Объединение Германии вокруг Пруссии в 1807—187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1557338"/>
            <a:ext cx="878522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792162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5123" name="Rectangle 16"/>
          <p:cNvSpPr>
            <a:spLocks noChangeArrowheads="1"/>
          </p:cNvSpPr>
          <p:nvPr/>
        </p:nvSpPr>
        <p:spPr bwMode="auto">
          <a:xfrm>
            <a:off x="179388" y="2060575"/>
            <a:ext cx="3816350" cy="865188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b="1" i="1">
                <a:solidFill>
                  <a:srgbClr val="000000"/>
                </a:solidFill>
                <a:latin typeface="Rockwell Extra Bold" pitchFamily="18" charset="0"/>
              </a:rPr>
              <a:t>Несколько десятков</a:t>
            </a:r>
          </a:p>
          <a:p>
            <a:pPr algn="ctr"/>
            <a:r>
              <a:rPr lang="ru-RU" b="1" i="1">
                <a:solidFill>
                  <a:srgbClr val="000000"/>
                </a:solidFill>
                <a:latin typeface="Rockwell Extra Bold" pitchFamily="18" charset="0"/>
              </a:rPr>
              <a:t>германских государств</a:t>
            </a:r>
            <a:r>
              <a:rPr lang="ru-RU" i="1"/>
              <a:t> 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611188" y="404813"/>
            <a:ext cx="7848600" cy="792162"/>
          </a:xfrm>
          <a:prstGeom prst="rect">
            <a:avLst/>
          </a:prstGeom>
          <a:solidFill>
            <a:schemeClr val="tx1"/>
          </a:solidFill>
          <a:ln w="254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32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Проблемы объединения</a:t>
            </a:r>
          </a:p>
        </p:txBody>
      </p:sp>
      <p:sp>
        <p:nvSpPr>
          <p:cNvPr id="5125" name="AutoShape 18"/>
          <p:cNvSpPr>
            <a:spLocks noChangeArrowheads="1"/>
          </p:cNvSpPr>
          <p:nvPr/>
        </p:nvSpPr>
        <p:spPr bwMode="auto">
          <a:xfrm rot="5400000">
            <a:off x="1835150" y="1341438"/>
            <a:ext cx="649287" cy="503238"/>
          </a:xfrm>
          <a:prstGeom prst="rightArrow">
            <a:avLst>
              <a:gd name="adj1" fmla="val 50000"/>
              <a:gd name="adj2" fmla="val 32255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26" name="Rectangle 19"/>
          <p:cNvSpPr>
            <a:spLocks noChangeArrowheads="1"/>
          </p:cNvSpPr>
          <p:nvPr/>
        </p:nvSpPr>
        <p:spPr bwMode="auto">
          <a:xfrm>
            <a:off x="1476375" y="3213100"/>
            <a:ext cx="3816350" cy="865188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b="1" i="1">
                <a:solidFill>
                  <a:srgbClr val="000000"/>
                </a:solidFill>
                <a:latin typeface="Rockwell Extra Bold" pitchFamily="18" charset="0"/>
              </a:rPr>
              <a:t>Неодинаковый  </a:t>
            </a:r>
          </a:p>
          <a:p>
            <a:pPr algn="ctr"/>
            <a:r>
              <a:rPr lang="ru-RU" b="1" i="1">
                <a:solidFill>
                  <a:srgbClr val="000000"/>
                </a:solidFill>
                <a:latin typeface="Rockwell Extra Bold" pitchFamily="18" charset="0"/>
              </a:rPr>
              <a:t>уровень развития</a:t>
            </a:r>
            <a:r>
              <a:rPr lang="ru-RU" sz="2000"/>
              <a:t> </a:t>
            </a:r>
          </a:p>
        </p:txBody>
      </p:sp>
      <p:sp>
        <p:nvSpPr>
          <p:cNvPr id="5127" name="Rectangle 20"/>
          <p:cNvSpPr>
            <a:spLocks noChangeArrowheads="1"/>
          </p:cNvSpPr>
          <p:nvPr/>
        </p:nvSpPr>
        <p:spPr bwMode="auto">
          <a:xfrm>
            <a:off x="2555875" y="4437063"/>
            <a:ext cx="4608513" cy="865187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b="1" i="1">
                <a:solidFill>
                  <a:srgbClr val="000000"/>
                </a:solidFill>
                <a:latin typeface="Rockwell Extra Bold" pitchFamily="18" charset="0"/>
              </a:rPr>
              <a:t>Борьба за главенство </a:t>
            </a:r>
          </a:p>
          <a:p>
            <a:pPr algn="ctr"/>
            <a:r>
              <a:rPr lang="ru-RU" b="1" i="1">
                <a:solidFill>
                  <a:srgbClr val="000000"/>
                </a:solidFill>
                <a:latin typeface="Rockwell Extra Bold" pitchFamily="18" charset="0"/>
              </a:rPr>
              <a:t>между Австрией и Пруссией</a:t>
            </a:r>
          </a:p>
        </p:txBody>
      </p:sp>
      <p:sp>
        <p:nvSpPr>
          <p:cNvPr id="5128" name="Rectangle 21"/>
          <p:cNvSpPr>
            <a:spLocks noChangeArrowheads="1"/>
          </p:cNvSpPr>
          <p:nvPr/>
        </p:nvSpPr>
        <p:spPr bwMode="auto">
          <a:xfrm>
            <a:off x="4932363" y="5734050"/>
            <a:ext cx="3816350" cy="865188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b="1" i="1">
                <a:solidFill>
                  <a:srgbClr val="000000"/>
                </a:solidFill>
                <a:latin typeface="Rockwell Extra Bold" pitchFamily="18" charset="0"/>
              </a:rPr>
              <a:t>Католицизм на юге</a:t>
            </a:r>
          </a:p>
          <a:p>
            <a:pPr algn="ctr"/>
            <a:r>
              <a:rPr lang="ru-RU" b="1" i="1">
                <a:solidFill>
                  <a:srgbClr val="000000"/>
                </a:solidFill>
                <a:latin typeface="Rockwell Extra Bold" pitchFamily="18" charset="0"/>
              </a:rPr>
              <a:t>Протестантизм на севере</a:t>
            </a:r>
          </a:p>
        </p:txBody>
      </p:sp>
      <p:sp>
        <p:nvSpPr>
          <p:cNvPr id="5129" name="AutoShape 24"/>
          <p:cNvSpPr>
            <a:spLocks noChangeArrowheads="1"/>
          </p:cNvSpPr>
          <p:nvPr/>
        </p:nvSpPr>
        <p:spPr bwMode="auto">
          <a:xfrm rot="5400000">
            <a:off x="3960019" y="1953419"/>
            <a:ext cx="1727200" cy="503238"/>
          </a:xfrm>
          <a:prstGeom prst="rightArrow">
            <a:avLst>
              <a:gd name="adj1" fmla="val 50000"/>
              <a:gd name="adj2" fmla="val 85804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30" name="AutoShape 27"/>
          <p:cNvSpPr>
            <a:spLocks noChangeArrowheads="1"/>
          </p:cNvSpPr>
          <p:nvPr/>
        </p:nvSpPr>
        <p:spPr bwMode="auto">
          <a:xfrm rot="5400000">
            <a:off x="4787901" y="2565400"/>
            <a:ext cx="2951162" cy="503237"/>
          </a:xfrm>
          <a:prstGeom prst="rightArrow">
            <a:avLst>
              <a:gd name="adj1" fmla="val 50000"/>
              <a:gd name="adj2" fmla="val 146609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31" name="AutoShape 28"/>
          <p:cNvSpPr>
            <a:spLocks noChangeArrowheads="1"/>
          </p:cNvSpPr>
          <p:nvPr/>
        </p:nvSpPr>
        <p:spPr bwMode="auto">
          <a:xfrm rot="5400000">
            <a:off x="5795169" y="3213894"/>
            <a:ext cx="4248150" cy="503238"/>
          </a:xfrm>
          <a:prstGeom prst="rightArrow">
            <a:avLst>
              <a:gd name="adj1" fmla="val 50000"/>
              <a:gd name="adj2" fmla="val 211041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92163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4800" b="1" i="1" u="sng" smtClean="0">
                <a:latin typeface="Rockwell Extra Bold" pitchFamily="18" charset="0"/>
              </a:rPr>
              <a:t>Предпосылки объединения</a:t>
            </a:r>
          </a:p>
        </p:txBody>
      </p:sp>
      <p:sp>
        <p:nvSpPr>
          <p:cNvPr id="6147" name="Rectangle 11"/>
          <p:cNvSpPr>
            <a:spLocks noChangeArrowheads="1"/>
          </p:cNvSpPr>
          <p:nvPr/>
        </p:nvSpPr>
        <p:spPr bwMode="auto">
          <a:xfrm>
            <a:off x="323850" y="1309688"/>
            <a:ext cx="8208963" cy="4491037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-1814 год </a:t>
            </a:r>
          </a:p>
          <a:p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Венский конгресс:</a:t>
            </a:r>
          </a:p>
          <a:p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Создание германского союза из 38 государств.</a:t>
            </a:r>
          </a:p>
          <a:p>
            <a:endParaRPr lang="ru-RU" sz="3200" b="1" i="1">
              <a:solidFill>
                <a:srgbClr val="000000"/>
              </a:solidFill>
              <a:latin typeface="Rockwell Condensed" pitchFamily="18" charset="0"/>
            </a:endParaRPr>
          </a:p>
          <a:p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-1834 год</a:t>
            </a:r>
          </a:p>
          <a:p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Таможенный союз из 18 германских государств.</a:t>
            </a:r>
          </a:p>
          <a:p>
            <a:pPr eaLnBrk="0" hangingPunct="0"/>
            <a:endParaRPr lang="ru-RU" sz="3200" b="1" i="1">
              <a:solidFill>
                <a:srgbClr val="000000"/>
              </a:solidFill>
              <a:latin typeface="Rockwell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92163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4800" b="1" i="1" u="sng" smtClean="0">
                <a:latin typeface="Rockwell Extra Bold" pitchFamily="18" charset="0"/>
              </a:rPr>
              <a:t>Предпосылки объединения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95288" y="1341438"/>
            <a:ext cx="8353425" cy="1812925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r>
              <a:rPr lang="ru-RU" sz="2800" b="1" i="1">
                <a:solidFill>
                  <a:srgbClr val="000000"/>
                </a:solidFill>
                <a:latin typeface="Rockwell Condensed" pitchFamily="18" charset="0"/>
              </a:rPr>
              <a:t>-1848-1849</a:t>
            </a:r>
          </a:p>
          <a:p>
            <a:r>
              <a:rPr lang="ru-RU" sz="2800" b="1" i="1">
                <a:solidFill>
                  <a:srgbClr val="000000"/>
                </a:solidFill>
                <a:latin typeface="Rockwell Condensed" pitchFamily="18" charset="0"/>
              </a:rPr>
              <a:t> Работал общегерманский парламент. </a:t>
            </a:r>
          </a:p>
          <a:p>
            <a:r>
              <a:rPr lang="ru-RU" sz="2800" b="1" i="1">
                <a:solidFill>
                  <a:srgbClr val="000000"/>
                </a:solidFill>
                <a:latin typeface="Rockwell Condensed" pitchFamily="18" charset="0"/>
              </a:rPr>
              <a:t>29 германских государств признали единую конституцию.</a:t>
            </a:r>
          </a:p>
        </p:txBody>
      </p:sp>
      <p:pic>
        <p:nvPicPr>
          <p:cNvPr id="7172" name="Picture 4" descr="194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16013" y="3213100"/>
            <a:ext cx="6840537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92163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4800" b="1" i="1" u="sng" smtClean="0">
                <a:latin typeface="Rockwell Extra Bold" pitchFamily="18" charset="0"/>
              </a:rPr>
              <a:t>Предпосылки объединения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23850" y="1916113"/>
            <a:ext cx="4824413" cy="2541587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- Сеть железных дорог соединила германские земли.</a:t>
            </a:r>
          </a:p>
          <a:p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- Рост буржуазии. Гроссбауэры.</a:t>
            </a:r>
          </a:p>
        </p:txBody>
      </p:sp>
      <p:pic>
        <p:nvPicPr>
          <p:cNvPr id="8196" name="Picture 4" descr="Фридрих Вильгельм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64163" y="1412875"/>
            <a:ext cx="33147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23850" y="1916113"/>
            <a:ext cx="4824413" cy="2541587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anchor="ctr">
            <a:spAutoFit/>
            <a:flatTx/>
          </a:bodyPr>
          <a:lstStyle/>
          <a:p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- Сеть железных дорог соединила германские земли.</a:t>
            </a:r>
          </a:p>
          <a:p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- Рост буржуазии. </a:t>
            </a:r>
            <a:r>
              <a:rPr lang="en-US" sz="3200" b="1" i="1">
                <a:solidFill>
                  <a:srgbClr val="000000"/>
                </a:solidFill>
                <a:latin typeface="Rockwell Condensed" pitchFamily="18" charset="0"/>
              </a:rPr>
              <a:t>  </a:t>
            </a:r>
            <a:r>
              <a:rPr lang="ru-RU" sz="3200" b="1" i="1">
                <a:solidFill>
                  <a:srgbClr val="000000"/>
                </a:solidFill>
                <a:latin typeface="Rockwell Condensed" pitchFamily="18" charset="0"/>
              </a:rPr>
              <a:t>Гроссбауэры.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5364163" y="6165850"/>
            <a:ext cx="34734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r>
              <a:rPr lang="ru-RU"/>
              <a:t>Фридрих Вильгельм IV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863600"/>
          </a:xfrm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b="1" i="1" u="sng" smtClean="0">
                <a:latin typeface="Rockwell Extra Bold" pitchFamily="18" charset="0"/>
              </a:rPr>
              <a:t>Этапы объединения Германии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5256212" cy="4105275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1.  Вильгельм </a:t>
            </a:r>
            <a:r>
              <a:rPr lang="en-US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I</a:t>
            </a: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– король Пруссии с 1861 года.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Вводит всеобщую воинскую повинность на 3 года.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Численность армии</a:t>
            </a:r>
            <a:r>
              <a:rPr lang="en-US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     </a:t>
            </a: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400</a:t>
            </a:r>
            <a:r>
              <a:rPr lang="en-US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 </a:t>
            </a: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тысяч.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Назначает канцлером Отто фон Бисмарка.</a:t>
            </a:r>
          </a:p>
        </p:txBody>
      </p:sp>
      <p:pic>
        <p:nvPicPr>
          <p:cNvPr id="9220" name="Picture 7" descr="вильгельм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5963" y="1412875"/>
            <a:ext cx="309721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771775" y="1700213"/>
            <a:ext cx="6121400" cy="4897437"/>
          </a:xfrm>
          <a:solidFill>
            <a:schemeClr val="tx1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ru-RU" sz="2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«Границы Пруссии в соответствии с Венскими соглашениями не благоприятствуют нормальной жизни государства; не речами и высочайшими постановлениями решаются важные вопросы современности — это была крупная ошибка 1848 и 1849 годов, — а </a:t>
            </a:r>
            <a:r>
              <a:rPr lang="ru-RU" sz="2800" b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железом и кровью</a:t>
            </a:r>
            <a:r>
              <a:rPr lang="ru-RU" sz="2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Condensed" pitchFamily="18" charset="0"/>
              </a:rPr>
              <a:t>»</a:t>
            </a:r>
            <a:r>
              <a:rPr 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779838" y="549275"/>
            <a:ext cx="3457575" cy="431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latin typeface="Rockwell Extra Bold" pitchFamily="18" charset="0"/>
              </a:rPr>
              <a:t>Отто фон Бисмарк :</a:t>
            </a:r>
          </a:p>
        </p:txBody>
      </p:sp>
      <p:pic>
        <p:nvPicPr>
          <p:cNvPr id="10244" name="Picture 6" descr="Бисмарк на посту канцлера Германии, 1871 год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333375"/>
            <a:ext cx="2376487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377</TotalTime>
  <Words>721</Words>
  <Application>Microsoft Office PowerPoint</Application>
  <PresentationFormat>Экран (4:3)</PresentationFormat>
  <Paragraphs>96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Tahoma</vt:lpstr>
      <vt:lpstr>Arial</vt:lpstr>
      <vt:lpstr>Wingdings</vt:lpstr>
      <vt:lpstr>Calibri</vt:lpstr>
      <vt:lpstr>Rockwell Condensed</vt:lpstr>
      <vt:lpstr>Rockwell Extra Bold</vt:lpstr>
      <vt:lpstr>Arial Black</vt:lpstr>
      <vt:lpstr>Textured</vt:lpstr>
      <vt:lpstr>Образование Германской Империи</vt:lpstr>
      <vt:lpstr>Образование Германской Империи</vt:lpstr>
      <vt:lpstr>Проблемы объединения </vt:lpstr>
      <vt:lpstr>Слайд 4</vt:lpstr>
      <vt:lpstr>Предпосылки объединения</vt:lpstr>
      <vt:lpstr>Предпосылки объединения</vt:lpstr>
      <vt:lpstr>Предпосылки объединения</vt:lpstr>
      <vt:lpstr>Этапы объединения Германии</vt:lpstr>
      <vt:lpstr>«Границы Пруссии в соответствии с Венскими соглашениями не благоприятствуют нормальной жизни государства; не речами и высочайшими постановлениями решаются важные вопросы современности — это была крупная ошибка 1848 и 1849 годов, — а железом и кровью» </vt:lpstr>
      <vt:lpstr>Этапы объединения Германии</vt:lpstr>
      <vt:lpstr>Этапы объединения Германии</vt:lpstr>
      <vt:lpstr>Бисмарк: «Германия слишком тесна для Австрии и Пруссии. Поэтому в близком будущем нам придется отстаивать против Австрии наше право на существование, и не от нас зависит избежать конфликта; течение событий в Германии       не допускает другого исхода». </vt:lpstr>
      <vt:lpstr>Этапы объединения Германии</vt:lpstr>
      <vt:lpstr>Этапы объединения Германии</vt:lpstr>
      <vt:lpstr>5. 1870 – 1871 г.г. Франко - Прусская война. </vt:lpstr>
      <vt:lpstr>Позиция России. Хотя Александр II с неудовольствием следил за поглощением мелких германских государств Пруссией, вызывающие требования Наполеона III к Вильгельму I рассердили царя. Более существенным являлось обещание Бисмарка поддержать Россию в пересмотре Парижского договора 1856 года, запрещавшего России иметь Черноморский военный флот. 23 июля была опубликована декларация России о нейтралитете с призывом к другим государствам о невмешательстве в франко-прусскую войну.  </vt:lpstr>
      <vt:lpstr>5. 1870 – 1871 г.г. Франко - Прусская война. Итоги:</vt:lpstr>
      <vt:lpstr>5. 1870 – 1871 г.г. Франко - Прусская война. Итоги:</vt:lpstr>
      <vt:lpstr>Германская Империя</vt:lpstr>
      <vt:lpstr>Германская Империя</vt:lpstr>
      <vt:lpstr>Германская Империя</vt:lpstr>
      <vt:lpstr>Повторение</vt:lpstr>
    </vt:vector>
  </TitlesOfParts>
  <Company>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Германской Империи</dc:title>
  <dc:creator>admin</dc:creator>
  <cp:lastModifiedBy>revaz</cp:lastModifiedBy>
  <cp:revision>38</cp:revision>
  <dcterms:created xsi:type="dcterms:W3CDTF">2009-10-12T07:04:45Z</dcterms:created>
  <dcterms:modified xsi:type="dcterms:W3CDTF">2013-01-14T17:32:58Z</dcterms:modified>
</cp:coreProperties>
</file>