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2" r:id="rId13"/>
    <p:sldId id="285" r:id="rId14"/>
    <p:sldId id="286" r:id="rId15"/>
    <p:sldId id="287" r:id="rId16"/>
    <p:sldId id="262" r:id="rId17"/>
    <p:sldId id="26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47C59-CC10-464A-84A8-1164D4AFA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E4C49-216D-4538-AF50-40D117F45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6626-9C16-408B-88F4-4A782A075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46ECA1-308A-4CF6-AE21-A5B91CC7B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BDBEF-B375-47B7-ADF3-31FD381243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89AF-E0C7-4DCB-8505-2251C9C8E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8C460-6A68-4144-96DB-3B4F3EF2C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D86A-8654-4C92-866C-EFF34AE16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9DA3B-EFA2-485F-85C7-ABF893176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2F94-FADE-46AE-8A70-DEE4C45147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0296-992A-4442-98B3-0EDD54C46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58C1A-7A87-489B-9CC4-6687229CA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59247-4743-45FC-9C8B-EB2D652934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fld id="{25CAC7BF-CB99-4DF3-8F4D-4D2B19F6F0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Остр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068638"/>
            <a:ext cx="2160587" cy="28797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86200" y="3644900"/>
            <a:ext cx="7772400" cy="1470025"/>
          </a:xfrm>
        </p:spPr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театрвль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416800" cy="3240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А.Н.Островский "Гроза"</a:t>
            </a:r>
          </a:p>
        </p:txBody>
      </p:sp>
      <p:pic>
        <p:nvPicPr>
          <p:cNvPr id="2057" name="Picture 9" descr="mso32C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133600"/>
            <a:ext cx="2201863" cy="3167063"/>
          </a:xfrm>
          <a:prstGeom prst="rect">
            <a:avLst/>
          </a:prstGeom>
          <a:noFill/>
        </p:spPr>
      </p:pic>
      <p:pic>
        <p:nvPicPr>
          <p:cNvPr id="2056" name="Picture 8" descr="Катерина в Гроз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349500"/>
            <a:ext cx="2401888" cy="3771900"/>
          </a:xfrm>
          <a:prstGeom prst="rect">
            <a:avLst/>
          </a:prstGeom>
          <a:noFill/>
        </p:spPr>
      </p:pic>
      <p:pic>
        <p:nvPicPr>
          <p:cNvPr id="2058" name="Picture 10" descr="mso2ED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357563"/>
            <a:ext cx="2105025" cy="31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1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187450" y="954088"/>
            <a:ext cx="7313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Катерина и гроза</a:t>
            </a:r>
          </a:p>
        </p:txBody>
      </p:sp>
      <p:pic>
        <p:nvPicPr>
          <p:cNvPr id="73733" name="Picture 5" descr="дождь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3284538"/>
            <a:ext cx="2663825" cy="2082800"/>
          </a:xfrm>
          <a:noFill/>
          <a:ln/>
        </p:spPr>
      </p:pic>
      <p:pic>
        <p:nvPicPr>
          <p:cNvPr id="73734" name="Picture 6" descr="гроза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1700213"/>
            <a:ext cx="2592387" cy="2011362"/>
          </a:xfrm>
          <a:noFill/>
          <a:ln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5035550" cy="8842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Гроза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это стихийная сила природы,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страшная и до конца не изученная.</a:t>
            </a:r>
            <a:endParaRPr lang="ru-RU" sz="2800">
              <a:solidFill>
                <a:schemeClr val="bg1"/>
              </a:solidFill>
              <a:effectLst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192588" y="2781300"/>
            <a:ext cx="4037012" cy="893763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Гроза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это грозовое состояние 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общества, гроза в душах людей. 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903663" y="3789363"/>
            <a:ext cx="426878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Гроза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это угроза уходящему, но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еще сильному миру кабановых и диких.</a:t>
            </a:r>
            <a:endParaRPr lang="ru-RU" sz="2800">
              <a:solidFill>
                <a:schemeClr val="bg1"/>
              </a:solidFill>
              <a:effectLst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832225" y="5013325"/>
            <a:ext cx="4351338" cy="893763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Гроза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это христианское поверье: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гнев божий, карающий за грехи.</a:t>
            </a:r>
            <a:endParaRPr lang="ru-RU" sz="2800">
              <a:solidFill>
                <a:schemeClr val="bg1"/>
              </a:solidFill>
              <a:effectLst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900113" y="5380038"/>
            <a:ext cx="43926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Гроза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это зреющие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новые силы в борьбе со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старыми пережитками прошлого.</a:t>
            </a:r>
            <a:endParaRPr lang="ru-RU" sz="28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5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960688" y="981075"/>
            <a:ext cx="322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Запись в тетрадь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00113" y="1851025"/>
            <a:ext cx="73437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3. Катерина и гроза.</a:t>
            </a:r>
          </a:p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    Гроза играет важную роль в композиции драмы. Катерина напоминает грозу, не подчиняясь (как и силы природы) никому.</a:t>
            </a:r>
            <a:endParaRPr lang="ru-RU" sz="3200">
              <a:solidFill>
                <a:schemeClr val="bg1"/>
              </a:solidFill>
              <a:effectLst/>
            </a:endParaRPr>
          </a:p>
        </p:txBody>
      </p:sp>
      <p:pic>
        <p:nvPicPr>
          <p:cNvPr id="74758" name="Рисунок 9" descr="an1_stopkaknig.gi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724400"/>
            <a:ext cx="2222500" cy="1519238"/>
          </a:xfrm>
          <a:noFill/>
          <a:ln/>
        </p:spPr>
      </p:pic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35075" y="2055813"/>
            <a:ext cx="1936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0">
              <a:effectLst/>
              <a:latin typeface="Arial Narrow" pitchFamily="34" charset="0"/>
            </a:endParaRPr>
          </a:p>
        </p:txBody>
      </p:sp>
      <p:pic>
        <p:nvPicPr>
          <p:cNvPr id="72708" name="Picture 4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627188" y="1052513"/>
            <a:ext cx="5891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Катерина и Борис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42988" y="3716338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331913" y="3860800"/>
            <a:ext cx="381635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2713" name="Picture 9" descr="msoBE6CF"/>
          <p:cNvPicPr>
            <a:picLocks noChangeAspect="1" noChangeArrowheads="1"/>
          </p:cNvPicPr>
          <p:nvPr/>
        </p:nvPicPr>
        <p:blipFill>
          <a:blip r:embed="rId3" cstate="print"/>
          <a:srcRect r="-3697" b="-14819"/>
          <a:stretch>
            <a:fillRect/>
          </a:stretch>
        </p:blipFill>
        <p:spPr bwMode="auto">
          <a:xfrm>
            <a:off x="971550" y="1916113"/>
            <a:ext cx="3313113" cy="4941887"/>
          </a:xfrm>
          <a:prstGeom prst="rect">
            <a:avLst/>
          </a:prstGeom>
          <a:noFill/>
        </p:spPr>
      </p:pic>
      <p:pic>
        <p:nvPicPr>
          <p:cNvPr id="72717" name="Picture 13" descr="msoB705D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 l="4114" b="11803"/>
          <a:stretch>
            <a:fillRect/>
          </a:stretch>
        </p:blipFill>
        <p:spPr>
          <a:xfrm>
            <a:off x="5076825" y="1916113"/>
            <a:ext cx="3024188" cy="4321175"/>
          </a:xfrm>
          <a:noFill/>
          <a:ln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9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960688" y="981075"/>
            <a:ext cx="322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Запись в тетрадь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00113" y="1851025"/>
            <a:ext cx="73437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3. </a:t>
            </a:r>
            <a:r>
              <a:rPr lang="ru-RU" sz="3600" b="0">
                <a:solidFill>
                  <a:schemeClr val="bg1"/>
                </a:solidFill>
                <a:effectLst/>
              </a:rPr>
              <a:t>Катерина и Борис: две трагические личности.</a:t>
            </a:r>
          </a:p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    </a:t>
            </a:r>
            <a:endParaRPr lang="ru-RU" sz="3200">
              <a:solidFill>
                <a:schemeClr val="bg1"/>
              </a:solidFill>
              <a:effectLst/>
            </a:endParaRPr>
          </a:p>
        </p:txBody>
      </p:sp>
      <p:pic>
        <p:nvPicPr>
          <p:cNvPr id="75782" name="Рисунок 9" descr="an1_stopkaknig.gi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3860800"/>
            <a:ext cx="2222500" cy="1519238"/>
          </a:xfrm>
          <a:noFill/>
          <a:ln/>
        </p:spPr>
      </p:pic>
      <p:pic>
        <p:nvPicPr>
          <p:cNvPr id="75783" name="Picture 7" descr="Прощание Катер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349500"/>
            <a:ext cx="38925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3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72723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Катерина воплощает лучшие качества женской натуры: высокую нравственность, верность, кротость, доброту, требовательность к себе.</a:t>
            </a:r>
          </a:p>
          <a:p>
            <a:r>
              <a:rPr lang="ru-RU" sz="2800">
                <a:solidFill>
                  <a:schemeClr val="bg1"/>
                </a:solidFill>
                <a:effectLst/>
              </a:rPr>
              <a:t>Нравственный конфликт её заключается в невозможности жить в грехе, в разладе со своей совестью.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627313" y="1052513"/>
            <a:ext cx="345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Сделаем вывод</a:t>
            </a:r>
          </a:p>
        </p:txBody>
      </p:sp>
      <p:pic>
        <p:nvPicPr>
          <p:cNvPr id="76806" name="Рисунок 9" descr="an1_stopkaknig.gi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4652963"/>
            <a:ext cx="2160588" cy="1476375"/>
          </a:xfrm>
          <a:noFill/>
          <a:ln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7" name="Picture 3" descr="театрвльный фон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7828" name="Picture 4" descr="гроз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060575"/>
            <a:ext cx="3024187" cy="2346325"/>
          </a:xfrm>
          <a:noFill/>
          <a:ln/>
        </p:spPr>
      </p:pic>
      <p:pic>
        <p:nvPicPr>
          <p:cNvPr id="77829" name="Picture 5" descr="Feather_writes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5013325"/>
            <a:ext cx="2087562" cy="1128713"/>
          </a:xfrm>
          <a:noFill/>
          <a:ln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767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урока: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779838" y="1989138"/>
            <a:ext cx="51466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>
                <a:solidFill>
                  <a:schemeClr val="bg1"/>
                </a:solidFill>
                <a:effectLst/>
              </a:rPr>
              <a:t>Показать лучшие качества Катерины как главной героини пьесы А.Н.Островского «Гроза».</a:t>
            </a:r>
          </a:p>
        </p:txBody>
      </p:sp>
      <p:pic>
        <p:nvPicPr>
          <p:cNvPr id="77832" name="Picture 8" descr="groza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7088" y="2420938"/>
            <a:ext cx="1001712" cy="1079500"/>
          </a:xfrm>
          <a:noFill/>
          <a:ln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47900" y="954088"/>
            <a:ext cx="5311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(лат. – «после написанного»)</a:t>
            </a:r>
          </a:p>
        </p:txBody>
      </p:sp>
      <p:pic>
        <p:nvPicPr>
          <p:cNvPr id="16389" name="Picture 5" descr="Feather_writes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429000"/>
            <a:ext cx="2520950" cy="1363663"/>
          </a:xfrm>
          <a:noFill/>
          <a:ln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58888" y="2133600"/>
            <a:ext cx="7058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effectLst/>
              </a:rPr>
              <a:t>Как вы оцениваете поступок Катерины:</a:t>
            </a:r>
          </a:p>
          <a:p>
            <a:r>
              <a:rPr lang="ru-RU" sz="3200">
                <a:solidFill>
                  <a:schemeClr val="bg1"/>
                </a:solidFill>
                <a:effectLst/>
              </a:rPr>
              <a:t>как проявление силы или слабости?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65375" y="4221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 b="0">
              <a:effectLst/>
              <a:latin typeface="Arial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816100" y="4154488"/>
            <a:ext cx="603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Я думаю, что поступок Катерины – это…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311275" y="5019675"/>
            <a:ext cx="7081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</a:rPr>
              <a:t>В поступке Катерины проявляется прежде всего…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театрвльный фон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42988" y="882650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356100" y="2924175"/>
            <a:ext cx="4032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0">
                <a:solidFill>
                  <a:schemeClr val="bg1"/>
                </a:solidFill>
                <a:effectLst/>
              </a:rPr>
              <a:t>Кто из героев в драме являются жертвами «темного царства»?</a:t>
            </a:r>
          </a:p>
        </p:txBody>
      </p:sp>
      <p:pic>
        <p:nvPicPr>
          <p:cNvPr id="17426" name="Picture 18" descr="ден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628775"/>
            <a:ext cx="2286000" cy="3048000"/>
          </a:xfrm>
          <a:prstGeom prst="rect">
            <a:avLst/>
          </a:prstGeom>
          <a:noFill/>
        </p:spPr>
      </p:pic>
      <p:pic>
        <p:nvPicPr>
          <p:cNvPr id="17425" name="Picture 17" descr="mso97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1804987" cy="2160588"/>
          </a:xfrm>
          <a:prstGeom prst="rect">
            <a:avLst/>
          </a:prstGeom>
          <a:noFill/>
        </p:spPr>
      </p:pic>
      <p:pic>
        <p:nvPicPr>
          <p:cNvPr id="17415" name="Picture 7" descr="mso12AA4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 l="13324" t="7179" r="16672" b="2109"/>
          <a:stretch>
            <a:fillRect/>
          </a:stretch>
        </p:blipFill>
        <p:spPr>
          <a:xfrm>
            <a:off x="971550" y="4437063"/>
            <a:ext cx="1223963" cy="2187575"/>
          </a:xfrm>
          <a:noFill/>
          <a:ln/>
        </p:spPr>
      </p:pic>
      <p:pic>
        <p:nvPicPr>
          <p:cNvPr id="17418" name="Picture 10" descr="mso28232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 l="6734" t="3157" r="10706" b="3392"/>
          <a:stretch>
            <a:fillRect/>
          </a:stretch>
        </p:blipFill>
        <p:spPr>
          <a:xfrm>
            <a:off x="2484438" y="4221163"/>
            <a:ext cx="1400175" cy="2232025"/>
          </a:xfrm>
          <a:noFill/>
          <a:ln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82950" y="2455863"/>
            <a:ext cx="3233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51138" y="954088"/>
            <a:ext cx="4922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НАУЧНЫЙ СОВЕТ</a:t>
            </a:r>
          </a:p>
        </p:txBody>
      </p:sp>
      <p:pic>
        <p:nvPicPr>
          <p:cNvPr id="9224" name="Picture 8" descr="mso27B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89138"/>
            <a:ext cx="5691187" cy="2230437"/>
          </a:xfrm>
          <a:prstGeom prst="rect">
            <a:avLst/>
          </a:prstGeom>
          <a:noFill/>
        </p:spPr>
      </p:pic>
      <p:pic>
        <p:nvPicPr>
          <p:cNvPr id="9225" name="Picture 9" descr="msoBDE9C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 l="17554" r="21207" b="47284"/>
          <a:stretch>
            <a:fillRect/>
          </a:stretch>
        </p:blipFill>
        <p:spPr>
          <a:xfrm>
            <a:off x="1082675" y="1773238"/>
            <a:ext cx="1617663" cy="2016125"/>
          </a:xfrm>
          <a:noFill/>
          <a:ln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66813" y="4292600"/>
            <a:ext cx="7180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0">
                <a:solidFill>
                  <a:schemeClr val="bg1"/>
                </a:solidFill>
                <a:effectLst/>
              </a:rPr>
              <a:t>Образ Катерины – </a:t>
            </a:r>
          </a:p>
          <a:p>
            <a:r>
              <a:rPr lang="ru-RU" sz="4000" b="0">
                <a:solidFill>
                  <a:schemeClr val="bg1"/>
                </a:solidFill>
                <a:effectLst/>
              </a:rPr>
              <a:t>воплощение лучших качеств </a:t>
            </a:r>
          </a:p>
          <a:p>
            <a:r>
              <a:rPr lang="ru-RU" sz="4000" b="0">
                <a:solidFill>
                  <a:schemeClr val="bg1"/>
                </a:solidFill>
                <a:effectLst/>
              </a:rPr>
              <a:t>женской натуры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театрвльный фон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1272" name="Picture 8" descr="гроз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060575"/>
            <a:ext cx="3024187" cy="2346325"/>
          </a:xfrm>
          <a:noFill/>
          <a:ln/>
        </p:spPr>
      </p:pic>
      <p:pic>
        <p:nvPicPr>
          <p:cNvPr id="11277" name="Picture 13" descr="Feather_writes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5013325"/>
            <a:ext cx="2087562" cy="1128713"/>
          </a:xfrm>
          <a:noFill/>
          <a:ln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7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урока: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779838" y="1989138"/>
            <a:ext cx="51466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>
                <a:solidFill>
                  <a:schemeClr val="bg1"/>
                </a:solidFill>
                <a:effectLst/>
              </a:rPr>
              <a:t>Показать лучшие качества Катерины как главной героини пьесы А.Н.Островского «Гроза».</a:t>
            </a:r>
          </a:p>
        </p:txBody>
      </p:sp>
      <p:pic>
        <p:nvPicPr>
          <p:cNvPr id="11280" name="Picture 16" descr="groza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7088" y="2420938"/>
            <a:ext cx="1001712" cy="1079500"/>
          </a:xfrm>
          <a:noFill/>
          <a:ln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4342" name="Picture 6" descr="Катерин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557338"/>
            <a:ext cx="1816100" cy="3311525"/>
          </a:xfrm>
          <a:noFill/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76463" y="981075"/>
            <a:ext cx="4400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вы представляете себе Катерину?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132138" y="2997200"/>
            <a:ext cx="3600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>
                <a:solidFill>
                  <a:schemeClr val="bg1"/>
                </a:solidFill>
                <a:effectLst/>
              </a:rPr>
              <a:t>А.Н.Островский показал, как  «зреет протест против вековых традиций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и как  старозаветный уклад начинает рушиться </a:t>
            </a:r>
          </a:p>
          <a:p>
            <a:r>
              <a:rPr lang="ru-RU" sz="2400" b="0">
                <a:solidFill>
                  <a:schemeClr val="bg1"/>
                </a:solidFill>
                <a:effectLst/>
              </a:rPr>
              <a:t>под напором требований жизни».</a:t>
            </a:r>
          </a:p>
        </p:txBody>
      </p:sp>
      <p:pic>
        <p:nvPicPr>
          <p:cNvPr id="14360" name="Picture 24" descr="mso62F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068638"/>
            <a:ext cx="2232025" cy="3313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3" name="Picture 3" descr="театрвльный фон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6564" name="Picture 4" descr="Катерин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l="4903" t="1607" r="4688" b="2786"/>
          <a:stretch>
            <a:fillRect/>
          </a:stretch>
        </p:blipFill>
        <p:spPr>
          <a:xfrm>
            <a:off x="5724525" y="1916113"/>
            <a:ext cx="2578100" cy="3889375"/>
          </a:xfrm>
          <a:noFill/>
          <a:ln/>
        </p:spPr>
      </p:pic>
      <p:pic>
        <p:nvPicPr>
          <p:cNvPr id="66565" name="Picture 5" descr="Катерина в Гроз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31250" b="8687"/>
          <a:stretch>
            <a:fillRect/>
          </a:stretch>
        </p:blipFill>
        <p:spPr>
          <a:xfrm>
            <a:off x="3779838" y="3860800"/>
            <a:ext cx="1771650" cy="2781300"/>
          </a:xfrm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600200" y="954088"/>
            <a:ext cx="632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Борьба Катерины за счастье</a:t>
            </a:r>
          </a:p>
        </p:txBody>
      </p:sp>
      <p:pic>
        <p:nvPicPr>
          <p:cNvPr id="66568" name="Picture 8" descr="L01_06_02_06_18_p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76375" y="1916113"/>
            <a:ext cx="1887538" cy="2852737"/>
          </a:xfrm>
          <a:noFill/>
          <a:ln/>
        </p:spPr>
      </p:pic>
      <p:pic>
        <p:nvPicPr>
          <p:cNvPr id="66569" name="Picture 9" descr="Катерина в Грозе"/>
          <p:cNvPicPr>
            <a:picLocks noChangeAspect="1" noChangeArrowheads="1"/>
          </p:cNvPicPr>
          <p:nvPr/>
        </p:nvPicPr>
        <p:blipFill>
          <a:blip r:embed="rId4" cstate="print"/>
          <a:srcRect t="31250" b="8687"/>
          <a:stretch>
            <a:fillRect/>
          </a:stretch>
        </p:blipFill>
        <p:spPr bwMode="auto">
          <a:xfrm>
            <a:off x="3779838" y="3860800"/>
            <a:ext cx="1771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35075" y="2055813"/>
            <a:ext cx="1936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0">
              <a:effectLst/>
              <a:latin typeface="Arial Narrow" pitchFamily="34" charset="0"/>
            </a:endParaRPr>
          </a:p>
        </p:txBody>
      </p:sp>
      <p:pic>
        <p:nvPicPr>
          <p:cNvPr id="67588" name="Picture 4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7589" name="Picture 5" descr="mso6B50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2060575"/>
            <a:ext cx="2743200" cy="4383088"/>
          </a:xfrm>
          <a:noFill/>
          <a:ln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27188" y="1052513"/>
            <a:ext cx="5891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Катерина и Кабаниха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27088" y="2636838"/>
            <a:ext cx="47529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effectLst/>
              </a:rPr>
              <a:t>Кабанова Марфа Игнатьевна – </a:t>
            </a:r>
            <a:r>
              <a:rPr lang="ru-RU" sz="2400" b="0">
                <a:solidFill>
                  <a:schemeClr val="bg1"/>
                </a:solidFill>
                <a:effectLst/>
              </a:rPr>
              <a:t>типичная представительница «темного царства».</a:t>
            </a:r>
            <a:endParaRPr lang="ru-RU" sz="2800">
              <a:solidFill>
                <a:schemeClr val="bg1"/>
              </a:solidFill>
              <a:effectLst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42988" y="3716338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331913" y="3860800"/>
            <a:ext cx="381635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7594" name="Picture 10" descr="msoF69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084763"/>
            <a:ext cx="647700" cy="10080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5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960688" y="981075"/>
            <a:ext cx="322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Запись в тетрадь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00113" y="1851025"/>
            <a:ext cx="73437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0">
                <a:solidFill>
                  <a:schemeClr val="bg1"/>
                </a:solidFill>
                <a:effectLst/>
              </a:rPr>
              <a:t>Катерина и Кабаниха.</a:t>
            </a:r>
          </a:p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 Кабаниха отстаивает патриархальные обычаи Домостроя. </a:t>
            </a:r>
          </a:p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Катерина стремится к свободе выбора по воле сердца.</a:t>
            </a:r>
            <a:endParaRPr lang="ru-RU" sz="3200">
              <a:solidFill>
                <a:schemeClr val="bg1"/>
              </a:solidFill>
              <a:effectLst/>
            </a:endParaRPr>
          </a:p>
        </p:txBody>
      </p:sp>
      <p:pic>
        <p:nvPicPr>
          <p:cNvPr id="69638" name="Рисунок 9" descr="an1_stopkaknig.gi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724400"/>
            <a:ext cx="2222500" cy="1519238"/>
          </a:xfrm>
          <a:noFill/>
          <a:ln/>
        </p:spPr>
      </p:pic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35075" y="2055813"/>
            <a:ext cx="1936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0">
              <a:effectLst/>
              <a:latin typeface="Arial Narrow" pitchFamily="34" charset="0"/>
            </a:endParaRPr>
          </a:p>
        </p:txBody>
      </p:sp>
      <p:pic>
        <p:nvPicPr>
          <p:cNvPr id="70660" name="Picture 4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627188" y="1052513"/>
            <a:ext cx="5891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Катерина и Варвара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42988" y="3716338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endParaRPr lang="ru-RU" sz="2000" b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1331913" y="3860800"/>
            <a:ext cx="381635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0668" name="Picture 12" descr="mso52A6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844675"/>
            <a:ext cx="2822575" cy="4078288"/>
          </a:xfrm>
          <a:noFill/>
          <a:ln/>
        </p:spPr>
      </p:pic>
      <p:pic>
        <p:nvPicPr>
          <p:cNvPr id="70669" name="Picture 13" descr="msoBE6CF"/>
          <p:cNvPicPr>
            <a:picLocks noChangeAspect="1" noChangeArrowheads="1"/>
          </p:cNvPicPr>
          <p:nvPr/>
        </p:nvPicPr>
        <p:blipFill>
          <a:blip r:embed="rId4" cstate="print"/>
          <a:srcRect r="-3697" b="-14819"/>
          <a:stretch>
            <a:fillRect/>
          </a:stretch>
        </p:blipFill>
        <p:spPr bwMode="auto">
          <a:xfrm>
            <a:off x="971550" y="1916113"/>
            <a:ext cx="3313113" cy="4941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3" name="Picture 3" descr="театрвльный фо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960688" y="981075"/>
            <a:ext cx="322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Запись в тетрадь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900113" y="1851025"/>
            <a:ext cx="73437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2. Катерина и Варвара.</a:t>
            </a:r>
          </a:p>
          <a:p>
            <a:pPr marL="342900" indent="-342900"/>
            <a:r>
              <a:rPr lang="ru-RU" sz="3200" b="0">
                <a:solidFill>
                  <a:schemeClr val="bg1"/>
                </a:solidFill>
                <a:effectLst/>
              </a:rPr>
              <a:t> Отличие Варвары и Катерины в разрешении конфликта: Варвара уходит из дома, Катерина уходит из жизни.</a:t>
            </a:r>
            <a:endParaRPr lang="ru-RU" sz="3200">
              <a:solidFill>
                <a:schemeClr val="bg1"/>
              </a:solidFill>
              <a:effectLst/>
            </a:endParaRPr>
          </a:p>
        </p:txBody>
      </p:sp>
      <p:pic>
        <p:nvPicPr>
          <p:cNvPr id="71686" name="Рисунок 9" descr="an1_stopkaknig.gi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724400"/>
            <a:ext cx="2222500" cy="1519238"/>
          </a:xfrm>
          <a:noFill/>
          <a:ln/>
        </p:spPr>
      </p:pic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354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Monotype Corsiva</vt:lpstr>
      <vt:lpstr>Arial Narrow</vt:lpstr>
      <vt:lpstr>Оформление по умолчанию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206</cp:revision>
  <dcterms:created xsi:type="dcterms:W3CDTF">2009-07-01T03:38:59Z</dcterms:created>
  <dcterms:modified xsi:type="dcterms:W3CDTF">2012-12-19T12:51:26Z</dcterms:modified>
</cp:coreProperties>
</file>