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38D5BF7-1ADA-453B-8C80-D8BDCDF3C73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8275-91E3-4455-9397-CC3D048BFDB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FCDAF-E304-414E-A8F4-1654D0569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5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FCDAF-E304-414E-A8F4-1654D05691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9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53CE00-2A3F-4AC1-9AEE-97BB397C81E2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4EAD7C-B2F2-4001-994F-AC960807BAB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165618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i="1" dirty="0" smtClean="0">
                <a:ln/>
                <a:solidFill>
                  <a:schemeClr val="accent3"/>
                </a:solidFill>
                <a:effectLst/>
                <a:latin typeface="+mn-lt"/>
              </a:rPr>
              <a:t>Пасха</a:t>
            </a:r>
            <a:endParaRPr lang="ru-RU" sz="9600" i="1" dirty="0">
              <a:ln/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501008"/>
            <a:ext cx="8784976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/>
                <a:solidFill>
                  <a:schemeClr val="accent3"/>
                </a:solidFill>
              </a:rPr>
              <a:t>Воскресение Христово</a:t>
            </a:r>
            <a:endParaRPr lang="ru-RU" sz="6000" b="1" i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24936" cy="143103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i="1" dirty="0" smtClean="0">
                <a:ln/>
                <a:solidFill>
                  <a:schemeClr val="accent3"/>
                </a:solidFill>
                <a:latin typeface="+mn-lt"/>
              </a:rPr>
              <a:t>ПАСХА </a:t>
            </a:r>
            <a:r>
              <a:rPr lang="ru-RU" sz="2800" i="1" dirty="0">
                <a:ln/>
                <a:solidFill>
                  <a:schemeClr val="accent3"/>
                </a:solidFill>
                <a:latin typeface="+mn-lt"/>
              </a:rPr>
              <a:t>(ВОСКРЕСЕНИЕ ХРИСТОВО) — главный праздник православного календаря, установленный в память о Воскресении Иисуса Христа.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424936" cy="4392488"/>
          </a:xfrm>
        </p:spPr>
      </p:pic>
    </p:spTree>
    <p:extLst>
      <p:ext uri="{BB962C8B-B14F-4D97-AF65-F5344CB8AC3E}">
        <p14:creationId xmlns:p14="http://schemas.microsoft.com/office/powerpoint/2010/main" val="15511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chemeClr val="accent3"/>
                </a:solidFill>
              </a:rPr>
              <a:t/>
            </a:r>
            <a:br>
              <a:rPr lang="ru-RU" sz="2400" b="1" dirty="0">
                <a:ln/>
                <a:solidFill>
                  <a:schemeClr val="accent3"/>
                </a:solidFill>
              </a:rPr>
            </a:b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5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64096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 smtClean="0">
                <a:ln/>
                <a:solidFill>
                  <a:schemeClr val="accent3"/>
                </a:solidFill>
              </a:rPr>
              <a:t>Свое название день Воскресения Иисуса Христа получил от еврейского праздника Пасхи, посвященного исходу израильтян из Египта и освобождению их от рабства. Заимствование названия иудейского праздника объясняется тем, что все трагические события земной жизни Иисуса Христа произошли перед еврейской Пасхой, а Его Воскресение — в ночь на Пасху.</a:t>
            </a:r>
            <a:endParaRPr lang="ru-RU" sz="2400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C:\Users\User\Desktop\пасха през-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5" y="3442360"/>
            <a:ext cx="8634385" cy="32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256584" cy="43924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>
                <a:ln/>
                <a:solidFill>
                  <a:schemeClr val="accent3"/>
                </a:solidFill>
                <a:latin typeface="+mn-lt"/>
              </a:rPr>
              <a:t>Евангелия повествуют о том, что в пятницу на Страстной неделе Иисус Христос был распят на кресте и погребен в пещере, расположенной недалеко от места казни. В ночь с субботы на воскресенье Мария Магдалина, поверившая в Христа грешница, и две женщины, пришедшие ко гробу, чтобы омыть и умастить благовониями тело Христа, обнаружили, что гроб пуст.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51520" y="4941168"/>
            <a:ext cx="8640960" cy="191683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>
                <a:ln/>
                <a:solidFill>
                  <a:schemeClr val="accent3"/>
                </a:solidFill>
              </a:rPr>
              <a:t>«Когда же недоумевали они о сем, вдруг предстали перед ними два мужа в одеждах блистающих. И когда они были в страхе и наклонили лица свои к земле, сказали им: что вы ищете живого между мертвыми?»</a:t>
            </a:r>
            <a:br>
              <a:rPr lang="ru-RU" sz="2400" i="1" dirty="0">
                <a:ln/>
                <a:solidFill>
                  <a:schemeClr val="accent3"/>
                </a:solidFill>
              </a:rPr>
            </a:br>
            <a:r>
              <a:rPr lang="ru-RU" sz="2400" i="1" dirty="0">
                <a:ln/>
                <a:solidFill>
                  <a:schemeClr val="accent3"/>
                </a:solidFill>
              </a:rPr>
              <a:t>(</a:t>
            </a:r>
            <a:r>
              <a:rPr lang="ru-RU" sz="2400" i="1" dirty="0" err="1">
                <a:ln/>
                <a:solidFill>
                  <a:schemeClr val="accent3"/>
                </a:solidFill>
              </a:rPr>
              <a:t>Лк</a:t>
            </a:r>
            <a:r>
              <a:rPr lang="ru-RU" sz="2400" i="1" dirty="0">
                <a:ln/>
                <a:solidFill>
                  <a:schemeClr val="accent3"/>
                </a:solidFill>
              </a:rPr>
              <a:t>. 24:4—5).</a:t>
            </a:r>
            <a:endParaRPr lang="ru-RU" sz="2400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3240360" cy="3960440"/>
          </a:xfrm>
        </p:spPr>
      </p:pic>
    </p:spTree>
    <p:extLst>
      <p:ext uri="{BB962C8B-B14F-4D97-AF65-F5344CB8AC3E}">
        <p14:creationId xmlns:p14="http://schemas.microsoft.com/office/powerpoint/2010/main" val="31874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08912" cy="144016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700" b="1" dirty="0" smtClean="0">
                <a:ln/>
                <a:solidFill>
                  <a:schemeClr val="accent3"/>
                </a:solidFill>
                <a:latin typeface="+mn-lt"/>
              </a:rPr>
              <a:t/>
            </a:r>
            <a:br>
              <a:rPr lang="ru-RU" sz="2700" b="1" dirty="0" smtClean="0">
                <a:ln/>
                <a:solidFill>
                  <a:schemeClr val="accent3"/>
                </a:solidFill>
                <a:latin typeface="+mn-lt"/>
              </a:rPr>
            </a:br>
            <a:r>
              <a:rPr lang="ru-RU" sz="2700" b="1" dirty="0">
                <a:ln/>
                <a:solidFill>
                  <a:schemeClr val="accent3"/>
                </a:solidFill>
                <a:latin typeface="+mn-lt"/>
              </a:rPr>
              <a:t/>
            </a:r>
            <a:br>
              <a:rPr lang="ru-RU" sz="2700" b="1" dirty="0">
                <a:ln/>
                <a:solidFill>
                  <a:schemeClr val="accent3"/>
                </a:solidFill>
                <a:latin typeface="+mn-lt"/>
              </a:rPr>
            </a:br>
            <a:r>
              <a:rPr lang="ru-RU" sz="2700" b="1" dirty="0" smtClean="0">
                <a:ln/>
                <a:solidFill>
                  <a:schemeClr val="accent3"/>
                </a:solidFill>
                <a:latin typeface="+mn-lt"/>
              </a:rPr>
              <a:t/>
            </a:r>
            <a:br>
              <a:rPr lang="ru-RU" sz="2700" b="1" dirty="0" smtClean="0">
                <a:ln/>
                <a:solidFill>
                  <a:schemeClr val="accent3"/>
                </a:solidFill>
                <a:latin typeface="+mn-lt"/>
              </a:rPr>
            </a:br>
            <a:r>
              <a:rPr lang="ru-RU" sz="2700" i="1" dirty="0" smtClean="0">
                <a:ln/>
                <a:solidFill>
                  <a:schemeClr val="accent3"/>
                </a:solidFill>
                <a:latin typeface="+mn-lt"/>
              </a:rPr>
              <a:t>Воскресение </a:t>
            </a:r>
            <a:r>
              <a:rPr lang="ru-RU" sz="2700" i="1" dirty="0">
                <a:ln/>
                <a:solidFill>
                  <a:schemeClr val="accent3"/>
                </a:solidFill>
                <a:latin typeface="+mn-lt"/>
              </a:rPr>
              <a:t>Иисуса Христа считается всеми христианами величайшим событием, дарующим спасение миру и человечеству. 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208912" cy="4321225"/>
          </a:xfrm>
        </p:spPr>
      </p:pic>
    </p:spTree>
    <p:extLst>
      <p:ext uri="{BB962C8B-B14F-4D97-AF65-F5344CB8AC3E}">
        <p14:creationId xmlns:p14="http://schemas.microsoft.com/office/powerpoint/2010/main" val="31587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36904" cy="158417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>
                <a:ln/>
                <a:solidFill>
                  <a:schemeClr val="accent3"/>
                </a:solidFill>
              </a:rPr>
              <a:t>В православной традиции Пасха считается «царем дней», «праздником всех праздников, торжеством всех торжеств». По всей России Пасху отмечали как день великой радости. </a:t>
            </a:r>
            <a:endParaRPr lang="ru-RU" sz="2400" i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796136" y="2852936"/>
            <a:ext cx="2743200" cy="385192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>
                <a:ln/>
                <a:solidFill>
                  <a:schemeClr val="accent3"/>
                </a:solidFill>
              </a:rPr>
              <a:t>Главным событием празднества было торжественное богослужение в храме. Пасхальная служба начиналась в ночь с субботы на воскресенье.</a:t>
            </a:r>
            <a:endParaRPr lang="ru-RU" sz="2400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0678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3960440" cy="38884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>
                <a:ln/>
                <a:solidFill>
                  <a:schemeClr val="accent3"/>
                </a:solidFill>
                <a:latin typeface="+mn-lt"/>
              </a:rPr>
              <a:t>В полночь раздавался колокольный звон (благовест), одновременно зажигались все свечи и паникадила, священники в светлом облачении, с крестом, светильниками и фимиамом выходили из алтаря и вместе со всеми присутствовавшими в храме пели </a:t>
            </a:r>
            <a:r>
              <a:rPr lang="ru-RU" sz="2400" i="1" dirty="0" smtClean="0">
                <a:ln/>
                <a:solidFill>
                  <a:schemeClr val="accent3"/>
                </a:solidFill>
                <a:latin typeface="+mn-lt"/>
              </a:rPr>
              <a:t>стихарь,</a:t>
            </a:r>
            <a:endParaRPr lang="ru-RU" sz="2400" i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4264563"/>
            <a:ext cx="8856984" cy="256490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>
                <a:ln/>
                <a:solidFill>
                  <a:schemeClr val="accent3"/>
                </a:solidFill>
              </a:rPr>
              <a:t>а затем под колокольный звон начинался крестный ход вокруг церкви. По возвращении в храм священник пел тропарь праздника: «Христос воскресе из мертвых, </a:t>
            </a:r>
            <a:r>
              <a:rPr lang="ru-RU" sz="2400" i="1" dirty="0" err="1">
                <a:ln/>
                <a:solidFill>
                  <a:schemeClr val="accent3"/>
                </a:solidFill>
              </a:rPr>
              <a:t>смертию</a:t>
            </a:r>
            <a:r>
              <a:rPr lang="ru-RU" sz="2400" i="1" dirty="0">
                <a:ln/>
                <a:solidFill>
                  <a:schemeClr val="accent3"/>
                </a:solidFill>
              </a:rPr>
              <a:t> смерть поправ». Затем открывались царские врата, что символизировало открытие Христом райских врат, закрытых для людей после грехопадения Адама и Евы, и начиналась заутреня.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51" y="548680"/>
            <a:ext cx="4717666" cy="3672408"/>
          </a:xfrm>
        </p:spPr>
      </p:pic>
    </p:spTree>
    <p:extLst>
      <p:ext uri="{BB962C8B-B14F-4D97-AF65-F5344CB8AC3E}">
        <p14:creationId xmlns:p14="http://schemas.microsoft.com/office/powerpoint/2010/main" val="32623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0976244">
            <a:off x="334004" y="1096081"/>
            <a:ext cx="8615863" cy="1698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i="1" dirty="0">
                <a:ln/>
                <a:solidFill>
                  <a:schemeClr val="accent3"/>
                </a:solidFill>
                <a:latin typeface="+mn-lt"/>
              </a:rPr>
              <a:t>Нарядное убранство храма, множество зажженных восковых свечей, светлые облачения священников, запах ладана, радостные перезвоны колоколов, праздничные песнопения, торжественный крестный ход, возгласы «Христос воскресе!» — все это вызывало у верующих людей радость, ощущение причастности к чуду. 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3096344" cy="4143938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785">
            <a:off x="638778" y="3152063"/>
            <a:ext cx="4532195" cy="3185423"/>
          </a:xfrm>
        </p:spPr>
      </p:pic>
    </p:spTree>
    <p:extLst>
      <p:ext uri="{BB962C8B-B14F-4D97-AF65-F5344CB8AC3E}">
        <p14:creationId xmlns:p14="http://schemas.microsoft.com/office/powerpoint/2010/main" val="42589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3528392" cy="561662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700" i="1" dirty="0">
                <a:ln/>
                <a:solidFill>
                  <a:schemeClr val="accent3"/>
                </a:solidFill>
                <a:latin typeface="+mn-lt"/>
              </a:rPr>
              <a:t>После окончания службы прихожане поздравляли друг друга со светлым праздником, трижды целовались и произносили слова, которые говорили друг другу апостолы, узнав о Воскресении Иисуса Христа: «Христос воскресе!» — «Воистину воскресе!», обменивались яйцами, окрашенными в красный цвет.</a:t>
            </a:r>
            <a:r>
              <a:rPr lang="ru-RU" sz="2800" b="1" dirty="0">
                <a:ln/>
                <a:solidFill>
                  <a:schemeClr val="accent3"/>
                </a:solidFill>
              </a:rPr>
              <a:t/>
            </a:r>
            <a:br>
              <a:rPr lang="ru-RU" sz="2800" b="1" dirty="0">
                <a:ln/>
                <a:solidFill>
                  <a:schemeClr val="accent3"/>
                </a:solidFill>
              </a:rPr>
            </a:b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196752"/>
            <a:ext cx="4032448" cy="4968552"/>
          </a:xfrm>
        </p:spPr>
      </p:pic>
    </p:spTree>
    <p:extLst>
      <p:ext uri="{BB962C8B-B14F-4D97-AF65-F5344CB8AC3E}">
        <p14:creationId xmlns:p14="http://schemas.microsoft.com/office/powerpoint/2010/main" val="24614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413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Пасха</vt:lpstr>
      <vt:lpstr>ПАСХА (ВОСКРЕСЕНИЕ ХРИСТОВО) — главный праздник православного календаря, установленный в память о Воскресении Иисуса Христа.</vt:lpstr>
      <vt:lpstr> </vt:lpstr>
      <vt:lpstr>Евангелия повествуют о том, что в пятницу на Страстной неделе Иисус Христос был распят на кресте и погребен в пещере, расположенной недалеко от места казни. В ночь с субботы на воскресенье Мария Магдалина, поверившая в Христа грешница, и две женщины, пришедшие ко гробу, чтобы омыть и умастить благовониями тело Христа, обнаружили, что гроб пуст. </vt:lpstr>
      <vt:lpstr>   Воскресение Иисуса Христа считается всеми христианами величайшим событием, дарующим спасение миру и человечеству. </vt:lpstr>
      <vt:lpstr>В православной традиции Пасха считается «царем дней», «праздником всех праздников, торжеством всех торжеств». По всей России Пасху отмечали как день великой радости. </vt:lpstr>
      <vt:lpstr>В полночь раздавался колокольный звон (благовест), одновременно зажигались все свечи и паникадила, священники в светлом облачении, с крестом, светильниками и фимиамом выходили из алтаря и вместе со всеми присутствовавшими в храме пели стихарь,</vt:lpstr>
      <vt:lpstr>Нарядное убранство храма, множество зажженных восковых свечей, светлые облачения священников, запах ладана, радостные перезвоны колоколов, праздничные песнопения, торжественный крестный ход, возгласы «Христос воскресе!» — все это вызывало у верующих людей радость, ощущение причастности к чуду. </vt:lpstr>
      <vt:lpstr>После окончания службы прихожане поздравляли друг друга со светлым праздником, трижды целовались и произносили слова, которые говорили друг другу апостолы, узнав о Воскресении Иисуса Христа: «Христос воскресе!» — «Воистину воскресе!», обменивались яйцами, окрашенными в красный цвет.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User</dc:creator>
  <cp:lastModifiedBy>User</cp:lastModifiedBy>
  <cp:revision>17</cp:revision>
  <dcterms:created xsi:type="dcterms:W3CDTF">2012-03-29T07:29:38Z</dcterms:created>
  <dcterms:modified xsi:type="dcterms:W3CDTF">2012-04-02T07:06:59Z</dcterms:modified>
</cp:coreProperties>
</file>