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D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32" autoAdjust="0"/>
    <p:restoredTop sz="94660"/>
  </p:normalViewPr>
  <p:slideViewPr>
    <p:cSldViewPr>
      <p:cViewPr>
        <p:scale>
          <a:sx n="55" d="100"/>
          <a:sy n="55" d="100"/>
        </p:scale>
        <p:origin x="-744"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96FA6BE0-3FAE-48FC-A1E6-D8671ED56520}" type="datetimeFigureOut">
              <a:rPr lang="ru-RU" smtClean="0"/>
              <a:pPr/>
              <a:t>17.10.2012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6961F093-560A-431D-8D49-FA0EF563EA6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6FA6BE0-3FAE-48FC-A1E6-D8671ED56520}" type="datetimeFigureOut">
              <a:rPr lang="ru-RU" smtClean="0"/>
              <a:pPr/>
              <a:t>17.10.2012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61F093-560A-431D-8D49-FA0EF563EA6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6FA6BE0-3FAE-48FC-A1E6-D8671ED56520}" type="datetimeFigureOut">
              <a:rPr lang="ru-RU" smtClean="0"/>
              <a:pPr/>
              <a:t>17.10.2012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61F093-560A-431D-8D49-FA0EF563EA6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6FA6BE0-3FAE-48FC-A1E6-D8671ED56520}" type="datetimeFigureOut">
              <a:rPr lang="ru-RU" smtClean="0"/>
              <a:pPr/>
              <a:t>17.10.2012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61F093-560A-431D-8D49-FA0EF563EA62}"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6FA6BE0-3FAE-48FC-A1E6-D8671ED56520}" type="datetimeFigureOut">
              <a:rPr lang="ru-RU" smtClean="0"/>
              <a:pPr/>
              <a:t>17.10.2012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961F093-560A-431D-8D49-FA0EF563EA62}"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6FA6BE0-3FAE-48FC-A1E6-D8671ED56520}" type="datetimeFigureOut">
              <a:rPr lang="ru-RU" smtClean="0"/>
              <a:pPr/>
              <a:t>17.10.2012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61F093-560A-431D-8D49-FA0EF563EA62}"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6FA6BE0-3FAE-48FC-A1E6-D8671ED56520}" type="datetimeFigureOut">
              <a:rPr lang="ru-RU" smtClean="0"/>
              <a:pPr/>
              <a:t>17.10.2012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961F093-560A-431D-8D49-FA0EF563EA6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96FA6BE0-3FAE-48FC-A1E6-D8671ED56520}" type="datetimeFigureOut">
              <a:rPr lang="ru-RU" smtClean="0"/>
              <a:pPr/>
              <a:t>17.10.2012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961F093-560A-431D-8D49-FA0EF563EA62}"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6FA6BE0-3FAE-48FC-A1E6-D8671ED56520}" type="datetimeFigureOut">
              <a:rPr lang="ru-RU" smtClean="0"/>
              <a:pPr/>
              <a:t>17.10.2012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961F093-560A-431D-8D49-FA0EF563EA6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96FA6BE0-3FAE-48FC-A1E6-D8671ED56520}" type="datetimeFigureOut">
              <a:rPr lang="ru-RU" smtClean="0"/>
              <a:pPr/>
              <a:t>17.10.2012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961F093-560A-431D-8D49-FA0EF563EA6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96FA6BE0-3FAE-48FC-A1E6-D8671ED56520}" type="datetimeFigureOut">
              <a:rPr lang="ru-RU" smtClean="0"/>
              <a:pPr/>
              <a:t>17.10.2012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6961F093-560A-431D-8D49-FA0EF563EA62}"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FA6BE0-3FAE-48FC-A1E6-D8671ED56520}" type="datetimeFigureOut">
              <a:rPr lang="ru-RU" smtClean="0"/>
              <a:pPr/>
              <a:t>17.10.2012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961F093-560A-431D-8D49-FA0EF563EA6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556792"/>
            <a:ext cx="8964488" cy="2448272"/>
          </a:xfrm>
        </p:spPr>
        <p:txBody>
          <a:bodyPr>
            <a:normAutofit fontScale="90000"/>
          </a:bodyPr>
          <a:lstStyle/>
          <a:p>
            <a:r>
              <a:rPr lang="en-US" dirty="0" smtClean="0"/>
              <a:t> </a:t>
            </a:r>
            <a:r>
              <a:rPr lang="en-US" sz="8000" dirty="0" smtClean="0">
                <a:solidFill>
                  <a:srgbClr val="002060"/>
                </a:solidFill>
              </a:rPr>
              <a:t>The</a:t>
            </a:r>
            <a:r>
              <a:rPr lang="en-US" dirty="0" smtClean="0"/>
              <a:t> </a:t>
            </a:r>
            <a:r>
              <a:rPr lang="en-US" sz="8000" dirty="0" smtClean="0">
                <a:solidFill>
                  <a:srgbClr val="002060"/>
                </a:solidFill>
              </a:rPr>
              <a:t>Animal's World</a:t>
            </a:r>
            <a:endParaRPr lang="ru-RU" dirty="0">
              <a:solidFill>
                <a:srgbClr val="002060"/>
              </a:solidFill>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ransition spd="slow">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39552" y="908720"/>
          <a:ext cx="8064897" cy="4543501"/>
        </p:xfrm>
        <a:graphic>
          <a:graphicData uri="http://schemas.openxmlformats.org/drawingml/2006/table">
            <a:tbl>
              <a:tblPr/>
              <a:tblGrid>
                <a:gridCol w="262779"/>
                <a:gridCol w="1537421"/>
                <a:gridCol w="1872208"/>
                <a:gridCol w="1944216"/>
                <a:gridCol w="1800201"/>
                <a:gridCol w="648072"/>
              </a:tblGrid>
              <a:tr h="145107">
                <a:tc>
                  <a:txBody>
                    <a:bodyPr/>
                    <a:lstStyle/>
                    <a:p>
                      <a:pPr>
                        <a:lnSpc>
                          <a:spcPct val="115000"/>
                        </a:lnSpc>
                        <a:spcAft>
                          <a:spcPts val="1000"/>
                        </a:spcAft>
                      </a:pPr>
                      <a:r>
                        <a:rPr lang="ru-RU" sz="500" dirty="0">
                          <a:latin typeface="Times New Roman"/>
                          <a:ea typeface="Times New Roman"/>
                          <a:cs typeface="Times New Roman"/>
                        </a:rPr>
                        <a:t> </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gridSpan="5">
                  <a:txBody>
                    <a:bodyPr/>
                    <a:lstStyle/>
                    <a:p>
                      <a:pPr>
                        <a:lnSpc>
                          <a:spcPct val="115000"/>
                        </a:lnSpc>
                        <a:spcAft>
                          <a:spcPts val="1000"/>
                        </a:spcAft>
                      </a:pPr>
                      <a:endParaRPr lang="en-US" sz="600" dirty="0">
                        <a:latin typeface="Times New Roman"/>
                        <a:ea typeface="Times New Roman"/>
                        <a:cs typeface="Times New Roman"/>
                      </a:endParaRPr>
                    </a:p>
                  </a:txBody>
                  <a:tcPr marL="33888" marR="33888"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47304">
                <a:tc gridSpan="2">
                  <a:txBody>
                    <a:bodyPr/>
                    <a:lstStyle/>
                    <a:p>
                      <a:pPr marL="127635">
                        <a:lnSpc>
                          <a:spcPct val="115000"/>
                        </a:lnSpc>
                        <a:spcAft>
                          <a:spcPts val="1000"/>
                        </a:spcAft>
                      </a:pPr>
                      <a:endParaRPr lang="en-US" sz="60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27635">
                        <a:lnSpc>
                          <a:spcPct val="115000"/>
                        </a:lnSpc>
                        <a:spcAft>
                          <a:spcPts val="1000"/>
                        </a:spcAft>
                      </a:pPr>
                      <a:endParaRPr lang="en-US" sz="600" dirty="0">
                        <a:latin typeface="Times New Roman"/>
                        <a:ea typeface="Times New Roman"/>
                        <a:cs typeface="Times New Roman"/>
                      </a:endParaRPr>
                    </a:p>
                    <a:p>
                      <a:pPr marL="127635">
                        <a:lnSpc>
                          <a:spcPct val="115000"/>
                        </a:lnSpc>
                        <a:spcAft>
                          <a:spcPts val="1000"/>
                        </a:spcAft>
                      </a:pPr>
                      <a:r>
                        <a:rPr lang="en-US" sz="2400" dirty="0">
                          <a:latin typeface="Times New Roman"/>
                          <a:ea typeface="Times New Roman"/>
                          <a:cs typeface="Times New Roman"/>
                        </a:rPr>
                        <a:t>        1 </a:t>
                      </a:r>
                      <a:r>
                        <a:rPr lang="en-US" sz="2400" dirty="0" err="1">
                          <a:latin typeface="Times New Roman"/>
                          <a:ea typeface="Times New Roman"/>
                          <a:cs typeface="Times New Roman"/>
                        </a:rPr>
                        <a:t>st</a:t>
                      </a:r>
                      <a:r>
                        <a:rPr lang="en-US" sz="2400" dirty="0">
                          <a:latin typeface="Times New Roman"/>
                          <a:ea typeface="Times New Roman"/>
                          <a:cs typeface="Times New Roman"/>
                        </a:rPr>
                        <a:t> cat</a:t>
                      </a:r>
                      <a:endParaRPr lang="ru-RU" sz="24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a:lnSpc>
                          <a:spcPct val="115000"/>
                        </a:lnSpc>
                        <a:spcAft>
                          <a:spcPts val="1000"/>
                        </a:spcAft>
                      </a:pPr>
                      <a:endParaRPr lang="en-US" sz="600" dirty="0">
                        <a:latin typeface="Times New Roman"/>
                        <a:ea typeface="Times New Roman"/>
                        <a:cs typeface="Times New Roman"/>
                      </a:endParaRPr>
                    </a:p>
                    <a:p>
                      <a:pPr marL="127635">
                        <a:lnSpc>
                          <a:spcPct val="115000"/>
                        </a:lnSpc>
                        <a:spcAft>
                          <a:spcPts val="1000"/>
                        </a:spcAft>
                      </a:pPr>
                      <a:r>
                        <a:rPr lang="en-US" sz="600" dirty="0">
                          <a:latin typeface="Times New Roman"/>
                          <a:ea typeface="Times New Roman"/>
                          <a:cs typeface="Times New Roman"/>
                        </a:rPr>
                        <a:t> </a:t>
                      </a:r>
                      <a:r>
                        <a:rPr lang="en-US" sz="2400" dirty="0">
                          <a:latin typeface="Times New Roman"/>
                          <a:ea typeface="Times New Roman"/>
                          <a:cs typeface="Times New Roman"/>
                        </a:rPr>
                        <a:t>      2 </a:t>
                      </a:r>
                      <a:r>
                        <a:rPr lang="en-US" sz="2400" dirty="0" err="1">
                          <a:latin typeface="Times New Roman"/>
                          <a:ea typeface="Times New Roman"/>
                          <a:cs typeface="Times New Roman"/>
                        </a:rPr>
                        <a:t>nd</a:t>
                      </a:r>
                      <a:r>
                        <a:rPr lang="en-US" sz="2400" dirty="0">
                          <a:latin typeface="Times New Roman"/>
                          <a:ea typeface="Times New Roman"/>
                          <a:cs typeface="Times New Roman"/>
                        </a:rPr>
                        <a:t> cat</a:t>
                      </a:r>
                      <a:endParaRPr lang="ru-RU" sz="24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a:lnSpc>
                          <a:spcPct val="115000"/>
                        </a:lnSpc>
                        <a:spcAft>
                          <a:spcPts val="1000"/>
                        </a:spcAft>
                      </a:pPr>
                      <a:endParaRPr lang="en-US" sz="600" dirty="0">
                        <a:latin typeface="Times New Roman"/>
                        <a:ea typeface="Times New Roman"/>
                        <a:cs typeface="Times New Roman"/>
                      </a:endParaRPr>
                    </a:p>
                    <a:p>
                      <a:pPr marL="127635">
                        <a:lnSpc>
                          <a:spcPct val="115000"/>
                        </a:lnSpc>
                        <a:spcAft>
                          <a:spcPts val="1000"/>
                        </a:spcAft>
                      </a:pPr>
                      <a:r>
                        <a:rPr lang="en-US" sz="2400" dirty="0">
                          <a:latin typeface="Times New Roman"/>
                          <a:ea typeface="Times New Roman"/>
                          <a:cs typeface="Times New Roman"/>
                        </a:rPr>
                        <a:t>         dog</a:t>
                      </a:r>
                      <a:endParaRPr lang="ru-RU" sz="24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r>
              <a:tr h="935781">
                <a:tc gridSpan="2">
                  <a:txBody>
                    <a:bodyPr/>
                    <a:lstStyle/>
                    <a:p>
                      <a:pPr marL="127635">
                        <a:lnSpc>
                          <a:spcPct val="115000"/>
                        </a:lnSpc>
                        <a:spcAft>
                          <a:spcPts val="1000"/>
                        </a:spcAft>
                      </a:pPr>
                      <a:endParaRPr lang="en-US" sz="600" dirty="0">
                        <a:latin typeface="Times New Roman"/>
                        <a:ea typeface="Times New Roman"/>
                        <a:cs typeface="Times New Roman"/>
                      </a:endParaRPr>
                    </a:p>
                    <a:p>
                      <a:pPr marL="342900" lvl="0" indent="-342900">
                        <a:lnSpc>
                          <a:spcPct val="115000"/>
                        </a:lnSpc>
                        <a:spcAft>
                          <a:spcPts val="1000"/>
                        </a:spcAft>
                        <a:buFont typeface="+mj-lt"/>
                        <a:buAutoNum type="arabicPeriod"/>
                      </a:pPr>
                      <a:r>
                        <a:rPr lang="en-US" sz="2400" dirty="0">
                          <a:latin typeface="Times New Roman"/>
                          <a:ea typeface="Times New Roman"/>
                          <a:cs typeface="Times New Roman"/>
                        </a:rPr>
                        <a:t>name</a:t>
                      </a:r>
                      <a:endParaRPr lang="ru-RU" sz="20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27635">
                        <a:lnSpc>
                          <a:spcPct val="115000"/>
                        </a:lnSpc>
                        <a:spcAft>
                          <a:spcPts val="1000"/>
                        </a:spcAft>
                      </a:pPr>
                      <a:endParaRPr lang="en-US" sz="6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a:lnSpc>
                          <a:spcPct val="115000"/>
                        </a:lnSpc>
                        <a:spcAft>
                          <a:spcPts val="1000"/>
                        </a:spcAft>
                      </a:pPr>
                      <a:endParaRPr lang="en-US" sz="6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a:lnSpc>
                          <a:spcPct val="115000"/>
                        </a:lnSpc>
                        <a:spcAft>
                          <a:spcPts val="1000"/>
                        </a:spcAft>
                      </a:pPr>
                      <a:endParaRPr lang="en-US" sz="60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864096">
                <a:tc gridSpan="2">
                  <a:txBody>
                    <a:bodyPr/>
                    <a:lstStyle/>
                    <a:p>
                      <a:pPr marL="127635">
                        <a:lnSpc>
                          <a:spcPct val="115000"/>
                        </a:lnSpc>
                        <a:spcAft>
                          <a:spcPts val="1000"/>
                        </a:spcAft>
                      </a:pPr>
                      <a:endParaRPr lang="en-US" sz="600" dirty="0">
                        <a:latin typeface="Times New Roman"/>
                        <a:ea typeface="Times New Roman"/>
                        <a:cs typeface="Times New Roman"/>
                      </a:endParaRPr>
                    </a:p>
                    <a:p>
                      <a:pPr marL="342900" lvl="0" indent="-342900">
                        <a:lnSpc>
                          <a:spcPct val="115000"/>
                        </a:lnSpc>
                        <a:spcAft>
                          <a:spcPts val="1000"/>
                        </a:spcAft>
                        <a:buFont typeface="+mj-lt"/>
                        <a:buNone/>
                      </a:pPr>
                      <a:r>
                        <a:rPr lang="en-US" sz="2400" dirty="0" smtClean="0">
                          <a:latin typeface="Times New Roman"/>
                          <a:ea typeface="Times New Roman"/>
                          <a:cs typeface="Times New Roman"/>
                        </a:rPr>
                        <a:t> 2. age</a:t>
                      </a:r>
                      <a:endParaRPr lang="ru-RU" sz="24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27635">
                        <a:lnSpc>
                          <a:spcPct val="115000"/>
                        </a:lnSpc>
                        <a:spcAft>
                          <a:spcPts val="1000"/>
                        </a:spcAft>
                      </a:pPr>
                      <a:endParaRPr lang="en-US" sz="6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a:lnSpc>
                          <a:spcPct val="115000"/>
                        </a:lnSpc>
                        <a:spcAft>
                          <a:spcPts val="1000"/>
                        </a:spcAft>
                      </a:pPr>
                      <a:endParaRPr lang="en-US" sz="6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a:lnSpc>
                          <a:spcPct val="115000"/>
                        </a:lnSpc>
                        <a:spcAft>
                          <a:spcPts val="1000"/>
                        </a:spcAft>
                      </a:pPr>
                      <a:endParaRPr lang="en-US" sz="600" b="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864096">
                <a:tc gridSpan="2">
                  <a:txBody>
                    <a:bodyPr/>
                    <a:lstStyle/>
                    <a:p>
                      <a:pPr marL="127635">
                        <a:lnSpc>
                          <a:spcPct val="115000"/>
                        </a:lnSpc>
                        <a:spcAft>
                          <a:spcPts val="1000"/>
                        </a:spcAft>
                      </a:pPr>
                      <a:endParaRPr lang="en-US" sz="600" dirty="0">
                        <a:latin typeface="Times New Roman"/>
                        <a:ea typeface="Times New Roman"/>
                        <a:cs typeface="Times New Roman"/>
                      </a:endParaRPr>
                    </a:p>
                    <a:p>
                      <a:pPr marL="342900" lvl="0" indent="-342900">
                        <a:lnSpc>
                          <a:spcPct val="115000"/>
                        </a:lnSpc>
                        <a:spcAft>
                          <a:spcPts val="1000"/>
                        </a:spcAft>
                        <a:buFont typeface="+mj-lt"/>
                        <a:buNone/>
                      </a:pPr>
                      <a:r>
                        <a:rPr lang="en-US" sz="2400" dirty="0" smtClean="0">
                          <a:latin typeface="Times New Roman"/>
                          <a:ea typeface="Times New Roman"/>
                          <a:cs typeface="Times New Roman"/>
                        </a:rPr>
                        <a:t> 3.</a:t>
                      </a:r>
                      <a:r>
                        <a:rPr lang="en-US" sz="2400" baseline="0" dirty="0" smtClean="0">
                          <a:latin typeface="Times New Roman"/>
                          <a:ea typeface="Times New Roman"/>
                          <a:cs typeface="Times New Roman"/>
                        </a:rPr>
                        <a:t> </a:t>
                      </a:r>
                      <a:r>
                        <a:rPr lang="en-US" sz="2400" dirty="0" err="1" smtClean="0">
                          <a:latin typeface="Times New Roman"/>
                          <a:ea typeface="Times New Roman"/>
                          <a:cs typeface="Times New Roman"/>
                        </a:rPr>
                        <a:t>colour</a:t>
                      </a:r>
                      <a:endParaRPr lang="ru-RU" sz="24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27635">
                        <a:lnSpc>
                          <a:spcPct val="115000"/>
                        </a:lnSpc>
                        <a:spcAft>
                          <a:spcPts val="1000"/>
                        </a:spcAft>
                      </a:pPr>
                      <a:endParaRPr lang="en-US" sz="60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a:lnSpc>
                          <a:spcPct val="115000"/>
                        </a:lnSpc>
                        <a:spcAft>
                          <a:spcPts val="1000"/>
                        </a:spcAft>
                      </a:pPr>
                      <a:endParaRPr lang="en-US" sz="6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a:lnSpc>
                          <a:spcPct val="115000"/>
                        </a:lnSpc>
                        <a:spcAft>
                          <a:spcPts val="1000"/>
                        </a:spcAft>
                      </a:pPr>
                      <a:endParaRPr lang="en-US" sz="6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087117">
                <a:tc gridSpan="2">
                  <a:txBody>
                    <a:bodyPr/>
                    <a:lstStyle/>
                    <a:p>
                      <a:pPr marL="127635">
                        <a:lnSpc>
                          <a:spcPct val="115000"/>
                        </a:lnSpc>
                        <a:spcAft>
                          <a:spcPts val="1000"/>
                        </a:spcAft>
                      </a:pPr>
                      <a:endParaRPr lang="en-US" sz="600" dirty="0">
                        <a:latin typeface="Times New Roman"/>
                        <a:ea typeface="Times New Roman"/>
                        <a:cs typeface="Times New Roman"/>
                      </a:endParaRPr>
                    </a:p>
                    <a:p>
                      <a:pPr marL="342900" lvl="0" indent="-342900">
                        <a:lnSpc>
                          <a:spcPct val="115000"/>
                        </a:lnSpc>
                        <a:spcAft>
                          <a:spcPts val="0"/>
                        </a:spcAft>
                        <a:buFont typeface="+mj-lt"/>
                        <a:buNone/>
                      </a:pPr>
                      <a:r>
                        <a:rPr lang="en-US" sz="2400" baseline="0" dirty="0" smtClean="0">
                          <a:latin typeface="Times New Roman"/>
                          <a:ea typeface="Times New Roman"/>
                          <a:cs typeface="Times New Roman"/>
                        </a:rPr>
                        <a:t> 4. </a:t>
                      </a:r>
                      <a:r>
                        <a:rPr lang="en-US" sz="2400" dirty="0" err="1" smtClean="0">
                          <a:latin typeface="Times New Roman"/>
                          <a:ea typeface="Times New Roman"/>
                          <a:cs typeface="Times New Roman"/>
                        </a:rPr>
                        <a:t>favourite</a:t>
                      </a:r>
                      <a:endParaRPr lang="ru-RU" sz="2400" dirty="0">
                        <a:latin typeface="Times New Roman"/>
                        <a:ea typeface="Times New Roman"/>
                        <a:cs typeface="Times New Roman"/>
                      </a:endParaRPr>
                    </a:p>
                    <a:p>
                      <a:pPr marL="356235">
                        <a:lnSpc>
                          <a:spcPct val="115000"/>
                        </a:lnSpc>
                        <a:spcAft>
                          <a:spcPts val="1000"/>
                        </a:spcAft>
                      </a:pPr>
                      <a:r>
                        <a:rPr lang="en-US" sz="2400" dirty="0">
                          <a:latin typeface="Times New Roman"/>
                          <a:ea typeface="Times New Roman"/>
                          <a:cs typeface="Times New Roman"/>
                        </a:rPr>
                        <a:t>pastime</a:t>
                      </a:r>
                      <a:endParaRPr lang="ru-RU" sz="24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27635">
                        <a:lnSpc>
                          <a:spcPct val="115000"/>
                        </a:lnSpc>
                        <a:spcAft>
                          <a:spcPts val="1000"/>
                        </a:spcAft>
                      </a:pPr>
                      <a:endParaRPr lang="en-US" sz="60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a:lnSpc>
                          <a:spcPct val="115000"/>
                        </a:lnSpc>
                        <a:spcAft>
                          <a:spcPts val="1000"/>
                        </a:spcAft>
                      </a:pPr>
                      <a:endParaRPr lang="en-US" sz="600" dirty="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a:lnSpc>
                          <a:spcPct val="115000"/>
                        </a:lnSpc>
                        <a:spcAft>
                          <a:spcPts val="1000"/>
                        </a:spcAft>
                      </a:pPr>
                      <a:endParaRPr lang="en-US" sz="600">
                        <a:latin typeface="Times New Roman"/>
                        <a:ea typeface="Times New Roman"/>
                        <a:cs typeface="Times New Roman"/>
                      </a:endParaRPr>
                    </a:p>
                  </a:txBody>
                  <a:tcPr marL="33888" marR="33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5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1026" name="Rectangle 2"/>
          <p:cNvSpPr>
            <a:spLocks noChangeArrowheads="1"/>
          </p:cNvSpPr>
          <p:nvPr/>
        </p:nvSpPr>
        <p:spPr bwMode="auto">
          <a:xfrm>
            <a:off x="1835696" y="332656"/>
            <a:ext cx="702027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1.</a:t>
            </a:r>
            <a:r>
              <a:rPr kumimoji="0" lang="en-US" sz="2400" b="1" i="1"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Listen to the story and fill in the table.</a:t>
            </a:r>
            <a:endParaRPr kumimoji="0" lang="en-US" sz="2400" b="1" i="1" u="none" strike="noStrike" cap="none" normalizeH="0" baseline="0" dirty="0" smtClean="0">
              <a:ln>
                <a:noFill/>
              </a:ln>
              <a:solidFill>
                <a:srgbClr val="002060"/>
              </a:solidFill>
              <a:effectLst/>
              <a:latin typeface="Arial" pitchFamily="34" charset="0"/>
              <a:cs typeface="Arial" pitchFamily="34" charset="0"/>
            </a:endParaRPr>
          </a:p>
        </p:txBody>
      </p:sp>
      <p:sp>
        <p:nvSpPr>
          <p:cNvPr id="1027" name="Rectangle 3"/>
          <p:cNvSpPr>
            <a:spLocks noChangeArrowheads="1"/>
          </p:cNvSpPr>
          <p:nvPr/>
        </p:nvSpPr>
        <p:spPr bwMode="auto">
          <a:xfrm>
            <a:off x="1691680" y="5589240"/>
            <a:ext cx="74523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2.</a:t>
            </a:r>
            <a:r>
              <a:rPr kumimoji="0" lang="en-US" sz="2400" b="1" i="1"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Answer the question: </a:t>
            </a:r>
            <a:endParaRPr kumimoji="0" lang="ru-RU" sz="2400" b="1" i="1"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How does the author explain the role of pets in our life?</a:t>
            </a:r>
            <a:endParaRPr kumimoji="0" lang="en-US" sz="2400" b="1" i="1"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6000">
              <a:srgbClr val="CCCCFF">
                <a:alpha val="18000"/>
              </a:srgbClr>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6851104" cy="562074"/>
          </a:xfrm>
        </p:spPr>
        <p:txBody>
          <a:bodyPr>
            <a:noAutofit/>
          </a:bodyPr>
          <a:lstStyle/>
          <a:p>
            <a:r>
              <a:rPr lang="en-US" sz="3200" dirty="0" smtClean="0">
                <a:solidFill>
                  <a:schemeClr val="accent4">
                    <a:lumMod val="75000"/>
                  </a:schemeClr>
                </a:solidFill>
                <a:latin typeface="Comic Sans MS" pitchFamily="66" charset="0"/>
              </a:rPr>
              <a:t>Choose the correct animal. </a:t>
            </a:r>
            <a:endParaRPr lang="ru-RU" sz="3200" dirty="0">
              <a:solidFill>
                <a:schemeClr val="accent4">
                  <a:lumMod val="75000"/>
                </a:schemeClr>
              </a:solidFill>
              <a:latin typeface="Comic Sans MS" pitchFamily="66" charset="0"/>
            </a:endParaRPr>
          </a:p>
        </p:txBody>
      </p:sp>
      <p:sp>
        <p:nvSpPr>
          <p:cNvPr id="4" name="Прямоугольник 3"/>
          <p:cNvSpPr/>
          <p:nvPr/>
        </p:nvSpPr>
        <p:spPr>
          <a:xfrm>
            <a:off x="251520" y="836712"/>
            <a:ext cx="8892480" cy="400110"/>
          </a:xfrm>
          <a:prstGeom prst="rect">
            <a:avLst/>
          </a:prstGeom>
        </p:spPr>
        <p:txBody>
          <a:bodyPr wrap="square">
            <a:spAutoFit/>
          </a:bodyPr>
          <a:lstStyle/>
          <a:p>
            <a:r>
              <a:rPr lang="en-US" sz="2000" dirty="0" smtClean="0">
                <a:latin typeface="Times New Roman" pitchFamily="18" charset="0"/>
                <a:cs typeface="Times New Roman" pitchFamily="18" charset="0"/>
              </a:rPr>
              <a:t>  1) Which animals are domestic? (wolves, monkeys, horses)</a:t>
            </a:r>
            <a:endParaRPr lang="ru-RU" sz="2000" dirty="0">
              <a:latin typeface="Times New Roman" pitchFamily="18" charset="0"/>
              <a:cs typeface="Times New Roman" pitchFamily="18" charset="0"/>
            </a:endParaRPr>
          </a:p>
        </p:txBody>
      </p:sp>
      <p:sp>
        <p:nvSpPr>
          <p:cNvPr id="5" name="Прямоугольник 4"/>
          <p:cNvSpPr/>
          <p:nvPr/>
        </p:nvSpPr>
        <p:spPr>
          <a:xfrm>
            <a:off x="323528" y="1412776"/>
            <a:ext cx="8352928" cy="707886"/>
          </a:xfrm>
          <a:prstGeom prst="rect">
            <a:avLst/>
          </a:prstGeom>
        </p:spPr>
        <p:txBody>
          <a:bodyPr wrap="square">
            <a:spAutoFit/>
          </a:bodyPr>
          <a:lstStyle/>
          <a:p>
            <a:r>
              <a:rPr lang="en-US" sz="2000" dirty="0" smtClean="0">
                <a:latin typeface="Times New Roman" pitchFamily="18" charset="0"/>
                <a:cs typeface="Times New Roman" pitchFamily="18" charset="0"/>
              </a:rPr>
              <a:t> 2) Which of the birds doesn’t fly and lives in Antarctica? (an eagle, a penguin, a duck) </a:t>
            </a:r>
            <a:endParaRPr lang="ru-RU" sz="2000" dirty="0">
              <a:latin typeface="Times New Roman" pitchFamily="18" charset="0"/>
              <a:cs typeface="Times New Roman" pitchFamily="18" charset="0"/>
            </a:endParaRPr>
          </a:p>
        </p:txBody>
      </p:sp>
      <p:sp>
        <p:nvSpPr>
          <p:cNvPr id="6" name="Прямоугольник 5"/>
          <p:cNvSpPr/>
          <p:nvPr/>
        </p:nvSpPr>
        <p:spPr>
          <a:xfrm>
            <a:off x="395536" y="2276872"/>
            <a:ext cx="8352928" cy="400110"/>
          </a:xfrm>
          <a:prstGeom prst="rect">
            <a:avLst/>
          </a:prstGeom>
        </p:spPr>
        <p:txBody>
          <a:bodyPr wrap="square">
            <a:spAutoFit/>
          </a:bodyPr>
          <a:lstStyle/>
          <a:p>
            <a:r>
              <a:rPr lang="en-US" sz="2000" dirty="0" smtClean="0">
                <a:latin typeface="Times New Roman" pitchFamily="18" charset="0"/>
                <a:cs typeface="Times New Roman" pitchFamily="18" charset="0"/>
              </a:rPr>
              <a:t>3) Who is the cleverest animal? (a lion, a dolphin, a leopard) </a:t>
            </a:r>
            <a:endParaRPr lang="ru-RU" sz="2000" dirty="0">
              <a:latin typeface="Times New Roman" pitchFamily="18" charset="0"/>
              <a:cs typeface="Times New Roman" pitchFamily="18" charset="0"/>
            </a:endParaRPr>
          </a:p>
        </p:txBody>
      </p:sp>
      <p:sp>
        <p:nvSpPr>
          <p:cNvPr id="7" name="Прямоугольник 6"/>
          <p:cNvSpPr/>
          <p:nvPr/>
        </p:nvSpPr>
        <p:spPr>
          <a:xfrm>
            <a:off x="323528" y="2924944"/>
            <a:ext cx="8280920" cy="707886"/>
          </a:xfrm>
          <a:prstGeom prst="rect">
            <a:avLst/>
          </a:prstGeom>
        </p:spPr>
        <p:txBody>
          <a:bodyPr wrap="square">
            <a:spAutoFit/>
          </a:bodyPr>
          <a:lstStyle/>
          <a:p>
            <a:r>
              <a:rPr lang="en-US" sz="2000" dirty="0" smtClean="0">
                <a:latin typeface="Times New Roman" pitchFamily="18" charset="0"/>
                <a:cs typeface="Times New Roman" pitchFamily="18" charset="0"/>
              </a:rPr>
              <a:t> 4) Which is the biggest animal in the seas and oceans? (a whale, a dolphin, a leopard)  </a:t>
            </a:r>
            <a:endParaRPr lang="ru-RU" sz="2000" dirty="0">
              <a:latin typeface="Times New Roman" pitchFamily="18" charset="0"/>
              <a:cs typeface="Times New Roman" pitchFamily="18" charset="0"/>
            </a:endParaRPr>
          </a:p>
        </p:txBody>
      </p:sp>
      <p:sp>
        <p:nvSpPr>
          <p:cNvPr id="9" name="Прямоугольник 8"/>
          <p:cNvSpPr/>
          <p:nvPr/>
        </p:nvSpPr>
        <p:spPr>
          <a:xfrm>
            <a:off x="395536" y="3789040"/>
            <a:ext cx="7992888" cy="707886"/>
          </a:xfrm>
          <a:prstGeom prst="rect">
            <a:avLst/>
          </a:prstGeom>
        </p:spPr>
        <p:txBody>
          <a:bodyPr wrap="square">
            <a:spAutoFit/>
          </a:bodyPr>
          <a:lstStyle/>
          <a:p>
            <a:r>
              <a:rPr lang="en-US" sz="2000" dirty="0" smtClean="0">
                <a:latin typeface="Times New Roman" pitchFamily="18" charset="0"/>
                <a:cs typeface="Times New Roman" pitchFamily="18" charset="0"/>
              </a:rPr>
              <a:t>5)  Which animal is the national symbol of Australia? (a panda, a kangaroo, an elephant) </a:t>
            </a:r>
            <a:endParaRPr lang="ru-RU" sz="2000" dirty="0">
              <a:latin typeface="Times New Roman" pitchFamily="18" charset="0"/>
              <a:cs typeface="Times New Roman" pitchFamily="18" charset="0"/>
            </a:endParaRPr>
          </a:p>
        </p:txBody>
      </p:sp>
      <p:sp>
        <p:nvSpPr>
          <p:cNvPr id="10" name="Прямоугольник 9"/>
          <p:cNvSpPr/>
          <p:nvPr/>
        </p:nvSpPr>
        <p:spPr>
          <a:xfrm>
            <a:off x="395536" y="4581128"/>
            <a:ext cx="7560840" cy="400110"/>
          </a:xfrm>
          <a:prstGeom prst="rect">
            <a:avLst/>
          </a:prstGeom>
        </p:spPr>
        <p:txBody>
          <a:bodyPr wrap="square">
            <a:spAutoFit/>
          </a:bodyPr>
          <a:lstStyle/>
          <a:p>
            <a:r>
              <a:rPr lang="en-US" sz="2000" dirty="0" smtClean="0">
                <a:latin typeface="Times New Roman" pitchFamily="18" charset="0"/>
                <a:cs typeface="Times New Roman" pitchFamily="18" charset="0"/>
              </a:rPr>
              <a:t>6) Who can carry people and things? (a giraffe, a tiger, a camel) </a:t>
            </a:r>
            <a:endParaRPr lang="ru-RU" sz="2000" dirty="0">
              <a:latin typeface="Times New Roman" pitchFamily="18" charset="0"/>
              <a:cs typeface="Times New Roman" pitchFamily="18" charset="0"/>
            </a:endParaRPr>
          </a:p>
        </p:txBody>
      </p:sp>
      <p:sp>
        <p:nvSpPr>
          <p:cNvPr id="11" name="Прямоугольник 10"/>
          <p:cNvSpPr/>
          <p:nvPr/>
        </p:nvSpPr>
        <p:spPr>
          <a:xfrm>
            <a:off x="395536" y="5157192"/>
            <a:ext cx="8316416" cy="400110"/>
          </a:xfrm>
          <a:prstGeom prst="rect">
            <a:avLst/>
          </a:prstGeom>
        </p:spPr>
        <p:txBody>
          <a:bodyPr wrap="square">
            <a:spAutoFit/>
          </a:bodyPr>
          <a:lstStyle/>
          <a:p>
            <a:r>
              <a:rPr lang="en-US" sz="2000" dirty="0" smtClean="0">
                <a:latin typeface="Times New Roman" pitchFamily="18" charset="0"/>
                <a:cs typeface="Times New Roman" pitchFamily="18" charset="0"/>
              </a:rPr>
              <a:t>7) Which of these animals are endangered? (giant pandas, sharks, snakes) </a:t>
            </a:r>
            <a:endParaRPr lang="ru-RU" sz="2000" dirty="0">
              <a:latin typeface="Times New Roman" pitchFamily="18" charset="0"/>
              <a:cs typeface="Times New Roman" pitchFamily="18" charset="0"/>
            </a:endParaRPr>
          </a:p>
        </p:txBody>
      </p:sp>
      <p:sp>
        <p:nvSpPr>
          <p:cNvPr id="12" name="Прямоугольник 11"/>
          <p:cNvSpPr/>
          <p:nvPr/>
        </p:nvSpPr>
        <p:spPr>
          <a:xfrm>
            <a:off x="2771800" y="5733256"/>
            <a:ext cx="5904656" cy="707886"/>
          </a:xfrm>
          <a:prstGeom prst="rect">
            <a:avLst/>
          </a:prstGeom>
        </p:spPr>
        <p:txBody>
          <a:bodyPr wrap="square">
            <a:spAutoFit/>
          </a:bodyPr>
          <a:lstStyle/>
          <a:p>
            <a:r>
              <a:rPr lang="en-US" sz="2000" dirty="0" smtClean="0">
                <a:latin typeface="Times New Roman" pitchFamily="18" charset="0"/>
                <a:cs typeface="Times New Roman" pitchFamily="18" charset="0"/>
              </a:rPr>
              <a:t>8) _________________ is the national symbol of Berlin.</a:t>
            </a:r>
            <a:r>
              <a:rPr lang="en-US" sz="2000" dirty="0" smtClean="0"/>
              <a:t> </a:t>
            </a:r>
            <a:r>
              <a:rPr lang="en-US" sz="2000" dirty="0" smtClean="0">
                <a:latin typeface="Times New Roman" pitchFamily="18" charset="0"/>
                <a:cs typeface="Times New Roman" pitchFamily="18" charset="0"/>
              </a:rPr>
              <a:t>(a wolf, a cockerel, a bear)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par>
                          <p:cTn id="22" fill="hold">
                            <p:stCondLst>
                              <p:cond delay="2000"/>
                            </p:stCondLst>
                            <p:childTnLst>
                              <p:par>
                                <p:cTn id="23" presetID="17"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3"/>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par>
                          <p:cTn id="37" fill="hold">
                            <p:stCondLst>
                              <p:cond delay="4000"/>
                            </p:stCondLst>
                            <p:childTnLst>
                              <p:par>
                                <p:cTn id="38" presetID="4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7685538949444.jpg"/>
          <p:cNvPicPr>
            <a:picLocks noGrp="1" noChangeAspect="1"/>
          </p:cNvPicPr>
          <p:nvPr>
            <p:ph idx="1"/>
          </p:nvPr>
        </p:nvPicPr>
        <p:blipFill>
          <a:blip r:embed="rId2" cstate="print"/>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ransition spd="slow">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21aa2a1e26.jpg"/>
          <p:cNvPicPr>
            <a:picLocks noGrp="1" noChangeAspect="1"/>
          </p:cNvPicPr>
          <p:nvPr>
            <p:ph idx="1"/>
          </p:nvPr>
        </p:nvPicPr>
        <p:blipFill>
          <a:blip r:embed="rId2" cstate="print"/>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00089888_n4.jpg"/>
          <p:cNvPicPr>
            <a:picLocks noGrp="1" noChangeAspect="1"/>
          </p:cNvPicPr>
          <p:nvPr>
            <p:ph idx="1"/>
          </p:nvPr>
        </p:nvPicPr>
        <p:blipFill>
          <a:blip r:embed="rId2" cstate="email"/>
          <a:stretch>
            <a:fillRect/>
          </a:stretch>
        </p:blipFill>
        <p:spPr>
          <a:xfrm>
            <a:off x="0" y="-1"/>
            <a:ext cx="7236296" cy="6858001"/>
          </a:xfrm>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 name="Содержимое 5" descr="1327144266_lkju4.jpg"/>
          <p:cNvPicPr>
            <a:picLocks noGrp="1" noChangeAspect="1"/>
          </p:cNvPicPr>
          <p:nvPr>
            <p:ph idx="1"/>
          </p:nvPr>
        </p:nvPicPr>
        <p:blipFill>
          <a:blip r:embed="rId2" cstate="print"/>
          <a:stretch>
            <a:fillRect/>
          </a:stretch>
        </p:blipFill>
        <p:spPr>
          <a:xfrm>
            <a:off x="539552" y="0"/>
            <a:ext cx="8100392" cy="6858000"/>
          </a:xfr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14400" y="260648"/>
            <a:ext cx="8229600" cy="1143000"/>
          </a:xfrm>
        </p:spPr>
        <p:txBody>
          <a:bodyPr/>
          <a:lstStyle/>
          <a:p>
            <a:r>
              <a:rPr lang="en-US" dirty="0" smtClean="0">
                <a:solidFill>
                  <a:srgbClr val="C00000"/>
                </a:solidFill>
                <a:latin typeface="Book Antiqua" pitchFamily="18" charset="0"/>
              </a:rPr>
              <a:t>The Fox, the Hare and the Cock</a:t>
            </a:r>
            <a:endParaRPr lang="ru-RU" dirty="0">
              <a:solidFill>
                <a:srgbClr val="C00000"/>
              </a:solidFill>
              <a:latin typeface="Book Antiqua" pitchFamily="18" charset="0"/>
            </a:endParaRPr>
          </a:p>
        </p:txBody>
      </p:sp>
      <p:pic>
        <p:nvPicPr>
          <p:cNvPr id="6" name="Содержимое 5" descr="11745d (1).jpg"/>
          <p:cNvPicPr>
            <a:picLocks noGrp="1" noChangeAspect="1"/>
          </p:cNvPicPr>
          <p:nvPr>
            <p:ph idx="1"/>
          </p:nvPr>
        </p:nvPicPr>
        <p:blipFill>
          <a:blip r:embed="rId2" cstate="print"/>
          <a:stretch>
            <a:fillRect/>
          </a:stretch>
        </p:blipFill>
        <p:spPr>
          <a:xfrm>
            <a:off x="0" y="1484784"/>
            <a:ext cx="9144000" cy="5373216"/>
          </a:xfrm>
        </p:spPr>
      </p:pic>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Black Sheep Vs White Sheep.jpg"/>
          <p:cNvPicPr>
            <a:picLocks noGrp="1" noChangeAspect="1"/>
          </p:cNvPicPr>
          <p:nvPr>
            <p:ph idx="1"/>
          </p:nvPr>
        </p:nvPicPr>
        <p:blipFill>
          <a:blip r:embed="rId2" cstate="email"/>
          <a:stretch>
            <a:fillRect/>
          </a:stretch>
        </p:blipFill>
        <p:spPr>
          <a:xfrm>
            <a:off x="467544" y="332656"/>
            <a:ext cx="8229600" cy="3024336"/>
          </a:xfrm>
        </p:spPr>
      </p:pic>
      <p:sp>
        <p:nvSpPr>
          <p:cNvPr id="3" name="Заголовок 2"/>
          <p:cNvSpPr>
            <a:spLocks noGrp="1"/>
          </p:cNvSpPr>
          <p:nvPr>
            <p:ph type="title"/>
          </p:nvPr>
        </p:nvSpPr>
        <p:spPr>
          <a:xfrm>
            <a:off x="755576" y="0"/>
            <a:ext cx="6552728" cy="1124744"/>
          </a:xfrm>
        </p:spPr>
        <p:txBody>
          <a:bodyPr>
            <a:noAutofit/>
          </a:bodyPr>
          <a:lstStyle/>
          <a:p>
            <a:r>
              <a:rPr lang="en-US" sz="4000" dirty="0" smtClean="0"/>
              <a:t>         </a:t>
            </a:r>
            <a:r>
              <a:rPr lang="en-US" sz="5400" dirty="0" smtClean="0">
                <a:solidFill>
                  <a:srgbClr val="A32D79"/>
                </a:solidFill>
                <a:latin typeface="Arabic Typesetting" pitchFamily="66" charset="-78"/>
                <a:cs typeface="Arabic Typesetting" pitchFamily="66" charset="-78"/>
              </a:rPr>
              <a:t>Baa, Baa, Black Sheep</a:t>
            </a:r>
            <a:endParaRPr lang="ru-RU" sz="5400" dirty="0">
              <a:solidFill>
                <a:srgbClr val="A32D79"/>
              </a:solidFill>
              <a:cs typeface="Arabic Typesetting" pitchFamily="66" charset="-78"/>
            </a:endParaRPr>
          </a:p>
        </p:txBody>
      </p:sp>
      <p:sp>
        <p:nvSpPr>
          <p:cNvPr id="23553" name="Rectangle 1"/>
          <p:cNvSpPr>
            <a:spLocks noChangeArrowheads="1"/>
          </p:cNvSpPr>
          <p:nvPr/>
        </p:nvSpPr>
        <p:spPr bwMode="auto">
          <a:xfrm>
            <a:off x="611560" y="2906020"/>
            <a:ext cx="792088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Baa, baa, black sheep,                                       Baa, baa, white sheep,                                                                                                                                                                                                                                                                                                                   Have you any wool?                                         Have you any wool?                                                                     Yes sir, yes sir,                                                 Yes sir, yes sir,                                                                                                                       Three bags full.                                                 Three bags full.                                                                       One for my master,                                           One for my master,                                                                One for my dame,                                             One for my dame,                                                                      And one for the little boy                                  One for the little boy                                                                         Who lives down the lane.                                  Who lives down the lane.                        </a:t>
            </a:r>
            <a:endParaRPr kumimoji="0" lang="ru-RU"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Baa, baa, black sheep,                                       Baa, baa, white sheep,                                                                          Have you any wool?                                         Have you any wool?                                                                                Yes sir, yes sir,                                                  Yes sir, yes sir,                                                                              Three bags full.                                                 Three bags full.  </a:t>
            </a:r>
            <a:endParaRPr kumimoji="0" lang="en-US" sz="32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additive="base">
                                        <p:cTn id="7" dur="2000" fill="hold"/>
                                        <p:tgtEl>
                                          <p:spTgt spid="23553"/>
                                        </p:tgtEl>
                                        <p:attrNameLst>
                                          <p:attrName>ppt_x</p:attrName>
                                        </p:attrNameLst>
                                      </p:cBhvr>
                                      <p:tavLst>
                                        <p:tav tm="0">
                                          <p:val>
                                            <p:strVal val="#ppt_x"/>
                                          </p:val>
                                        </p:tav>
                                        <p:tav tm="100000">
                                          <p:val>
                                            <p:strVal val="#ppt_x"/>
                                          </p:val>
                                        </p:tav>
                                      </p:tavLst>
                                    </p:anim>
                                    <p:anim calcmode="lin" valueType="num">
                                      <p:cBhvr additive="base">
                                        <p:cTn id="8" dur="2000" fill="hold"/>
                                        <p:tgtEl>
                                          <p:spTgt spid="235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 name="Рисунок 4" descr="Waving.jpg"/>
          <p:cNvPicPr>
            <a:picLocks noChangeAspect="1"/>
          </p:cNvPicPr>
          <p:nvPr/>
        </p:nvPicPr>
        <p:blipFill>
          <a:blip r:embed="rId3" cstate="print"/>
          <a:stretch>
            <a:fillRect/>
          </a:stretch>
        </p:blipFill>
        <p:spPr>
          <a:xfrm>
            <a:off x="3347864" y="1"/>
            <a:ext cx="5796136" cy="3212976"/>
          </a:xfrm>
          <a:prstGeom prst="rect">
            <a:avLst/>
          </a:prstGeom>
        </p:spPr>
      </p:pic>
      <p:sp>
        <p:nvSpPr>
          <p:cNvPr id="3" name="Заголовок 2"/>
          <p:cNvSpPr>
            <a:spLocks noGrp="1"/>
          </p:cNvSpPr>
          <p:nvPr>
            <p:ph type="title"/>
          </p:nvPr>
        </p:nvSpPr>
        <p:spPr>
          <a:xfrm>
            <a:off x="395536" y="404664"/>
            <a:ext cx="3888432" cy="2381126"/>
          </a:xfrm>
        </p:spPr>
        <p:txBody>
          <a:bodyPr>
            <a:normAutofit fontScale="90000"/>
          </a:bodyPr>
          <a:lstStyle/>
          <a:p>
            <a:r>
              <a:rPr lang="en-US" dirty="0" smtClean="0">
                <a:solidFill>
                  <a:srgbClr val="002060"/>
                </a:solidFill>
                <a:latin typeface="Aharoni" pitchFamily="2" charset="-79"/>
                <a:cs typeface="Aharoni" pitchFamily="2" charset="-79"/>
              </a:rPr>
              <a:t>Good</a:t>
            </a:r>
            <a:r>
              <a:rPr lang="ru-RU" dirty="0" smtClean="0">
                <a:solidFill>
                  <a:srgbClr val="002060"/>
                </a:solidFill>
                <a:cs typeface="Aharoni" pitchFamily="2" charset="-79"/>
              </a:rPr>
              <a:t>-</a:t>
            </a:r>
            <a:r>
              <a:rPr lang="en-US" dirty="0" smtClean="0">
                <a:solidFill>
                  <a:srgbClr val="002060"/>
                </a:solidFill>
                <a:latin typeface="Aharoni" pitchFamily="2" charset="-79"/>
                <a:cs typeface="Aharoni" pitchFamily="2" charset="-79"/>
              </a:rPr>
              <a:t>bye</a:t>
            </a:r>
            <a:r>
              <a:rPr lang="ru-RU" dirty="0" smtClean="0">
                <a:solidFill>
                  <a:srgbClr val="002060"/>
                </a:solidFill>
                <a:cs typeface="Aharoni" pitchFamily="2" charset="-79"/>
              </a:rPr>
              <a:t>, </a:t>
            </a:r>
            <a:r>
              <a:rPr lang="en-US" dirty="0" smtClean="0">
                <a:solidFill>
                  <a:srgbClr val="002060"/>
                </a:solidFill>
                <a:latin typeface="Aharoni" pitchFamily="2" charset="-79"/>
                <a:cs typeface="Aharoni" pitchFamily="2" charset="-79"/>
              </a:rPr>
              <a:t>children and our dear guests</a:t>
            </a:r>
            <a:r>
              <a:rPr lang="ru-RU" dirty="0" smtClean="0">
                <a:solidFill>
                  <a:srgbClr val="002060"/>
                </a:solidFill>
                <a:cs typeface="Aharoni" pitchFamily="2" charset="-79"/>
              </a:rPr>
              <a:t>!</a:t>
            </a:r>
            <a:endParaRPr lang="ru-RU" dirty="0">
              <a:solidFill>
                <a:srgbClr val="002060"/>
              </a:solidFill>
              <a:cs typeface="Aharoni" pitchFamily="2" charset="-79"/>
            </a:endParaRPr>
          </a:p>
        </p:txBody>
      </p:sp>
      <p:pic>
        <p:nvPicPr>
          <p:cNvPr id="7" name="Содержимое 6" descr="image26970062.jpg"/>
          <p:cNvPicPr>
            <a:picLocks noGrp="1" noChangeAspect="1"/>
          </p:cNvPicPr>
          <p:nvPr>
            <p:ph idx="1"/>
          </p:nvPr>
        </p:nvPicPr>
        <p:blipFill>
          <a:blip r:embed="rId4" cstate="email"/>
          <a:stretch>
            <a:fillRect/>
          </a:stretch>
        </p:blipFill>
        <p:spPr>
          <a:xfrm>
            <a:off x="3923928" y="2780928"/>
            <a:ext cx="5220072" cy="4077072"/>
          </a:xfrm>
        </p:spPr>
      </p:pic>
      <p:pic>
        <p:nvPicPr>
          <p:cNvPr id="12" name="Рисунок 11" descr="ar_a090b47d46ae60e112eae000db275484 (2).jpg"/>
          <p:cNvPicPr>
            <a:picLocks noChangeAspect="1"/>
          </p:cNvPicPr>
          <p:nvPr/>
        </p:nvPicPr>
        <p:blipFill>
          <a:blip r:embed="rId5" cstate="print"/>
          <a:stretch>
            <a:fillRect/>
          </a:stretch>
        </p:blipFill>
        <p:spPr>
          <a:xfrm>
            <a:off x="0" y="2492896"/>
            <a:ext cx="3995936" cy="4365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1"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4"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to="" calcmode="lin" valueType="num">
                                      <p:cBhvr>
                                        <p:cTn id="14" dur="1" fill="hold"/>
                                        <p:tgtEl>
                                          <p:spTgt spid="12"/>
                                        </p:tgtEl>
                                        <p:attrNameLst>
                                          <p:attrName/>
                                        </p:attrNameLst>
                                      </p:cBhvr>
                                    </p:anim>
                                  </p:childTnLst>
                                </p:cTn>
                              </p:par>
                            </p:childTnLst>
                          </p:cTn>
                        </p:par>
                        <p:par>
                          <p:cTn id="15" fill="hold">
                            <p:stCondLst>
                              <p:cond delay="500"/>
                            </p:stCondLst>
                            <p:childTnLst>
                              <p:par>
                                <p:cTn id="16" presetID="24"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par>
                          <p:cTn id="19" fill="hold">
                            <p:stCondLst>
                              <p:cond delay="500"/>
                            </p:stCondLst>
                            <p:childTnLst>
                              <p:par>
                                <p:cTn id="20" presetID="24"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 name="Содержимое 5" descr="s95399.jpg"/>
          <p:cNvPicPr>
            <a:picLocks noGrp="1" noChangeAspect="1"/>
          </p:cNvPicPr>
          <p:nvPr>
            <p:ph idx="1"/>
          </p:nvPr>
        </p:nvPicPr>
        <p:blipFill>
          <a:blip r:embed="rId2" cstate="print"/>
          <a:stretch>
            <a:fillRect/>
          </a:stretch>
        </p:blipFill>
        <p:spPr>
          <a:xfrm>
            <a:off x="0" y="0"/>
            <a:ext cx="9144000" cy="7664609"/>
          </a:xfrm>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icsDesktop.net_63.jpg"/>
          <p:cNvPicPr>
            <a:picLocks noGrp="1" noChangeAspect="1"/>
          </p:cNvPicPr>
          <p:nvPr>
            <p:ph idx="1"/>
          </p:nvPr>
        </p:nvPicPr>
        <p:blipFill>
          <a:blip r:embed="rId2" cstate="email"/>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ddY11Xd.jpg"/>
          <p:cNvPicPr>
            <a:picLocks noGrp="1" noChangeAspect="1"/>
          </p:cNvPicPr>
          <p:nvPr>
            <p:ph idx="1"/>
          </p:nvPr>
        </p:nvPicPr>
        <p:blipFill>
          <a:blip r:embed="rId2" cstate="print"/>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ransition spd="slow">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 name="Содержимое 5" descr="1300040298_25944_1024_768.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 name="Содержимое 5" descr="145498_249427.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 name="Содержимое 5" descr="jivitniy_mir1196.jpg"/>
          <p:cNvPicPr>
            <a:picLocks noGrp="1" noChangeAspect="1"/>
          </p:cNvPicPr>
          <p:nvPr>
            <p:ph idx="1"/>
          </p:nvPr>
        </p:nvPicPr>
        <p:blipFill>
          <a:blip r:embed="rId2" cstate="email"/>
          <a:stretch>
            <a:fillRect/>
          </a:stretch>
        </p:blipFill>
        <p:spPr>
          <a:xfrm>
            <a:off x="0" y="-46575"/>
            <a:ext cx="9144000" cy="6904575"/>
          </a:xfrm>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611560" y="332656"/>
            <a:ext cx="252028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To feed</a:t>
            </a:r>
            <a:endParaRPr lang="ru-RU" sz="3200" dirty="0"/>
          </a:p>
        </p:txBody>
      </p:sp>
      <p:sp>
        <p:nvSpPr>
          <p:cNvPr id="5" name="Скругленный прямоугольник 4"/>
          <p:cNvSpPr/>
          <p:nvPr/>
        </p:nvSpPr>
        <p:spPr>
          <a:xfrm>
            <a:off x="4355976" y="1124744"/>
            <a:ext cx="403244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To clean the cage</a:t>
            </a:r>
            <a:endParaRPr lang="ru-RU" sz="3200" dirty="0"/>
          </a:p>
        </p:txBody>
      </p:sp>
      <p:sp>
        <p:nvSpPr>
          <p:cNvPr id="6" name="Скругленный прямоугольник 5"/>
          <p:cNvSpPr/>
          <p:nvPr/>
        </p:nvSpPr>
        <p:spPr>
          <a:xfrm>
            <a:off x="395536" y="2132856"/>
            <a:ext cx="302433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To buy food</a:t>
            </a:r>
            <a:endParaRPr lang="ru-RU" sz="3200" dirty="0"/>
          </a:p>
        </p:txBody>
      </p:sp>
      <p:sp>
        <p:nvSpPr>
          <p:cNvPr id="7" name="Скругленный прямоугольник 6"/>
          <p:cNvSpPr/>
          <p:nvPr/>
        </p:nvSpPr>
        <p:spPr>
          <a:xfrm>
            <a:off x="4499992" y="2996952"/>
            <a:ext cx="381642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To take to the vet</a:t>
            </a:r>
            <a:endParaRPr lang="ru-RU" sz="3200" dirty="0"/>
          </a:p>
        </p:txBody>
      </p:sp>
      <p:sp>
        <p:nvSpPr>
          <p:cNvPr id="8" name="Скругленный прямоугольник 7"/>
          <p:cNvSpPr/>
          <p:nvPr/>
        </p:nvSpPr>
        <p:spPr>
          <a:xfrm>
            <a:off x="539552" y="3861048"/>
            <a:ext cx="266429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To brush</a:t>
            </a:r>
            <a:endParaRPr lang="ru-RU" sz="3200" dirty="0"/>
          </a:p>
        </p:txBody>
      </p:sp>
      <p:sp>
        <p:nvSpPr>
          <p:cNvPr id="9" name="Скругленный прямоугольник 8"/>
          <p:cNvSpPr/>
          <p:nvPr/>
        </p:nvSpPr>
        <p:spPr>
          <a:xfrm>
            <a:off x="4283968" y="4869160"/>
            <a:ext cx="41764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To take for a walk</a:t>
            </a:r>
            <a:endParaRPr lang="ru-RU" sz="3200" dirty="0"/>
          </a:p>
        </p:txBody>
      </p:sp>
      <p:sp>
        <p:nvSpPr>
          <p:cNvPr id="10" name="Скругленный прямоугольник 9"/>
          <p:cNvSpPr/>
          <p:nvPr/>
        </p:nvSpPr>
        <p:spPr>
          <a:xfrm>
            <a:off x="395536" y="5589240"/>
            <a:ext cx="302433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To talk</a:t>
            </a:r>
            <a:endParaRPr lang="ru-RU" sz="32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 calcmode="lin" valueType="num">
                                      <p:cBhvr>
                                        <p:cTn id="27"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anim calcmode="lin" valueType="num">
                                      <p:cBhvr>
                                        <p:cTn id="4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7"/>
                                        </p:tgtEl>
                                        <p:attrNameLst>
                                          <p:attrName>ppt_y</p:attrName>
                                        </p:attrNameLst>
                                      </p:cBhvr>
                                      <p:tavLst>
                                        <p:tav tm="0">
                                          <p:val>
                                            <p:strVal val="#ppt_y"/>
                                          </p:val>
                                        </p:tav>
                                        <p:tav tm="100000">
                                          <p:val>
                                            <p:strVal val="#ppt_y"/>
                                          </p:val>
                                        </p:tav>
                                      </p:tavLst>
                                    </p:anim>
                                    <p:anim calcmode="lin" valueType="num">
                                      <p:cBhvr>
                                        <p:cTn id="4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332656"/>
            <a:ext cx="8676456" cy="1287016"/>
          </a:xfrm>
        </p:spPr>
        <p:txBody>
          <a:bodyPr>
            <a:normAutofit fontScale="90000"/>
          </a:bodyPr>
          <a:lstStyle/>
          <a:p>
            <a:r>
              <a:rPr lang="en-US" sz="2700" dirty="0" smtClean="0">
                <a:solidFill>
                  <a:srgbClr val="002060"/>
                </a:solidFill>
                <a:latin typeface="Comic Sans MS" pitchFamily="66" charset="0"/>
              </a:rPr>
              <a:t>Explain why the pets are so busy now. What have you done for them? Use your phrases in Present Perfect.</a:t>
            </a:r>
            <a:r>
              <a:rPr lang="ru-RU" dirty="0" smtClean="0">
                <a:solidFill>
                  <a:srgbClr val="002060"/>
                </a:solidFill>
              </a:rPr>
              <a:t/>
            </a:r>
            <a:br>
              <a:rPr lang="ru-RU" dirty="0" smtClean="0">
                <a:solidFill>
                  <a:srgbClr val="002060"/>
                </a:solidFill>
              </a:rPr>
            </a:br>
            <a:endParaRPr lang="ru-RU" dirty="0">
              <a:solidFill>
                <a:srgbClr val="002060"/>
              </a:solidFill>
            </a:endParaRPr>
          </a:p>
        </p:txBody>
      </p:sp>
      <p:sp>
        <p:nvSpPr>
          <p:cNvPr id="4" name="Прямоугольник 3"/>
          <p:cNvSpPr/>
          <p:nvPr/>
        </p:nvSpPr>
        <p:spPr>
          <a:xfrm>
            <a:off x="251520" y="1196752"/>
            <a:ext cx="8892480" cy="1015663"/>
          </a:xfrm>
          <a:prstGeom prst="rect">
            <a:avLst/>
          </a:prstGeom>
        </p:spPr>
        <p:txBody>
          <a:bodyPr wrap="square">
            <a:spAutoFit/>
          </a:bodyPr>
          <a:lstStyle/>
          <a:p>
            <a:r>
              <a:rPr lang="en-US" sz="2000" b="1" dirty="0" smtClean="0">
                <a:latin typeface="Times New Roman" pitchFamily="18" charset="0"/>
                <a:cs typeface="Times New Roman" pitchFamily="18" charset="0"/>
              </a:rPr>
              <a:t>Example:</a:t>
            </a:r>
            <a:r>
              <a:rPr lang="en-US" sz="2000" dirty="0" smtClean="0">
                <a:latin typeface="Times New Roman" pitchFamily="18" charset="0"/>
                <a:cs typeface="Times New Roman" pitchFamily="18" charset="0"/>
              </a:rPr>
              <a:t> 1.____________________, so Rex is gnawing it in the corner now.  </a:t>
            </a:r>
            <a:r>
              <a:rPr lang="en-US" sz="2000" i="1" dirty="0" smtClean="0">
                <a:latin typeface="Times New Roman" pitchFamily="18" charset="0"/>
                <a:cs typeface="Times New Roman" pitchFamily="18" charset="0"/>
              </a:rPr>
              <a:t>-  I have bought a</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bone for my dog in the Pet Shop, so Rex is gnawing it in the corner now.</a:t>
            </a:r>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5" name="Прямоугольник 4"/>
          <p:cNvSpPr/>
          <p:nvPr/>
        </p:nvSpPr>
        <p:spPr>
          <a:xfrm>
            <a:off x="323528" y="2348880"/>
            <a:ext cx="8352928" cy="400110"/>
          </a:xfrm>
          <a:prstGeom prst="rect">
            <a:avLst/>
          </a:prstGeom>
        </p:spPr>
        <p:txBody>
          <a:bodyPr wrap="square">
            <a:spAutoFit/>
          </a:bodyPr>
          <a:lstStyle/>
          <a:p>
            <a:r>
              <a:rPr lang="en-US" sz="2000" dirty="0" smtClean="0">
                <a:latin typeface="Times New Roman" pitchFamily="18" charset="0"/>
                <a:cs typeface="Times New Roman" pitchFamily="18" charset="0"/>
              </a:rPr>
              <a:t>2. _______________________ and the cat is sleeping in the basket now. </a:t>
            </a:r>
            <a:endParaRPr lang="ru-RU" sz="2000" dirty="0">
              <a:latin typeface="Times New Roman" pitchFamily="18" charset="0"/>
              <a:cs typeface="Times New Roman" pitchFamily="18" charset="0"/>
            </a:endParaRPr>
          </a:p>
        </p:txBody>
      </p:sp>
      <p:sp>
        <p:nvSpPr>
          <p:cNvPr id="6" name="Прямоугольник 5"/>
          <p:cNvSpPr/>
          <p:nvPr/>
        </p:nvSpPr>
        <p:spPr>
          <a:xfrm>
            <a:off x="323528" y="3068960"/>
            <a:ext cx="7920880" cy="400110"/>
          </a:xfrm>
          <a:prstGeom prst="rect">
            <a:avLst/>
          </a:prstGeom>
        </p:spPr>
        <p:txBody>
          <a:bodyPr wrap="square">
            <a:spAutoFit/>
          </a:bodyPr>
          <a:lstStyle/>
          <a:p>
            <a:r>
              <a:rPr lang="en-US" sz="2000" dirty="0" smtClean="0">
                <a:latin typeface="Times New Roman" pitchFamily="18" charset="0"/>
                <a:cs typeface="Times New Roman" pitchFamily="18" charset="0"/>
              </a:rPr>
              <a:t>3. _______________________, so the hamsters are eating and eating. </a:t>
            </a:r>
            <a:endParaRPr lang="ru-RU" sz="2000" dirty="0">
              <a:latin typeface="Times New Roman" pitchFamily="18" charset="0"/>
              <a:cs typeface="Times New Roman" pitchFamily="18" charset="0"/>
            </a:endParaRPr>
          </a:p>
        </p:txBody>
      </p:sp>
      <p:sp>
        <p:nvSpPr>
          <p:cNvPr id="7" name="Прямоугольник 6"/>
          <p:cNvSpPr/>
          <p:nvPr/>
        </p:nvSpPr>
        <p:spPr>
          <a:xfrm>
            <a:off x="323528" y="3789040"/>
            <a:ext cx="8136904" cy="400110"/>
          </a:xfrm>
          <a:prstGeom prst="rect">
            <a:avLst/>
          </a:prstGeom>
        </p:spPr>
        <p:txBody>
          <a:bodyPr wrap="square">
            <a:spAutoFit/>
          </a:bodyPr>
          <a:lstStyle/>
          <a:p>
            <a:r>
              <a:rPr lang="en-US" sz="2000" dirty="0" smtClean="0">
                <a:latin typeface="Times New Roman" pitchFamily="18" charset="0"/>
                <a:cs typeface="Times New Roman" pitchFamily="18" charset="0"/>
              </a:rPr>
              <a:t>4. _______________________ and the kittens are running and jumping now. </a:t>
            </a:r>
            <a:endParaRPr lang="ru-RU" sz="2000" dirty="0">
              <a:latin typeface="Times New Roman" pitchFamily="18" charset="0"/>
              <a:cs typeface="Times New Roman" pitchFamily="18" charset="0"/>
            </a:endParaRPr>
          </a:p>
        </p:txBody>
      </p:sp>
      <p:sp>
        <p:nvSpPr>
          <p:cNvPr id="8" name="Прямоугольник 7"/>
          <p:cNvSpPr/>
          <p:nvPr/>
        </p:nvSpPr>
        <p:spPr>
          <a:xfrm>
            <a:off x="323528" y="4509120"/>
            <a:ext cx="7992888" cy="400110"/>
          </a:xfrm>
          <a:prstGeom prst="rect">
            <a:avLst/>
          </a:prstGeom>
        </p:spPr>
        <p:txBody>
          <a:bodyPr wrap="square">
            <a:spAutoFit/>
          </a:bodyPr>
          <a:lstStyle/>
          <a:p>
            <a:r>
              <a:rPr lang="en-US" sz="2000" dirty="0" smtClean="0">
                <a:latin typeface="Times New Roman" pitchFamily="18" charset="0"/>
                <a:cs typeface="Times New Roman" pitchFamily="18" charset="0"/>
              </a:rPr>
              <a:t>5. _______________________, so the canaries are singing a beautiful song. </a:t>
            </a:r>
            <a:endParaRPr lang="ru-RU" sz="2000" dirty="0">
              <a:latin typeface="Times New Roman" pitchFamily="18" charset="0"/>
              <a:cs typeface="Times New Roman" pitchFamily="18" charset="0"/>
            </a:endParaRPr>
          </a:p>
        </p:txBody>
      </p:sp>
      <p:sp>
        <p:nvSpPr>
          <p:cNvPr id="9" name="Прямоугольник 8"/>
          <p:cNvSpPr/>
          <p:nvPr/>
        </p:nvSpPr>
        <p:spPr>
          <a:xfrm>
            <a:off x="323528" y="5229200"/>
            <a:ext cx="7848872" cy="400110"/>
          </a:xfrm>
          <a:prstGeom prst="rect">
            <a:avLst/>
          </a:prstGeom>
        </p:spPr>
        <p:txBody>
          <a:bodyPr wrap="square">
            <a:spAutoFit/>
          </a:bodyPr>
          <a:lstStyle/>
          <a:p>
            <a:r>
              <a:rPr lang="en-US" sz="2000" dirty="0" smtClean="0">
                <a:latin typeface="Times New Roman" pitchFamily="18" charset="0"/>
                <a:cs typeface="Times New Roman" pitchFamily="18" charset="0"/>
              </a:rPr>
              <a:t>6. _______________________, so the tortoise is moving to the water. </a:t>
            </a:r>
            <a:endParaRPr lang="ru-RU" sz="2000" dirty="0">
              <a:latin typeface="Times New Roman" pitchFamily="18" charset="0"/>
              <a:cs typeface="Times New Roman" pitchFamily="18" charset="0"/>
            </a:endParaRPr>
          </a:p>
        </p:txBody>
      </p:sp>
      <p:sp>
        <p:nvSpPr>
          <p:cNvPr id="10" name="Прямоугольник 9"/>
          <p:cNvSpPr/>
          <p:nvPr/>
        </p:nvSpPr>
        <p:spPr>
          <a:xfrm>
            <a:off x="323528" y="5877272"/>
            <a:ext cx="7488832" cy="400110"/>
          </a:xfrm>
          <a:prstGeom prst="rect">
            <a:avLst/>
          </a:prstGeom>
        </p:spPr>
        <p:txBody>
          <a:bodyPr wrap="square">
            <a:spAutoFit/>
          </a:bodyPr>
          <a:lstStyle/>
          <a:p>
            <a:r>
              <a:rPr lang="en-US" sz="2000" dirty="0" smtClean="0">
                <a:latin typeface="Times New Roman" pitchFamily="18" charset="0"/>
                <a:cs typeface="Times New Roman" pitchFamily="18" charset="0"/>
              </a:rPr>
              <a:t>7. _______________________, so the parrot is talking to my friends. </a:t>
            </a:r>
            <a:endParaRPr lang="ru-RU" sz="20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3" presetClass="entr" presetSubtype="0" fill="hold" grpId="0" nodeType="afterEffect">
                                  <p:stCondLst>
                                    <p:cond delay="0"/>
                                  </p:stCondLst>
                                  <p:iterate type="lt">
                                    <p:tmPct val="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100"/>
                                        <p:tgtEl>
                                          <p:spTgt spid="6"/>
                                        </p:tgtEl>
                                      </p:cBhvr>
                                    </p:animEffect>
                                    <p:anim calcmode="lin" valueType="num">
                                      <p:cBhvr>
                                        <p:cTn id="23" dur="400" fill="hold"/>
                                        <p:tgtEl>
                                          <p:spTgt spid="6"/>
                                        </p:tgtEl>
                                        <p:attrNameLst>
                                          <p:attrName>ppt_x</p:attrName>
                                        </p:attrNameLst>
                                      </p:cBhvr>
                                      <p:tavLst>
                                        <p:tav tm="0">
                                          <p:val>
                                            <p:strVal val="#ppt_x"/>
                                          </p:val>
                                        </p:tav>
                                        <p:tav tm="100000">
                                          <p:val>
                                            <p:strVal val="#ppt_x"/>
                                          </p:val>
                                        </p:tav>
                                      </p:tavLst>
                                    </p:anim>
                                    <p:anim calcmode="lin" valueType="num">
                                      <p:cBhvr>
                                        <p:cTn id="24" dur="400" fill="hold"/>
                                        <p:tgtEl>
                                          <p:spTgt spid="6"/>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4" presetClass="entr" presetSubtype="16" fill="hold" grpId="0" nodeType="afterEffect">
                                  <p:stCondLst>
                                    <p:cond delay="0"/>
                                  </p:stCondLst>
                                  <p:iterate type="lt">
                                    <p:tmPct val="0"/>
                                  </p:iterate>
                                  <p:childTnLst>
                                    <p:set>
                                      <p:cBhvr>
                                        <p:cTn id="46" dur="1" fill="hold">
                                          <p:stCondLst>
                                            <p:cond delay="0"/>
                                          </p:stCondLst>
                                        </p:cTn>
                                        <p:tgtEl>
                                          <p:spTgt spid="10"/>
                                        </p:tgtEl>
                                        <p:attrNameLst>
                                          <p:attrName>style.visibility</p:attrName>
                                        </p:attrNameLst>
                                      </p:cBhvr>
                                      <p:to>
                                        <p:strVal val="visible"/>
                                      </p:to>
                                    </p:set>
                                    <p:animEffect transition="in" filter="box(i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262</TotalTime>
  <Words>534</Words>
  <Application>Microsoft Office PowerPoint</Application>
  <PresentationFormat>Экран (4:3)</PresentationFormat>
  <Paragraphs>54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Открытая</vt:lpstr>
      <vt:lpstr> The Animal's World</vt:lpstr>
      <vt:lpstr>Слайд 2</vt:lpstr>
      <vt:lpstr>Слайд 3</vt:lpstr>
      <vt:lpstr>Слайд 4</vt:lpstr>
      <vt:lpstr>Слайд 5</vt:lpstr>
      <vt:lpstr>Слайд 6</vt:lpstr>
      <vt:lpstr>Слайд 7</vt:lpstr>
      <vt:lpstr>Слайд 8</vt:lpstr>
      <vt:lpstr>Explain why the pets are so busy now. What have you done for them? Use your phrases in Present Perfect. </vt:lpstr>
      <vt:lpstr>Слайд 10</vt:lpstr>
      <vt:lpstr>Choose the correct animal. </vt:lpstr>
      <vt:lpstr>Слайд 12</vt:lpstr>
      <vt:lpstr>Слайд 13</vt:lpstr>
      <vt:lpstr>Слайд 14</vt:lpstr>
      <vt:lpstr>Слайд 15</vt:lpstr>
      <vt:lpstr>The Fox, the Hare and the Cock</vt:lpstr>
      <vt:lpstr>         Baa, Baa, Black Sheep</vt:lpstr>
      <vt:lpstr>Good-bye, children and our dear guests!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 World</dc:title>
  <dc:creator>User</dc:creator>
  <cp:lastModifiedBy>Tata</cp:lastModifiedBy>
  <cp:revision>33</cp:revision>
  <dcterms:created xsi:type="dcterms:W3CDTF">2012-08-15T15:57:46Z</dcterms:created>
  <dcterms:modified xsi:type="dcterms:W3CDTF">2012-10-17T14:20:38Z</dcterms:modified>
</cp:coreProperties>
</file>