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A082C-63F0-4925-9E3D-AB5C8BB059AB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lvl2pPr lvl="1">
              <a:defRPr>
                <a:latin typeface="+mn-lt"/>
              </a:defRPr>
            </a:lvl2pPr>
          </a:lstStyle>
          <a:p>
            <a:pPr>
              <a:defRPr/>
            </a:pPr>
            <a:fld id="{8FCADAAA-97C6-4F28-A012-1D8CB1914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28311-BC7D-4CD1-9779-18B57713DA1B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52A38-C6F1-43EA-A7E5-7F92BDAC1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8FFBD-1519-4DD7-95A6-F9F5FD433E88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EC39D-A2C5-4EBA-A3B4-8C343256A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C318E-A3F4-4C58-9090-5E7DBEC2C9D0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7A45-D996-4807-9B02-164286011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AA88-4784-439D-9DD3-4292A2F3BFD3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9C7F-22E7-45B4-9C21-BEE0CFCE2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3176-A143-4B5C-97E4-BD1FDCFB3892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92C95-270E-47D8-BE17-F359D8E7D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96AB7-0FD4-4C8D-B8BB-107764E1B258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A2402-AFEE-4765-915B-D55CD6FCA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546A-34D5-4FE4-AD0B-647B52FD2E32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5C5F0-1D02-4261-B25E-D921778F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710E-E2C6-4EDB-AF2C-6B8889AAA268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03400-8C3C-42D0-ACB9-0DF7EE23B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6BE79-83F5-4160-BF0C-8BCE25B65574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C0E96-FB08-4540-9ED1-37FCDDEDD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C988-DAF6-4833-8994-3DE7E047BC11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B4EC-9636-40E8-9C45-E5981523B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0CB84-05F9-4D39-8967-1A5787182951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5045-1094-472A-A0B0-5BF42192E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024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0244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400" b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1BB78B5-867E-4E9D-9367-50DDC10A0CBB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lvl2pPr lvl="1"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2pPr>
          </a:lstStyle>
          <a:p>
            <a:pPr>
              <a:defRPr/>
            </a:pPr>
            <a:fld id="{3656F6F7-08E4-4B76-B407-27C4C41F7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snegnij-chelovek.narod.ru/index_files/image/xrono/zima_2005_01/0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Урок - путешествие</a:t>
            </a:r>
          </a:p>
        </p:txBody>
      </p:sp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381000" y="2209800"/>
            <a:ext cx="8534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Наши пернатые друзья </a:t>
            </a:r>
          </a:p>
        </p:txBody>
      </p:sp>
      <p:pic>
        <p:nvPicPr>
          <p:cNvPr id="14339" name="Picture 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220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4m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2672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снеги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4295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524000" y="5486400"/>
            <a:ext cx="1825625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2562" tIns="46038" rIns="182562" bIns="46038">
            <a:spAutoFit/>
          </a:bodyPr>
          <a:lstStyle/>
          <a:p>
            <a:pPr marL="342900" indent="-342900"/>
            <a:r>
              <a:rPr lang="ru-RU" sz="3200">
                <a:latin typeface="Times New Roman" pitchFamily="18" charset="0"/>
              </a:rPr>
              <a:t>Снегирь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4343400" y="457200"/>
            <a:ext cx="4495800" cy="564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marL="342900" indent="-342900"/>
            <a:r>
              <a:rPr lang="ru-RU" sz="2800">
                <a:latin typeface="Times New Roman" pitchFamily="18" charset="0"/>
              </a:rPr>
              <a:t>5. С наступлением холодов, с первым робким снежком к нам на зимовку прилетают эти птицы с севера. Название птице дали от слова снег. Это самая красивая зимняя птица. А вот песня у него тихая, с грустинкой, словно полозья саней по снегу скрипят.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80375" cy="9144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Станция «Загадочная»</a:t>
            </a:r>
          </a:p>
        </p:txBody>
      </p:sp>
      <p:sp>
        <p:nvSpPr>
          <p:cNvPr id="5" name="AutoShape 79"/>
          <p:cNvSpPr>
            <a:spLocks noChangeArrowheads="1"/>
          </p:cNvSpPr>
          <p:nvPr/>
        </p:nvSpPr>
        <p:spPr bwMode="auto">
          <a:xfrm>
            <a:off x="1009650" y="1219200"/>
            <a:ext cx="3276600" cy="990600"/>
          </a:xfrm>
          <a:prstGeom prst="foldedCorner">
            <a:avLst>
              <a:gd name="adj" fmla="val 12500"/>
            </a:avLst>
          </a:prstGeom>
          <a:solidFill>
            <a:srgbClr val="2BD5C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1. Я день </a:t>
            </a:r>
            <a:r>
              <a:rPr lang="ru-RU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деньской</a:t>
            </a: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стучу,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Я врач лесной, я лес лечу</a:t>
            </a:r>
          </a:p>
        </p:txBody>
      </p:sp>
      <p:sp>
        <p:nvSpPr>
          <p:cNvPr id="6" name="AutoShape 79"/>
          <p:cNvSpPr>
            <a:spLocks noChangeArrowheads="1"/>
          </p:cNvSpPr>
          <p:nvPr/>
        </p:nvSpPr>
        <p:spPr bwMode="auto">
          <a:xfrm>
            <a:off x="4724400" y="1143000"/>
            <a:ext cx="4191000" cy="17526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4. Красногрудый, чернокрылый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Любит зернышки клевать,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С первым снегом на рябине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Он появиться опять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7" name="AutoShape 79"/>
          <p:cNvSpPr>
            <a:spLocks noChangeArrowheads="1"/>
          </p:cNvSpPr>
          <p:nvPr/>
        </p:nvSpPr>
        <p:spPr bwMode="auto">
          <a:xfrm>
            <a:off x="152400" y="2514600"/>
            <a:ext cx="4267200" cy="1828800"/>
          </a:xfrm>
          <a:prstGeom prst="foldedCorner">
            <a:avLst>
              <a:gd name="adj" fmla="val 12500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2.  Я весь день ловлю жучков,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Уплетаю червячков.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 теплый край я не летаю,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Здесь под крышей обитаю.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Чик – </a:t>
            </a:r>
            <a:r>
              <a:rPr lang="ru-RU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чирик</a:t>
            </a: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, не робей, я бывалый …..</a:t>
            </a:r>
          </a:p>
        </p:txBody>
      </p:sp>
      <p:sp>
        <p:nvSpPr>
          <p:cNvPr id="8" name="AutoShape 79"/>
          <p:cNvSpPr>
            <a:spLocks noChangeArrowheads="1"/>
          </p:cNvSpPr>
          <p:nvPr/>
        </p:nvSpPr>
        <p:spPr bwMode="auto">
          <a:xfrm>
            <a:off x="5105400" y="3048000"/>
            <a:ext cx="3657600" cy="1524000"/>
          </a:xfrm>
          <a:prstGeom prst="foldedCorner">
            <a:avLst>
              <a:gd name="adj" fmla="val 125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5. Прилетает к нам с теплом,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Путь проделав длинный,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Лепит домик под окном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Из травы и глины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9" name="AutoShape 79"/>
          <p:cNvSpPr>
            <a:spLocks noChangeArrowheads="1"/>
          </p:cNvSpPr>
          <p:nvPr/>
        </p:nvSpPr>
        <p:spPr bwMode="auto">
          <a:xfrm>
            <a:off x="1066800" y="4876800"/>
            <a:ext cx="2743200" cy="1295400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3. На шесте – дворец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Во дворце – певец,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А зовут его ………..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10" name="AutoShape 79"/>
          <p:cNvSpPr>
            <a:spLocks noChangeArrowheads="1"/>
          </p:cNvSpPr>
          <p:nvPr/>
        </p:nvSpPr>
        <p:spPr bwMode="auto">
          <a:xfrm>
            <a:off x="4191000" y="4876800"/>
            <a:ext cx="3962400" cy="1752600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6. У неё глаза большие</a:t>
            </a:r>
          </a:p>
          <a:p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Хищный клюв всегда крючком</a:t>
            </a:r>
          </a:p>
          <a:p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По ночам она летает</a:t>
            </a:r>
          </a:p>
          <a:p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Спит на дереве лишь днём</a:t>
            </a:r>
            <a:endParaRPr lang="ru-RU" sz="20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943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ПРИЗНАКИ ЗИМЫ</a:t>
            </a:r>
          </a:p>
        </p:txBody>
      </p:sp>
      <p:graphicFrame>
        <p:nvGraphicFramePr>
          <p:cNvPr id="5" name="Group 90"/>
          <p:cNvGraphicFramePr>
            <a:graphicFrameLocks noGrp="1"/>
          </p:cNvGraphicFramePr>
          <p:nvPr/>
        </p:nvGraphicFramePr>
        <p:xfrm>
          <a:off x="2590800" y="1397000"/>
          <a:ext cx="3962400" cy="660400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солнце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495800" y="1524000"/>
            <a:ext cx="1905000" cy="4572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0000"/>
                </a:solidFill>
              </a:rPr>
              <a:t>все ниже</a:t>
            </a:r>
          </a:p>
        </p:txBody>
      </p:sp>
      <p:graphicFrame>
        <p:nvGraphicFramePr>
          <p:cNvPr id="17" name="Group 66"/>
          <p:cNvGraphicFramePr>
            <a:graphicFrameLocks noGrp="1"/>
          </p:cNvGraphicFramePr>
          <p:nvPr/>
        </p:nvGraphicFramePr>
        <p:xfrm>
          <a:off x="2971800" y="2362200"/>
          <a:ext cx="3200400" cy="944563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дни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ночи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CC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4114800" y="2362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</a:rPr>
              <a:t>короткие</a:t>
            </a: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4114800" y="2895600"/>
            <a:ext cx="1676400" cy="45720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000000"/>
                </a:solidFill>
                <a:latin typeface="Arial Narrow" pitchFamily="34" charset="0"/>
              </a:rPr>
              <a:t>длинные</a:t>
            </a:r>
          </a:p>
        </p:txBody>
      </p:sp>
      <p:graphicFrame>
        <p:nvGraphicFramePr>
          <p:cNvPr id="20" name="Group 120"/>
          <p:cNvGraphicFramePr>
            <a:graphicFrameLocks noGrp="1"/>
          </p:cNvGraphicFramePr>
          <p:nvPr/>
        </p:nvGraphicFramePr>
        <p:xfrm>
          <a:off x="6553200" y="2438400"/>
          <a:ext cx="2362200" cy="944563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замерзают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21" name="Text Box 122"/>
          <p:cNvSpPr txBox="1">
            <a:spLocks noChangeArrowheads="1"/>
          </p:cNvSpPr>
          <p:nvPr/>
        </p:nvSpPr>
        <p:spPr bwMode="auto">
          <a:xfrm>
            <a:off x="6858000" y="2895600"/>
            <a:ext cx="1741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Arial Narrow" pitchFamily="34" charset="0"/>
              </a:rPr>
              <a:t>водоемы</a:t>
            </a:r>
          </a:p>
        </p:txBody>
      </p:sp>
      <p:graphicFrame>
        <p:nvGraphicFramePr>
          <p:cNvPr id="22" name="Group 71"/>
          <p:cNvGraphicFramePr>
            <a:graphicFrameLocks noGrp="1"/>
          </p:cNvGraphicFramePr>
          <p:nvPr/>
        </p:nvGraphicFramePr>
        <p:xfrm>
          <a:off x="228600" y="2438400"/>
          <a:ext cx="1981200" cy="13716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замерзает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23" name="Text Box 123"/>
          <p:cNvSpPr txBox="1">
            <a:spLocks noChangeArrowheads="1"/>
          </p:cNvSpPr>
          <p:nvPr/>
        </p:nvSpPr>
        <p:spPr bwMode="auto">
          <a:xfrm>
            <a:off x="685800" y="3200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Arial Narrow" pitchFamily="34" charset="0"/>
              </a:rPr>
              <a:t>почва</a:t>
            </a:r>
          </a:p>
        </p:txBody>
      </p:sp>
      <p:graphicFrame>
        <p:nvGraphicFramePr>
          <p:cNvPr id="24" name="Group 79"/>
          <p:cNvGraphicFramePr>
            <a:graphicFrameLocks noGrp="1"/>
          </p:cNvGraphicFramePr>
          <p:nvPr/>
        </p:nvGraphicFramePr>
        <p:xfrm>
          <a:off x="2590800" y="3581400"/>
          <a:ext cx="3886200" cy="7620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понижается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4724400" y="3657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t</a:t>
            </a:r>
            <a:r>
              <a:rPr lang="en-US" sz="2400" baseline="30000">
                <a:solidFill>
                  <a:srgbClr val="000000"/>
                </a:solidFill>
              </a:rPr>
              <a:t>0 </a:t>
            </a:r>
            <a:r>
              <a:rPr lang="ru-RU" sz="2400">
                <a:solidFill>
                  <a:srgbClr val="000000"/>
                </a:solidFill>
              </a:rPr>
              <a:t>воздуха</a:t>
            </a:r>
          </a:p>
        </p:txBody>
      </p:sp>
      <p:graphicFrame>
        <p:nvGraphicFramePr>
          <p:cNvPr id="26" name="Group 132"/>
          <p:cNvGraphicFramePr>
            <a:graphicFrameLocks noGrp="1"/>
          </p:cNvGraphicFramePr>
          <p:nvPr/>
        </p:nvGraphicFramePr>
        <p:xfrm>
          <a:off x="6553200" y="3962400"/>
          <a:ext cx="2209800" cy="144780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дождь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27" name="Text Box 134"/>
          <p:cNvSpPr txBox="1">
            <a:spLocks noChangeArrowheads="1"/>
          </p:cNvSpPr>
          <p:nvPr/>
        </p:nvSpPr>
        <p:spPr bwMode="auto">
          <a:xfrm>
            <a:off x="6613525" y="4481513"/>
            <a:ext cx="1787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Arial Narrow" pitchFamily="34" charset="0"/>
              </a:rPr>
              <a:t>сменяется </a:t>
            </a:r>
          </a:p>
          <a:p>
            <a:r>
              <a:rPr lang="ru-RU" sz="2800">
                <a:solidFill>
                  <a:srgbClr val="000000"/>
                </a:solidFill>
                <a:latin typeface="Arial Narrow" pitchFamily="34" charset="0"/>
              </a:rPr>
              <a:t>снегом</a:t>
            </a:r>
          </a:p>
        </p:txBody>
      </p:sp>
      <p:graphicFrame>
        <p:nvGraphicFramePr>
          <p:cNvPr id="28" name="Group 100"/>
          <p:cNvGraphicFramePr>
            <a:graphicFrameLocks noGrp="1"/>
          </p:cNvGraphicFramePr>
          <p:nvPr/>
        </p:nvGraphicFramePr>
        <p:xfrm>
          <a:off x="3200400" y="4572000"/>
          <a:ext cx="2743200" cy="53340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похолодание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Group 109"/>
          <p:cNvGraphicFramePr>
            <a:graphicFrameLocks noGrp="1"/>
          </p:cNvGraphicFramePr>
          <p:nvPr/>
        </p:nvGraphicFramePr>
        <p:xfrm>
          <a:off x="381000" y="5486400"/>
          <a:ext cx="5562600" cy="914400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Изменяется жизнь растений, птиц, животных, труд людей.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58" descr="image9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47738"/>
            <a:ext cx="167640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9" descr="kv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7620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0" descr="kv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40386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19" grpId="0" animBg="1"/>
      <p:bldP spid="21" grpId="0"/>
      <p:bldP spid="23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2" descr="5_перелетная птица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514600" cy="18288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6626" name="Picture 14" descr="birds_migration_300перелетные тпицы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"/>
            <a:ext cx="2667000" cy="1524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6627" name="Picture 15" descr="перелетная пт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786313"/>
            <a:ext cx="2514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6" descr="о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786313"/>
            <a:ext cx="2590800" cy="15240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6629" name="Picture 13" descr="birds10перелетная птица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724400"/>
            <a:ext cx="2590800" cy="17526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124200" y="1676400"/>
            <a:ext cx="25908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Птицы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1571625" y="2438400"/>
            <a:ext cx="2847975" cy="12763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419600" y="2438400"/>
            <a:ext cx="0" cy="129540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419600" y="2438400"/>
            <a:ext cx="3009900" cy="1204913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00063" y="3786188"/>
            <a:ext cx="2057400" cy="8382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Оседлые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000375" y="3714750"/>
            <a:ext cx="2895600" cy="914400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Перелетные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6286500" y="3714750"/>
            <a:ext cx="2514600" cy="838200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Кочующие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505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ПТИЧЬЯ СТОЛОВАЯ</a:t>
            </a:r>
          </a:p>
        </p:txBody>
      </p:sp>
      <p:pic>
        <p:nvPicPr>
          <p:cNvPr id="4" name="Picture 3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2362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5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95400"/>
            <a:ext cx="2362200" cy="177165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6" name="Picture 5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295400"/>
            <a:ext cx="2514600" cy="17605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2" name="Picture 9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429000"/>
            <a:ext cx="2057400" cy="27432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3" name="Picture 10" descr="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352800"/>
            <a:ext cx="1590675" cy="13716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4" name="Picture 11" descr="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3276600"/>
            <a:ext cx="1447800" cy="14478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15" name="Picture 8" descr="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276600"/>
            <a:ext cx="1693863" cy="28956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4"/>
          <p:cNvSpPr>
            <a:spLocks noChangeArrowheads="1"/>
          </p:cNvSpPr>
          <p:nvPr/>
        </p:nvSpPr>
        <p:spPr bwMode="auto">
          <a:xfrm>
            <a:off x="0" y="0"/>
            <a:ext cx="8382000" cy="1905000"/>
          </a:xfrm>
          <a:prstGeom prst="leftRightArrow">
            <a:avLst>
              <a:gd name="adj1" fmla="val 50000"/>
              <a:gd name="adj2" fmla="val 88000"/>
            </a:avLst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Arial Narrow" pitchFamily="34" charset="0"/>
            </a:endParaRPr>
          </a:p>
        </p:txBody>
      </p:sp>
      <p:sp>
        <p:nvSpPr>
          <p:cNvPr id="28674" name="WordArt 22"/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Правила подкормки птиц :</a:t>
            </a:r>
          </a:p>
        </p:txBody>
      </p:sp>
      <p:sp>
        <p:nvSpPr>
          <p:cNvPr id="28675" name="AutoShape 27"/>
          <p:cNvSpPr>
            <a:spLocks noChangeArrowheads="1"/>
          </p:cNvSpPr>
          <p:nvPr/>
        </p:nvSpPr>
        <p:spPr bwMode="auto">
          <a:xfrm>
            <a:off x="990600" y="2057400"/>
            <a:ext cx="7239000" cy="1143000"/>
          </a:xfrm>
          <a:prstGeom prst="flowChartMagneticDrum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Arial Narrow" pitchFamily="34" charset="0"/>
            </a:endParaRPr>
          </a:p>
        </p:txBody>
      </p:sp>
      <p:sp>
        <p:nvSpPr>
          <p:cNvPr id="28676" name="WordArt 18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кормушки должны быть удобными</a:t>
            </a:r>
          </a:p>
        </p:txBody>
      </p:sp>
      <p:sp>
        <p:nvSpPr>
          <p:cNvPr id="28677" name="AutoShape 28"/>
          <p:cNvSpPr>
            <a:spLocks noChangeArrowheads="1"/>
          </p:cNvSpPr>
          <p:nvPr/>
        </p:nvSpPr>
        <p:spPr bwMode="auto">
          <a:xfrm>
            <a:off x="838200" y="3429000"/>
            <a:ext cx="7543800" cy="1143000"/>
          </a:xfrm>
          <a:prstGeom prst="flowChartMagneticDrum">
            <a:avLst/>
          </a:prstGeom>
          <a:solidFill>
            <a:srgbClr val="FF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Arial Narrow" pitchFamily="34" charset="0"/>
            </a:endParaRPr>
          </a:p>
        </p:txBody>
      </p:sp>
      <p:sp>
        <p:nvSpPr>
          <p:cNvPr id="28678" name="WordArt 23"/>
          <p:cNvSpPr>
            <a:spLocks noChangeArrowheads="1" noChangeShapeType="1" noTextEdit="1"/>
          </p:cNvSpPr>
          <p:nvPr/>
        </p:nvSpPr>
        <p:spPr bwMode="auto">
          <a:xfrm>
            <a:off x="1600200" y="37338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кормить птиц надо регулярно</a:t>
            </a:r>
          </a:p>
        </p:txBody>
      </p:sp>
      <p:sp>
        <p:nvSpPr>
          <p:cNvPr id="28679" name="AutoShape 29"/>
          <p:cNvSpPr>
            <a:spLocks noChangeArrowheads="1"/>
          </p:cNvSpPr>
          <p:nvPr/>
        </p:nvSpPr>
        <p:spPr bwMode="auto">
          <a:xfrm>
            <a:off x="609600" y="5105400"/>
            <a:ext cx="7620000" cy="1219200"/>
          </a:xfrm>
          <a:prstGeom prst="flowChartMagneticDrum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Arial Narrow" pitchFamily="34" charset="0"/>
            </a:endParaRPr>
          </a:p>
        </p:txBody>
      </p:sp>
      <p:sp>
        <p:nvSpPr>
          <p:cNvPr id="28680" name="WordArt 20"/>
          <p:cNvSpPr>
            <a:spLocks noChangeArrowheads="1" noChangeShapeType="1" noTextEdit="1"/>
          </p:cNvSpPr>
          <p:nvPr/>
        </p:nvSpPr>
        <p:spPr bwMode="auto">
          <a:xfrm>
            <a:off x="1371600" y="51816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необходимо очищать кормушки</a:t>
            </a:r>
          </a:p>
        </p:txBody>
      </p:sp>
      <p:sp>
        <p:nvSpPr>
          <p:cNvPr id="28681" name="WordArt 21"/>
          <p:cNvSpPr>
            <a:spLocks noChangeArrowheads="1" noChangeShapeType="1" noTextEdit="1"/>
          </p:cNvSpPr>
          <p:nvPr/>
        </p:nvSpPr>
        <p:spPr bwMode="auto">
          <a:xfrm>
            <a:off x="2971800" y="5791200"/>
            <a:ext cx="106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от снега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5410200" cy="962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выбери   корм   для     птиц</a:t>
            </a:r>
          </a:p>
        </p:txBody>
      </p:sp>
      <p:sp>
        <p:nvSpPr>
          <p:cNvPr id="3" name="AutoShape 28"/>
          <p:cNvSpPr>
            <a:spLocks noChangeArrowheads="1"/>
          </p:cNvSpPr>
          <p:nvPr/>
        </p:nvSpPr>
        <p:spPr bwMode="auto">
          <a:xfrm>
            <a:off x="914400" y="1143000"/>
            <a:ext cx="6400800" cy="1295400"/>
          </a:xfrm>
          <a:prstGeom prst="horizontalScrol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Arial Narrow" pitchFamily="34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324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1.Семена подсолнечника, лопуха, проса,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2667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дыни, тыквы, арбуза.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1066800" y="2286000"/>
            <a:ext cx="6553200" cy="1066800"/>
          </a:xfrm>
          <a:prstGeom prst="horizontalScroll">
            <a:avLst>
              <a:gd name="adj" fmla="val 12500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Arial Narrow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24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2.Соленое и несоленое сало, куски колбасы.</a:t>
            </a: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>
            <a:off x="914400" y="3200400"/>
            <a:ext cx="5562600" cy="1371600"/>
          </a:xfrm>
          <a:prstGeom prst="horizont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>
              <a:latin typeface="Arial Narrow" pitchFamily="34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143000" y="3810000"/>
            <a:ext cx="50387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3.Макароны, хлебные крошки.</a:t>
            </a:r>
          </a:p>
        </p:txBody>
      </p:sp>
      <p:pic>
        <p:nvPicPr>
          <p:cNvPr id="10" name="Picture 32" descr="Картинка 2 из 1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6482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80375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Станция «Угадай – </a:t>
            </a:r>
            <a:r>
              <a:rPr lang="ru-RU" b="1" dirty="0" err="1" smtClean="0"/>
              <a:t>ка</a:t>
            </a:r>
            <a:r>
              <a:rPr lang="ru-RU" b="1" dirty="0" smtClean="0"/>
              <a:t>»</a:t>
            </a:r>
          </a:p>
        </p:txBody>
      </p:sp>
      <p:pic>
        <p:nvPicPr>
          <p:cNvPr id="3" name="Picture 4" descr="снеги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58925"/>
            <a:ext cx="24384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00200"/>
            <a:ext cx="29718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больш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667000"/>
            <a:ext cx="21129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дятел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2274888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038600"/>
            <a:ext cx="34290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98"/>
                            </p:stCondLst>
                            <p:childTnLst>
                              <p:par>
                                <p:cTn id="22" presetID="8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98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98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98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8080375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Спасибо за участие!</a:t>
            </a:r>
          </a:p>
        </p:txBody>
      </p:sp>
      <p:pic>
        <p:nvPicPr>
          <p:cNvPr id="31746" name="Picture 6" descr="bdis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ig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7338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0" descr="chi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0"/>
            <a:ext cx="1447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4000" kern="0">
                <a:latin typeface="+mn-lt"/>
                <a:cs typeface="+mn-cs"/>
              </a:rPr>
              <a:t>Наконец –то дан звонок,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4000" kern="0">
                <a:latin typeface="+mn-lt"/>
                <a:cs typeface="+mn-cs"/>
              </a:rPr>
              <a:t>Начинается урок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4000" kern="0">
                <a:latin typeface="+mn-lt"/>
                <a:cs typeface="+mn-cs"/>
              </a:rPr>
              <a:t>Тут затеи и кроссворды,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4000" kern="0">
                <a:latin typeface="+mn-lt"/>
                <a:cs typeface="+mn-cs"/>
              </a:rPr>
              <a:t>Игры, шутки – всё для вас!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4000" kern="0">
                <a:latin typeface="+mn-lt"/>
                <a:cs typeface="+mn-cs"/>
              </a:rPr>
              <a:t>Пожелаем вам удачи –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4000" kern="0">
                <a:latin typeface="+mn-lt"/>
                <a:cs typeface="+mn-cs"/>
              </a:rPr>
              <a:t>За работу, в добрый час.</a:t>
            </a:r>
            <a:endParaRPr lang="ru-RU" sz="4000" kern="0" dirty="0">
              <a:latin typeface="+mn-lt"/>
              <a:cs typeface="+mn-cs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81054">
            <a:off x="7239000" y="533400"/>
            <a:ext cx="1539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2895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800" y="19812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3200" kern="0">
                <a:latin typeface="+mn-lt"/>
                <a:cs typeface="+mn-cs"/>
              </a:rPr>
              <a:t> Снится ночью пауку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3200" kern="0">
                <a:latin typeface="+mn-lt"/>
                <a:cs typeface="+mn-cs"/>
              </a:rPr>
              <a:t>Чудо – юдо на суку: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3200" kern="0">
                <a:latin typeface="+mn-lt"/>
                <a:cs typeface="+mn-cs"/>
              </a:rPr>
              <a:t>Темный клюв и два крыла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3200" kern="0">
                <a:latin typeface="+mn-lt"/>
                <a:cs typeface="+mn-cs"/>
              </a:rPr>
              <a:t>Прилетел – плохи дела.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3200" kern="0">
                <a:latin typeface="+mn-lt"/>
                <a:cs typeface="+mn-cs"/>
              </a:rPr>
              <a:t>А кого паук боится?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3200" kern="0">
                <a:latin typeface="+mn-lt"/>
                <a:cs typeface="+mn-cs"/>
              </a:rPr>
              <a:t>Угадали? Это ………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3200" kern="0">
                <a:latin typeface="+mn-lt"/>
                <a:cs typeface="+mn-cs"/>
              </a:rPr>
              <a:t>ПТИЦЫ</a:t>
            </a:r>
            <a:endParaRPr lang="ru-RU" sz="3200" kern="0" dirty="0">
              <a:latin typeface="+mn-lt"/>
              <a:cs typeface="+mn-cs"/>
            </a:endParaRPr>
          </a:p>
        </p:txBody>
      </p:sp>
      <p:pic>
        <p:nvPicPr>
          <p:cNvPr id="16387" name="Picture 5" descr="kitty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1148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ле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19050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чи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1000"/>
            <a:ext cx="1844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больш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"/>
            <a:ext cx="18288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поползе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81000"/>
            <a:ext cx="20193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28600" y="2895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/>
              <a:t>Клест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90800" y="2971800"/>
            <a:ext cx="1109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/>
              <a:t>Чиж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267200" y="2743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/>
              <a:t>Большая</a:t>
            </a:r>
            <a:r>
              <a:rPr lang="ru-RU" sz="3600"/>
              <a:t> </a:t>
            </a:r>
            <a:r>
              <a:rPr lang="ru-RU" sz="2000"/>
              <a:t>синица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7162800" y="2971800"/>
            <a:ext cx="141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Поползень</a:t>
            </a:r>
          </a:p>
        </p:txBody>
      </p:sp>
      <p:pic>
        <p:nvPicPr>
          <p:cNvPr id="17417" name="Picture 11" descr="иволг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429000"/>
            <a:ext cx="1905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зябли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3429000"/>
            <a:ext cx="19050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5" descr="скворец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4290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свиристель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3505200"/>
            <a:ext cx="20478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 Box 12"/>
          <p:cNvSpPr txBox="1">
            <a:spLocks noChangeArrowheads="1"/>
          </p:cNvSpPr>
          <p:nvPr/>
        </p:nvSpPr>
        <p:spPr bwMode="auto">
          <a:xfrm>
            <a:off x="457200" y="6019800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/>
              <a:t>Иволга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743200" y="5943600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/>
              <a:t>Зяблик</a:t>
            </a:r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4800600" y="5919788"/>
            <a:ext cx="117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Скворец</a:t>
            </a: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7162800" y="5919788"/>
            <a:ext cx="156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Свиристель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2" descr="таня 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293813" y="762000"/>
            <a:ext cx="71643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Станция       «Лесная»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425" y="914400"/>
            <a:ext cx="40528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143000"/>
            <a:ext cx="5105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3200" b="1" kern="0">
                <a:solidFill>
                  <a:schemeClr val="bg2"/>
                </a:solidFill>
                <a:latin typeface="+mn-lt"/>
                <a:cs typeface="+mn-cs"/>
              </a:rPr>
              <a:t>1. Этого певца узнать не очень трудно. Начинает он как обычно к вечеру и поет всю ночь. Чем ближе к утру, тем звонче его песня. </a:t>
            </a:r>
            <a:endParaRPr lang="ru-RU" sz="32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6629400" y="6375400"/>
            <a:ext cx="14763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2562" tIns="46038" rIns="182562" bIns="46038">
            <a:spAutoFit/>
          </a:bodyPr>
          <a:lstStyle/>
          <a:p>
            <a:pPr marL="342900" indent="-342900"/>
            <a:r>
              <a:rPr lang="ru-RU" sz="2400">
                <a:latin typeface="Times New Roman" pitchFamily="18" charset="0"/>
              </a:rPr>
              <a:t>Соловей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зябл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610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2. А почему его так назвали? Наверное потому, что перед ненастьем его </a:t>
            </a:r>
            <a:r>
              <a:rPr lang="ru-RU" sz="2800">
                <a:latin typeface="Times New Roman" pitchFamily="18" charset="0"/>
              </a:rPr>
              <a:t>удалая</a:t>
            </a:r>
            <a:r>
              <a:rPr lang="ru-RU" sz="2400">
                <a:latin typeface="Times New Roman" pitchFamily="18" charset="0"/>
              </a:rPr>
              <a:t> песня смолкает, он хохлится, будто зябнет и чуть слышно выговаривает: «рюм-рюм-рю».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4724400"/>
            <a:ext cx="3276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Гнездится он в лиственных и смешанных лесах и городских парках.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2590800" y="6461125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/>
              <a:t>Зяблик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304800"/>
            <a:ext cx="449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kern="0">
                <a:solidFill>
                  <a:srgbClr val="FFFF00"/>
                </a:solidFill>
                <a:latin typeface="+mn-lt"/>
                <a:cs typeface="+mn-cs"/>
              </a:rPr>
              <a:t>Синицу легко узнать по желтой грудке с черным галстуком посередине и черной бархатной шапочке на голове. Во дворе, в саду, в лесу то и дело звенит ее смешная и радостная песенка</a:t>
            </a:r>
            <a:r>
              <a:rPr lang="ru-RU" sz="2400" b="1" kern="0">
                <a:solidFill>
                  <a:srgbClr val="FFFF66"/>
                </a:solidFill>
                <a:latin typeface="+mn-lt"/>
                <a:cs typeface="+mn-cs"/>
              </a:rPr>
              <a:t>.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ru-RU" sz="2400" b="1" kern="0">
                <a:solidFill>
                  <a:srgbClr val="FFFF00"/>
                </a:solidFill>
                <a:latin typeface="+mn-lt"/>
                <a:cs typeface="+mn-cs"/>
              </a:rPr>
              <a:t>Зимой под глубоким снегом трудно найти корм маленькой птичке. Поэтому синицы прилетают в это время из леса поближе к человеческому жилью. </a:t>
            </a:r>
            <a:endParaRPr lang="ru-RU" sz="2400" b="1" kern="0" dirty="0">
              <a:solidFill>
                <a:srgbClr val="FFFF66"/>
              </a:solidFill>
              <a:latin typeface="+mn-lt"/>
              <a:cs typeface="+mn-cs"/>
            </a:endParaRPr>
          </a:p>
        </p:txBody>
      </p:sp>
      <p:pic>
        <p:nvPicPr>
          <p:cNvPr id="21506" name="Picture 9" descr="Си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66800"/>
            <a:ext cx="441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91200" y="2286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600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Синица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572000" cy="537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876800" y="5334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</a:rPr>
              <a:t>4. Ну, а эту песню вы все, конечно, знаете. С прилетом этой птицы начинается настоящее тепло. Даже если случайно завернет холодок, мороза уже не видать.  Это  очень полезная птица. Она уничтожает вредных мохнатых гусениц, которые другим птицам не по зубам.</a:t>
            </a:r>
          </a:p>
        </p:txBody>
      </p:sp>
      <p:sp>
        <p:nvSpPr>
          <p:cNvPr id="22531" name="Rectangle 16"/>
          <p:cNvSpPr>
            <a:spLocks noChangeArrowheads="1"/>
          </p:cNvSpPr>
          <p:nvPr/>
        </p:nvSpPr>
        <p:spPr bwMode="auto">
          <a:xfrm>
            <a:off x="7061200" y="6327775"/>
            <a:ext cx="1712913" cy="48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82562" tIns="46038" rIns="182562" bIns="46038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ru-RU" sz="2800">
                <a:latin typeface="Times New Roman" pitchFamily="18" charset="0"/>
              </a:rPr>
              <a:t>Кукушка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theme/theme1.xml><?xml version="1.0" encoding="utf-8"?>
<a:theme xmlns:a="http://schemas.openxmlformats.org/drawingml/2006/main" name="Тема1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pitchFamily="2" charset="2"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</TotalTime>
  <Words>387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Wingdings</vt:lpstr>
      <vt:lpstr>Calibri</vt:lpstr>
      <vt:lpstr>Arial Narrow</vt:lpstr>
      <vt:lpstr>Тема1</vt:lpstr>
      <vt:lpstr>Тема1</vt:lpstr>
      <vt:lpstr>Урок - путешествие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Станция «Загадочная»</vt:lpstr>
      <vt:lpstr>Слайд 12</vt:lpstr>
      <vt:lpstr>Слайд 13</vt:lpstr>
      <vt:lpstr>Слайд 14</vt:lpstr>
      <vt:lpstr>Слайд 15</vt:lpstr>
      <vt:lpstr>Слайд 16</vt:lpstr>
      <vt:lpstr>Станция «Угадай – ка»</vt:lpstr>
      <vt:lpstr>Спасибо за участие!</vt:lpstr>
    </vt:vector>
  </TitlesOfParts>
  <Company>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путешествие</dc:title>
  <dc:creator>Александр</dc:creator>
  <cp:lastModifiedBy>Лиза</cp:lastModifiedBy>
  <cp:revision>13</cp:revision>
  <dcterms:created xsi:type="dcterms:W3CDTF">2011-02-18T09:40:23Z</dcterms:created>
  <dcterms:modified xsi:type="dcterms:W3CDTF">2012-07-31T14:26:06Z</dcterms:modified>
</cp:coreProperties>
</file>