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s/slide56.xml" ContentType="application/vnd.openxmlformats-officedocument.presentationml.slide+xml"/>
  <Override PartName="/ppt/slides/slide5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s/slide5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49.xml" ContentType="application/vnd.openxmlformats-officedocument.presentationml.slide+xml"/>
  <Override PartName="/ppt/slides/slide5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s/slide62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0.xml" ContentType="application/vnd.openxmlformats-officedocument.presentationml.slideLayout+xml"/>
  <Default Extension="gif" ContentType="image/gif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56" r:id="rId3"/>
    <p:sldId id="268" r:id="rId4"/>
    <p:sldId id="257" r:id="rId5"/>
    <p:sldId id="296" r:id="rId6"/>
    <p:sldId id="261" r:id="rId7"/>
    <p:sldId id="297" r:id="rId8"/>
    <p:sldId id="260" r:id="rId9"/>
    <p:sldId id="298" r:id="rId10"/>
    <p:sldId id="259" r:id="rId11"/>
    <p:sldId id="299" r:id="rId12"/>
    <p:sldId id="262" r:id="rId13"/>
    <p:sldId id="320" r:id="rId14"/>
    <p:sldId id="263" r:id="rId15"/>
    <p:sldId id="292" r:id="rId16"/>
    <p:sldId id="264" r:id="rId17"/>
    <p:sldId id="293" r:id="rId18"/>
    <p:sldId id="266" r:id="rId19"/>
    <p:sldId id="294" r:id="rId20"/>
    <p:sldId id="265" r:id="rId21"/>
    <p:sldId id="295" r:id="rId22"/>
    <p:sldId id="267" r:id="rId23"/>
    <p:sldId id="270" r:id="rId24"/>
    <p:sldId id="271" r:id="rId25"/>
    <p:sldId id="272" r:id="rId26"/>
    <p:sldId id="273" r:id="rId27"/>
    <p:sldId id="274" r:id="rId28"/>
    <p:sldId id="275" r:id="rId29"/>
    <p:sldId id="276" r:id="rId30"/>
    <p:sldId id="277" r:id="rId31"/>
    <p:sldId id="279" r:id="rId32"/>
    <p:sldId id="278" r:id="rId33"/>
    <p:sldId id="280" r:id="rId34"/>
    <p:sldId id="287" r:id="rId35"/>
    <p:sldId id="288" r:id="rId36"/>
    <p:sldId id="283" r:id="rId37"/>
    <p:sldId id="282" r:id="rId38"/>
    <p:sldId id="285" r:id="rId39"/>
    <p:sldId id="286" r:id="rId40"/>
    <p:sldId id="281" r:id="rId41"/>
    <p:sldId id="284" r:id="rId42"/>
    <p:sldId id="289" r:id="rId43"/>
    <p:sldId id="304" r:id="rId44"/>
    <p:sldId id="300" r:id="rId45"/>
    <p:sldId id="305" r:id="rId46"/>
    <p:sldId id="301" r:id="rId47"/>
    <p:sldId id="306" r:id="rId48"/>
    <p:sldId id="303" r:id="rId49"/>
    <p:sldId id="321" r:id="rId50"/>
    <p:sldId id="309" r:id="rId51"/>
    <p:sldId id="308" r:id="rId52"/>
    <p:sldId id="302" r:id="rId53"/>
    <p:sldId id="322" r:id="rId54"/>
    <p:sldId id="310" r:id="rId55"/>
    <p:sldId id="315" r:id="rId56"/>
    <p:sldId id="311" r:id="rId57"/>
    <p:sldId id="316" r:id="rId58"/>
    <p:sldId id="314" r:id="rId59"/>
    <p:sldId id="317" r:id="rId60"/>
    <p:sldId id="313" r:id="rId61"/>
    <p:sldId id="318" r:id="rId62"/>
    <p:sldId id="312" r:id="rId63"/>
    <p:sldId id="319" r:id="rId64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CC"/>
    <a:srgbClr val="008000"/>
    <a:srgbClr val="FFFFCC"/>
    <a:srgbClr val="99CCFF"/>
    <a:srgbClr val="CC3300"/>
    <a:srgbClr val="CC00FF"/>
    <a:srgbClr val="99FFCC"/>
    <a:srgbClr val="FF9966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1" d="100"/>
          <a:sy n="51" d="100"/>
        </p:scale>
        <p:origin x="-1212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91AA0B-CB0E-489E-A221-47BF779B6E01}" type="datetimeFigureOut">
              <a:rPr lang="ru-RU"/>
              <a:pPr>
                <a:defRPr/>
              </a:pPr>
              <a:t>10.10.2012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2728AF-C377-4470-AB26-03D1471D90F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234847-C729-4877-9F46-6CC8A92717C1}" type="datetimeFigureOut">
              <a:rPr lang="ru-RU"/>
              <a:pPr>
                <a:defRPr/>
              </a:pPr>
              <a:t>10.10.2012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3EAB5F-90BB-484A-B533-3B2C3F2C7B1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7DB3F1-EFCB-453E-85A5-5B7FB5E5CCEB}" type="datetimeFigureOut">
              <a:rPr lang="ru-RU"/>
              <a:pPr>
                <a:defRPr/>
              </a:pPr>
              <a:t>10.10.2012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67449B-4427-4B58-8FCA-FBB782808A2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CF7308-D1B6-4F3A-A43C-200C896A7F7E}" type="datetimeFigureOut">
              <a:rPr lang="ru-RU"/>
              <a:pPr>
                <a:defRPr/>
              </a:pPr>
              <a:t>10.10.2012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27A6AF-9841-4DBA-8C10-05A2692DDED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3EE00B-B41A-42A1-A202-9E54DFD574BF}" type="datetimeFigureOut">
              <a:rPr lang="ru-RU"/>
              <a:pPr>
                <a:defRPr/>
              </a:pPr>
              <a:t>10.10.2012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91B624-5B66-474C-9CAC-645FB2F889B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CB31EB-66C6-4FEA-A9AF-91CCEA782A7F}" type="datetimeFigureOut">
              <a:rPr lang="ru-RU"/>
              <a:pPr>
                <a:defRPr/>
              </a:pPr>
              <a:t>10.10.2012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50AC39-5873-48EE-A6D6-BCE903E742B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5D6534-6DA2-4BE0-89D4-86D6A4BD570F}" type="datetimeFigureOut">
              <a:rPr lang="ru-RU"/>
              <a:pPr>
                <a:defRPr/>
              </a:pPr>
              <a:t>10.10.2012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810A9F-5913-42F3-91FF-FED34B3D08D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1A60F4-7AD8-4B6D-8D3D-12ECB9079F05}" type="datetimeFigureOut">
              <a:rPr lang="ru-RU"/>
              <a:pPr>
                <a:defRPr/>
              </a:pPr>
              <a:t>10.10.2012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C2F5D8-6A6E-4665-9A36-15504111A3D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EA9E66-0C6E-4ED2-B5DA-9092DEDD8B17}" type="datetimeFigureOut">
              <a:rPr lang="ru-RU"/>
              <a:pPr>
                <a:defRPr/>
              </a:pPr>
              <a:t>10.10.2012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8870BA-0725-4AC1-ACDC-1B3B35BA930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F68A65-DBB7-450D-BEB3-B844C821908F}" type="datetimeFigureOut">
              <a:rPr lang="ru-RU"/>
              <a:pPr>
                <a:defRPr/>
              </a:pPr>
              <a:t>10.10.2012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313E38-4240-4792-B3DB-BDF12026114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E8BEDF-59AA-44A6-8752-714CC4F6B94E}" type="datetimeFigureOut">
              <a:rPr lang="ru-RU"/>
              <a:pPr>
                <a:defRPr/>
              </a:pPr>
              <a:t>10.10.2012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38B69E-8CD5-4197-8A61-C48FAF70DF6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email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330D926B-4318-48F0-B8FB-865C3AF0DF2B}" type="datetimeFigureOut">
              <a:rPr lang="ru-RU"/>
              <a:pPr>
                <a:defRPr/>
              </a:pPr>
              <a:t>10.10.2012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4D9EC24F-8780-4396-A0E1-9C3558EFCA5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http://cs9554.vkontakte.ru/u154915211/-14/x_4189ee78.jpg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" Target="slide11.xm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hyperlink" Target="http://img-fotki.yandex.ru/get/5607/valenta-mog.1aa/0_78bd9_3c9106d4_L.png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eg"/><Relationship Id="rId4" Type="http://schemas.openxmlformats.org/officeDocument/2006/relationships/hyperlink" Target="http://img1.liveinternet.ru/images/attach/c/0/52/967/52967011_CharlesBabbage.jpg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" Target="slide13.xm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jpeg"/><Relationship Id="rId4" Type="http://schemas.openxmlformats.org/officeDocument/2006/relationships/hyperlink" Target="http://upload.wikimedia.org/wikipedia/commons/6/6c/George_Boole.jpg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" Target="slide15.xm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" Target="slide17.xm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" Target="slide19.xm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" Target="slide21.xm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4" Type="http://schemas.openxmlformats.org/officeDocument/2006/relationships/slide" Target="slide2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png"/><Relationship Id="rId4" Type="http://schemas.openxmlformats.org/officeDocument/2006/relationships/hyperlink" Target="http://img-fotki.yandex.ru/get/5607/valenta-mog.1aa/0_78bd9_3c9106d4_L.png" TargetMode="Externa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" Target="slide25.xm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slide" Target="slide27.xm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slide" Target="slide29.xm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slide" Target="slide16.xml"/><Relationship Id="rId13" Type="http://schemas.openxmlformats.org/officeDocument/2006/relationships/slide" Target="slide26.xml"/><Relationship Id="rId18" Type="http://schemas.openxmlformats.org/officeDocument/2006/relationships/slide" Target="slide36.xml"/><Relationship Id="rId26" Type="http://schemas.openxmlformats.org/officeDocument/2006/relationships/slide" Target="slide52.xml"/><Relationship Id="rId3" Type="http://schemas.openxmlformats.org/officeDocument/2006/relationships/slide" Target="slide6.xml"/><Relationship Id="rId21" Type="http://schemas.openxmlformats.org/officeDocument/2006/relationships/slide" Target="slide42.xml"/><Relationship Id="rId7" Type="http://schemas.openxmlformats.org/officeDocument/2006/relationships/slide" Target="slide14.xml"/><Relationship Id="rId12" Type="http://schemas.openxmlformats.org/officeDocument/2006/relationships/slide" Target="slide24.xml"/><Relationship Id="rId17" Type="http://schemas.openxmlformats.org/officeDocument/2006/relationships/slide" Target="slide34.xml"/><Relationship Id="rId25" Type="http://schemas.openxmlformats.org/officeDocument/2006/relationships/slide" Target="slide50.xml"/><Relationship Id="rId2" Type="http://schemas.openxmlformats.org/officeDocument/2006/relationships/slide" Target="slide4.xml"/><Relationship Id="rId16" Type="http://schemas.openxmlformats.org/officeDocument/2006/relationships/slide" Target="slide32.xml"/><Relationship Id="rId20" Type="http://schemas.openxmlformats.org/officeDocument/2006/relationships/slide" Target="slide40.xml"/><Relationship Id="rId29" Type="http://schemas.openxmlformats.org/officeDocument/2006/relationships/slide" Target="slide58.xml"/><Relationship Id="rId1" Type="http://schemas.openxmlformats.org/officeDocument/2006/relationships/slideLayout" Target="../slideLayouts/slideLayout1.xml"/><Relationship Id="rId6" Type="http://schemas.openxmlformats.org/officeDocument/2006/relationships/slide" Target="slide12.xml"/><Relationship Id="rId11" Type="http://schemas.openxmlformats.org/officeDocument/2006/relationships/slide" Target="slide22.xml"/><Relationship Id="rId24" Type="http://schemas.openxmlformats.org/officeDocument/2006/relationships/slide" Target="slide48.xml"/><Relationship Id="rId5" Type="http://schemas.openxmlformats.org/officeDocument/2006/relationships/slide" Target="slide10.xml"/><Relationship Id="rId15" Type="http://schemas.openxmlformats.org/officeDocument/2006/relationships/slide" Target="slide30.xml"/><Relationship Id="rId23" Type="http://schemas.openxmlformats.org/officeDocument/2006/relationships/slide" Target="slide46.xml"/><Relationship Id="rId28" Type="http://schemas.openxmlformats.org/officeDocument/2006/relationships/slide" Target="slide56.xml"/><Relationship Id="rId10" Type="http://schemas.openxmlformats.org/officeDocument/2006/relationships/slide" Target="slide20.xml"/><Relationship Id="rId19" Type="http://schemas.openxmlformats.org/officeDocument/2006/relationships/slide" Target="slide38.xml"/><Relationship Id="rId31" Type="http://schemas.openxmlformats.org/officeDocument/2006/relationships/slide" Target="slide62.xml"/><Relationship Id="rId4" Type="http://schemas.openxmlformats.org/officeDocument/2006/relationships/slide" Target="slide8.xml"/><Relationship Id="rId9" Type="http://schemas.openxmlformats.org/officeDocument/2006/relationships/slide" Target="slide18.xml"/><Relationship Id="rId14" Type="http://schemas.openxmlformats.org/officeDocument/2006/relationships/slide" Target="slide28.xml"/><Relationship Id="rId22" Type="http://schemas.openxmlformats.org/officeDocument/2006/relationships/slide" Target="slide44.xml"/><Relationship Id="rId27" Type="http://schemas.openxmlformats.org/officeDocument/2006/relationships/slide" Target="slide54.xml"/><Relationship Id="rId30" Type="http://schemas.openxmlformats.org/officeDocument/2006/relationships/slide" Target="slide60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slide" Target="slide31.xm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slide" Target="slide33.xm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slide" Target="slide35.xm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3.jpeg"/><Relationship Id="rId4" Type="http://schemas.openxmlformats.org/officeDocument/2006/relationships/image" Target="../media/image32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slide" Target="slide37.xm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slide" Target="slide39.xm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hyperlink" Target="http://www.fmclass.ru/pic/48412b1f6ff1f/pic.jpg" TargetMode="External"/><Relationship Id="rId1" Type="http://schemas.openxmlformats.org/officeDocument/2006/relationships/slideLayout" Target="../slideLayouts/slideLayout2.xml"/><Relationship Id="rId5" Type="http://schemas.openxmlformats.org/officeDocument/2006/relationships/slide" Target="slide5.xml"/><Relationship Id="rId4" Type="http://schemas.openxmlformats.org/officeDocument/2006/relationships/image" Target="../media/image6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slide" Target="slide41.xm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6.png"/><Relationship Id="rId4" Type="http://schemas.openxmlformats.org/officeDocument/2006/relationships/hyperlink" Target="http://img-fotki.yandex.ru/get/5607/valenta-mog.1aa/0_78bd9_3c9106d4_L.png" TargetMode="Externa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slide" Target="slide43.xm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slide" Target="slide45.xm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8.gif"/><Relationship Id="rId4" Type="http://schemas.openxmlformats.org/officeDocument/2006/relationships/hyperlink" Target="http://www.tochkagif.ru/_ph/22/2/656535990.gif" TargetMode="Externa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slide" Target="slide47.xm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9.jpe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slide" Target="slide49.xm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2.png"/><Relationship Id="rId4" Type="http://schemas.openxmlformats.org/officeDocument/2006/relationships/image" Target="../media/image41.pn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4.png"/><Relationship Id="rId4" Type="http://schemas.openxmlformats.org/officeDocument/2006/relationships/image" Target="../media/image4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hyperlink" Target="http://www.fmclass.ru/pic/48412b1f6ff1f/pic.jpg" TargetMode="Externa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slide" Target="slide51.xm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6.png"/><Relationship Id="rId4" Type="http://schemas.openxmlformats.org/officeDocument/2006/relationships/image" Target="../media/image45.pn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slide" Target="slide53.xm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7.png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png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slide" Target="slide55.xm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slide" Target="slide57.xm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8.png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slide" Target="slide59.xm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9.png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hyperlink" Target="http://students.egfi-k12.org/wp-content/uploads/2009/10/Ada_lovelace1.jpg" TargetMode="External"/><Relationship Id="rId1" Type="http://schemas.openxmlformats.org/officeDocument/2006/relationships/slideLayout" Target="../slideLayouts/slideLayout2.xml"/><Relationship Id="rId5" Type="http://schemas.openxmlformats.org/officeDocument/2006/relationships/slide" Target="slide7.xml"/><Relationship Id="rId4" Type="http://schemas.openxmlformats.org/officeDocument/2006/relationships/image" Target="../media/image6.png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slide" Target="slide61.xm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0.jpeg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png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slide" Target="slide63.xm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9.xm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hyperlink" Target="http://www.iphone4wp.com/wp-content/uploads/2011/10/Steve-Jobs-Background-for-iPhone-4-01.jpg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slide" Target="slide3.xml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http://cs9554.vkontakte.ru/u154915211/-14/x_4189ee78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email">
            <a:lum/>
          </a:blip>
          <a:srcRect/>
          <a:stretch>
            <a:fillRect/>
          </a:stretch>
        </p:blipFill>
        <p:spPr bwMode="auto">
          <a:xfrm>
            <a:off x="428596" y="1071546"/>
            <a:ext cx="3139333" cy="211624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Прямоугольник 3"/>
          <p:cNvSpPr/>
          <p:nvPr/>
        </p:nvSpPr>
        <p:spPr>
          <a:xfrm>
            <a:off x="285720" y="2143116"/>
            <a:ext cx="9001188" cy="2092881"/>
          </a:xfrm>
          <a:prstGeom prst="rect">
            <a:avLst/>
          </a:prstGeom>
          <a:noFill/>
          <a:effectLst>
            <a:glow rad="228600">
              <a:schemeClr val="accent2">
                <a:satMod val="175000"/>
                <a:alpha val="40000"/>
              </a:schemeClr>
            </a:glow>
            <a:outerShdw blurRad="50800" dist="38100" dir="18900000" algn="bl" rotWithShape="0">
              <a:prstClr val="black">
                <a:alpha val="40000"/>
              </a:prstClr>
            </a:outerShdw>
          </a:effectLst>
          <a:scene3d>
            <a:camera prst="perspectiveContrastingRightFacing"/>
            <a:lightRig rig="threePt" dir="t"/>
          </a:scene3d>
          <a:sp3d>
            <a:bevelT/>
          </a:sp3d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3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  <a:cs typeface="+mn-cs"/>
              </a:rPr>
              <a:t>Своя </a:t>
            </a:r>
            <a:r>
              <a:rPr lang="ru-RU" sz="13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  <a:cs typeface="+mn-cs"/>
              </a:rPr>
              <a:t> </a:t>
            </a:r>
            <a:r>
              <a:rPr lang="ru-RU" sz="13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  <a:cs typeface="+mn-cs"/>
              </a:rPr>
              <a:t>игра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14313" y="285750"/>
            <a:ext cx="8740775" cy="58420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3200" b="1" dirty="0">
                <a:latin typeface="Comic Sans MS" pitchFamily="66" charset="0"/>
              </a:rPr>
              <a:t>Обобщающий урок-игра по информатике</a:t>
            </a:r>
          </a:p>
        </p:txBody>
      </p:sp>
      <p:pic>
        <p:nvPicPr>
          <p:cNvPr id="2053" name="Рисунок 14" descr="Без имени-1.gif"/>
          <p:cNvPicPr>
            <a:picLocks noChangeAspect="1"/>
          </p:cNvPicPr>
          <p:nvPr/>
        </p:nvPicPr>
        <p:blipFill>
          <a:blip r:embed="rId4" cstate="email"/>
          <a:srcRect l="27499" t="8414" r="32500" b="8414"/>
          <a:stretch>
            <a:fillRect/>
          </a:stretch>
        </p:blipFill>
        <p:spPr bwMode="auto">
          <a:xfrm>
            <a:off x="6286500" y="3429000"/>
            <a:ext cx="1714500" cy="2640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Содержимое 2"/>
          <p:cNvSpPr>
            <a:spLocks noGrp="1"/>
          </p:cNvSpPr>
          <p:nvPr>
            <p:ph idx="1"/>
          </p:nvPr>
        </p:nvSpPr>
        <p:spPr>
          <a:xfrm>
            <a:off x="357188" y="1285875"/>
            <a:ext cx="8229600" cy="4525963"/>
          </a:xfrm>
        </p:spPr>
        <p:txBody>
          <a:bodyPr/>
          <a:lstStyle/>
          <a:p>
            <a:pPr algn="ctr" eaLnBrk="1" hangingPunct="1">
              <a:buFont typeface="Arial" charset="0"/>
              <a:buNone/>
            </a:pPr>
            <a:r>
              <a:rPr lang="ru-RU" smtClean="0">
                <a:solidFill>
                  <a:srgbClr val="7030A0"/>
                </a:solidFill>
              </a:rPr>
              <a:t>		</a:t>
            </a:r>
            <a:r>
              <a:rPr lang="ru-RU" sz="4800" b="1" smtClean="0">
                <a:solidFill>
                  <a:srgbClr val="7030A0"/>
                </a:solidFill>
                <a:latin typeface="Comic Sans MS" pitchFamily="66" charset="0"/>
              </a:rPr>
              <a:t>Назовите английского  математика, изобретателя первой аналитической вычислительной машины.</a:t>
            </a:r>
          </a:p>
        </p:txBody>
      </p:sp>
      <p:sp>
        <p:nvSpPr>
          <p:cNvPr id="11267" name="Заголовок 1"/>
          <p:cNvSpPr>
            <a:spLocks noGrp="1"/>
          </p:cNvSpPr>
          <p:nvPr>
            <p:ph type="title"/>
          </p:nvPr>
        </p:nvSpPr>
        <p:spPr>
          <a:xfrm>
            <a:off x="642938" y="285750"/>
            <a:ext cx="7972425" cy="654050"/>
          </a:xfrm>
          <a:solidFill>
            <a:srgbClr val="00B050"/>
          </a:solidFill>
        </p:spPr>
        <p:txBody>
          <a:bodyPr/>
          <a:lstStyle/>
          <a:p>
            <a:pPr eaLnBrk="1" hangingPunct="1"/>
            <a:r>
              <a:rPr lang="ru-RU" sz="4800" b="1" i="1" smtClean="0">
                <a:solidFill>
                  <a:srgbClr val="FFC000"/>
                </a:solidFill>
              </a:rPr>
              <a:t>Великие имена </a:t>
            </a:r>
            <a:r>
              <a:rPr lang="ru-RU" sz="4800" b="1" i="1" smtClean="0">
                <a:solidFill>
                  <a:srgbClr val="C00000"/>
                </a:solidFill>
              </a:rPr>
              <a:t>400</a:t>
            </a:r>
            <a:endParaRPr lang="ru-RU" sz="4800" smtClean="0">
              <a:solidFill>
                <a:srgbClr val="C00000"/>
              </a:solidFill>
            </a:endParaRPr>
          </a:p>
        </p:txBody>
      </p:sp>
      <p:grpSp>
        <p:nvGrpSpPr>
          <p:cNvPr id="11268" name="Группа 7"/>
          <p:cNvGrpSpPr>
            <a:grpSpLocks/>
          </p:cNvGrpSpPr>
          <p:nvPr/>
        </p:nvGrpSpPr>
        <p:grpSpPr bwMode="auto">
          <a:xfrm>
            <a:off x="5500688" y="5429250"/>
            <a:ext cx="2805112" cy="1095375"/>
            <a:chOff x="142844" y="5572140"/>
            <a:chExt cx="2804961" cy="1095363"/>
          </a:xfrm>
        </p:grpSpPr>
        <p:pic>
          <p:nvPicPr>
            <p:cNvPr id="11270" name="Рисунок 8" descr="3.gif"/>
            <p:cNvPicPr>
              <a:picLocks noChangeAspect="1"/>
            </p:cNvPicPr>
            <p:nvPr/>
          </p:nvPicPr>
          <p:blipFill>
            <a:blip r:embed="rId2" cstate="email"/>
            <a:srcRect/>
            <a:stretch>
              <a:fillRect/>
            </a:stretch>
          </p:blipFill>
          <p:spPr bwMode="auto">
            <a:xfrm>
              <a:off x="142844" y="5572140"/>
              <a:ext cx="1643044" cy="10953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5" name="TextBox 14">
              <a:hlinkClick r:id="rId3" action="ppaction://hlinksldjump"/>
            </p:cNvPr>
            <p:cNvSpPr txBox="1"/>
            <p:nvPr/>
          </p:nvSpPr>
          <p:spPr>
            <a:xfrm>
              <a:off x="1500083" y="5929324"/>
              <a:ext cx="1447722" cy="584194"/>
            </a:xfrm>
            <a:prstGeom prst="rect">
              <a:avLst/>
            </a:prstGeom>
            <a:gradFill flip="none" rotWithShape="1"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2700000" scaled="1"/>
              <a:tileRect/>
            </a:gradFill>
          </p:spPr>
          <p:txBody>
            <a:bodyPr wrap="none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1600" b="1" dirty="0">
                  <a:solidFill>
                    <a:srgbClr val="7030A0"/>
                  </a:solidFill>
                  <a:latin typeface="+mn-lt"/>
                  <a:cs typeface="+mn-cs"/>
                </a:rPr>
                <a:t>ПОСМОТРЕТЬ 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1600" b="1" dirty="0">
                  <a:solidFill>
                    <a:srgbClr val="7030A0"/>
                  </a:solidFill>
                  <a:latin typeface="+mn-lt"/>
                  <a:cs typeface="+mn-cs"/>
                </a:rPr>
                <a:t>ОТВЕТ</a:t>
              </a:r>
            </a:p>
          </p:txBody>
        </p:sp>
      </p:grpSp>
      <p:pic>
        <p:nvPicPr>
          <p:cNvPr id="11269" name="Picture 11" descr="Картинка 89 из 162013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285750" y="3786188"/>
            <a:ext cx="2054225" cy="2024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12291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4" name="Заголовок 1"/>
          <p:cNvSpPr txBox="1">
            <a:spLocks/>
          </p:cNvSpPr>
          <p:nvPr/>
        </p:nvSpPr>
        <p:spPr bwMode="auto">
          <a:xfrm>
            <a:off x="785813" y="214313"/>
            <a:ext cx="7758112" cy="654050"/>
          </a:xfrm>
          <a:prstGeom prst="rect">
            <a:avLst/>
          </a:prstGeom>
          <a:solidFill>
            <a:srgbClr val="92D050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ru-RU" sz="4400" b="1" dirty="0">
                <a:solidFill>
                  <a:srgbClr val="CC3300"/>
                </a:solidFill>
                <a:latin typeface="Comic Sans MS" pitchFamily="66" charset="0"/>
                <a:ea typeface="+mj-ea"/>
                <a:cs typeface="+mj-cs"/>
              </a:rPr>
              <a:t>Ответ:</a:t>
            </a:r>
            <a:r>
              <a:rPr lang="ru-RU" sz="4400" b="1" dirty="0">
                <a:latin typeface="Comic Sans MS" pitchFamily="66" charset="0"/>
                <a:ea typeface="+mj-ea"/>
                <a:cs typeface="+mj-cs"/>
              </a:rPr>
              <a:t> </a:t>
            </a:r>
            <a:r>
              <a:rPr lang="ru-RU" sz="3600" b="1" dirty="0">
                <a:latin typeface="Comic Sans MS" pitchFamily="66" charset="0"/>
                <a:ea typeface="+mj-ea"/>
                <a:cs typeface="+mj-cs"/>
              </a:rPr>
              <a:t>(</a:t>
            </a:r>
            <a:r>
              <a:rPr lang="ru-RU" sz="3600" b="1" dirty="0">
                <a:solidFill>
                  <a:srgbClr val="002060"/>
                </a:solidFill>
                <a:latin typeface="Comic Sans MS" pitchFamily="66" charset="0"/>
                <a:ea typeface="+mj-ea"/>
                <a:cs typeface="+mj-cs"/>
              </a:rPr>
              <a:t>Великие имена </a:t>
            </a:r>
            <a:r>
              <a:rPr lang="ru-RU" sz="3600" b="1" dirty="0">
                <a:solidFill>
                  <a:schemeClr val="accent6">
                    <a:lumMod val="75000"/>
                  </a:schemeClr>
                </a:solidFill>
                <a:latin typeface="Comic Sans MS" pitchFamily="66" charset="0"/>
                <a:ea typeface="+mj-ea"/>
                <a:cs typeface="+mj-cs"/>
              </a:rPr>
              <a:t>400</a:t>
            </a:r>
            <a:r>
              <a:rPr lang="ru-RU" sz="3600" b="1" dirty="0">
                <a:latin typeface="Comic Sans MS" pitchFamily="66" charset="0"/>
                <a:ea typeface="+mj-ea"/>
                <a:cs typeface="+mj-cs"/>
              </a:rPr>
              <a:t>)</a:t>
            </a:r>
          </a:p>
        </p:txBody>
      </p:sp>
      <p:grpSp>
        <p:nvGrpSpPr>
          <p:cNvPr id="12293" name="Группа 3"/>
          <p:cNvGrpSpPr>
            <a:grpSpLocks/>
          </p:cNvGrpSpPr>
          <p:nvPr/>
        </p:nvGrpSpPr>
        <p:grpSpPr bwMode="auto">
          <a:xfrm>
            <a:off x="857250" y="2286000"/>
            <a:ext cx="3286125" cy="1714500"/>
            <a:chOff x="6572238" y="5286388"/>
            <a:chExt cx="3286174" cy="1714512"/>
          </a:xfrm>
        </p:grpSpPr>
        <p:sp>
          <p:nvSpPr>
            <p:cNvPr id="6" name="TextBox 5">
              <a:hlinkClick r:id="rId2" action="ppaction://hlinksldjump"/>
            </p:cNvPr>
            <p:cNvSpPr txBox="1"/>
            <p:nvPr/>
          </p:nvSpPr>
          <p:spPr>
            <a:xfrm>
              <a:off x="6572238" y="5857892"/>
              <a:ext cx="1354158" cy="584204"/>
            </a:xfrm>
            <a:prstGeom prst="rect">
              <a:avLst/>
            </a:prstGeom>
            <a:gradFill flip="none" rotWithShape="1"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2700000" scaled="1"/>
              <a:tileRect/>
            </a:gradFill>
          </p:spPr>
          <p:txBody>
            <a:bodyPr wrap="none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1600" b="1" dirty="0">
                  <a:solidFill>
                    <a:srgbClr val="7030A0"/>
                  </a:solidFill>
                  <a:latin typeface="+mn-lt"/>
                  <a:cs typeface="+mn-cs"/>
                </a:rPr>
                <a:t>ВЕРНУТЬСЯ К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1600" b="1" dirty="0">
                  <a:solidFill>
                    <a:srgbClr val="7030A0"/>
                  </a:solidFill>
                  <a:latin typeface="+mn-lt"/>
                  <a:cs typeface="+mn-cs"/>
                </a:rPr>
                <a:t> ВОПРОСАМ</a:t>
              </a:r>
            </a:p>
          </p:txBody>
        </p:sp>
        <p:pic>
          <p:nvPicPr>
            <p:cNvPr id="2" name="Рисунок 5" descr="2.gif"/>
            <p:cNvPicPr>
              <a:picLocks noChangeAspect="1"/>
            </p:cNvPicPr>
            <p:nvPr/>
          </p:nvPicPr>
          <p:blipFill>
            <a:blip r:embed="rId3" cstate="email"/>
            <a:srcRect/>
            <a:stretch>
              <a:fillRect/>
            </a:stretch>
          </p:blipFill>
          <p:spPr bwMode="auto">
            <a:xfrm>
              <a:off x="7929569" y="5286388"/>
              <a:ext cx="1928843" cy="17145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12297" name="Picture 9" descr="Картинка 5 из 1697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4500562" y="1071546"/>
            <a:ext cx="3638553" cy="4318757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12295" name="Прямоугольник 8"/>
          <p:cNvSpPr>
            <a:spLocks noChangeArrowheads="1"/>
          </p:cNvSpPr>
          <p:nvPr/>
        </p:nvSpPr>
        <p:spPr bwMode="auto">
          <a:xfrm>
            <a:off x="4286250" y="5572125"/>
            <a:ext cx="4043363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 sz="4000" b="1">
                <a:solidFill>
                  <a:srgbClr val="002060"/>
                </a:solidFill>
                <a:latin typeface="Comic Sans MS" pitchFamily="66" charset="0"/>
              </a:rPr>
              <a:t>Чарлз</a:t>
            </a:r>
            <a:r>
              <a:rPr lang="ru-RU" sz="4000">
                <a:solidFill>
                  <a:srgbClr val="002060"/>
                </a:solidFill>
                <a:latin typeface="Comic Sans MS" pitchFamily="66" charset="0"/>
              </a:rPr>
              <a:t> </a:t>
            </a:r>
            <a:r>
              <a:rPr lang="ru-RU" sz="4000" b="1">
                <a:solidFill>
                  <a:srgbClr val="002060"/>
                </a:solidFill>
                <a:latin typeface="Comic Sans MS" pitchFamily="66" charset="0"/>
              </a:rPr>
              <a:t>Беббидж</a:t>
            </a:r>
            <a:r>
              <a:rPr lang="ru-RU" sz="4000">
                <a:solidFill>
                  <a:srgbClr val="002060"/>
                </a:solidFill>
                <a:latin typeface="Comic Sans MS" pitchFamily="66" charset="0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Содержимое 2"/>
          <p:cNvSpPr>
            <a:spLocks noGrp="1"/>
          </p:cNvSpPr>
          <p:nvPr>
            <p:ph idx="1"/>
          </p:nvPr>
        </p:nvSpPr>
        <p:spPr>
          <a:xfrm>
            <a:off x="500063" y="1500188"/>
            <a:ext cx="8229600" cy="4525962"/>
          </a:xfrm>
        </p:spPr>
        <p:txBody>
          <a:bodyPr/>
          <a:lstStyle/>
          <a:p>
            <a:pPr algn="ctr" eaLnBrk="1" hangingPunct="1">
              <a:buFont typeface="Arial" charset="0"/>
              <a:buNone/>
            </a:pPr>
            <a:r>
              <a:rPr lang="ru-RU" sz="5400" b="1" smtClean="0">
                <a:latin typeface="Comic Sans MS" pitchFamily="66" charset="0"/>
              </a:rPr>
              <a:t>Назовите основателя </a:t>
            </a:r>
            <a:r>
              <a:rPr lang="ru-RU" sz="5400" b="1" smtClean="0">
                <a:solidFill>
                  <a:srgbClr val="0033CC"/>
                </a:solidFill>
                <a:latin typeface="Comic Sans MS" pitchFamily="66" charset="0"/>
              </a:rPr>
              <a:t>формальной логики </a:t>
            </a:r>
            <a:r>
              <a:rPr lang="ru-RU" sz="5400" b="1" smtClean="0">
                <a:latin typeface="Comic Sans MS" pitchFamily="66" charset="0"/>
              </a:rPr>
              <a:t>("Исследование законов мышления")</a:t>
            </a:r>
            <a:endParaRPr lang="ru-RU" sz="5400" smtClean="0">
              <a:latin typeface="Comic Sans MS" pitchFamily="66" charset="0"/>
            </a:endParaRPr>
          </a:p>
        </p:txBody>
      </p:sp>
      <p:grpSp>
        <p:nvGrpSpPr>
          <p:cNvPr id="13315" name="Группа 6"/>
          <p:cNvGrpSpPr>
            <a:grpSpLocks/>
          </p:cNvGrpSpPr>
          <p:nvPr/>
        </p:nvGrpSpPr>
        <p:grpSpPr bwMode="auto">
          <a:xfrm>
            <a:off x="3071813" y="5214938"/>
            <a:ext cx="2805112" cy="1095375"/>
            <a:chOff x="142844" y="5572140"/>
            <a:chExt cx="2804961" cy="1095363"/>
          </a:xfrm>
        </p:grpSpPr>
        <p:pic>
          <p:nvPicPr>
            <p:cNvPr id="13318" name="Рисунок 7" descr="3.gif"/>
            <p:cNvPicPr>
              <a:picLocks noChangeAspect="1"/>
            </p:cNvPicPr>
            <p:nvPr/>
          </p:nvPicPr>
          <p:blipFill>
            <a:blip r:embed="rId2" cstate="email"/>
            <a:srcRect/>
            <a:stretch>
              <a:fillRect/>
            </a:stretch>
          </p:blipFill>
          <p:spPr bwMode="auto">
            <a:xfrm>
              <a:off x="142844" y="5572140"/>
              <a:ext cx="1643044" cy="10953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9" name="TextBox 8">
              <a:hlinkClick r:id="rId3" action="ppaction://hlinksldjump"/>
            </p:cNvPr>
            <p:cNvSpPr txBox="1"/>
            <p:nvPr/>
          </p:nvSpPr>
          <p:spPr>
            <a:xfrm>
              <a:off x="1500083" y="5929323"/>
              <a:ext cx="1447722" cy="584194"/>
            </a:xfrm>
            <a:prstGeom prst="rect">
              <a:avLst/>
            </a:prstGeom>
            <a:gradFill flip="none" rotWithShape="1"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2700000" scaled="1"/>
              <a:tileRect/>
            </a:gradFill>
          </p:spPr>
          <p:txBody>
            <a:bodyPr wrap="none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1600" b="1" dirty="0">
                  <a:solidFill>
                    <a:srgbClr val="7030A0"/>
                  </a:solidFill>
                  <a:latin typeface="+mn-lt"/>
                  <a:cs typeface="+mn-cs"/>
                </a:rPr>
                <a:t>ПОСМОТРЕТЬ 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1600" b="1" dirty="0">
                  <a:solidFill>
                    <a:srgbClr val="7030A0"/>
                  </a:solidFill>
                  <a:latin typeface="+mn-lt"/>
                  <a:cs typeface="+mn-cs"/>
                </a:rPr>
                <a:t>ОТВЕТ</a:t>
              </a:r>
            </a:p>
          </p:txBody>
        </p:sp>
      </p:grpSp>
      <p:sp>
        <p:nvSpPr>
          <p:cNvPr id="13316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900988" cy="654050"/>
          </a:xfrm>
          <a:solidFill>
            <a:srgbClr val="00B050"/>
          </a:solidFill>
        </p:spPr>
        <p:txBody>
          <a:bodyPr/>
          <a:lstStyle/>
          <a:p>
            <a:pPr eaLnBrk="1" hangingPunct="1"/>
            <a:r>
              <a:rPr lang="ru-RU" sz="4800" b="1" i="1" smtClean="0">
                <a:solidFill>
                  <a:srgbClr val="FFC000"/>
                </a:solidFill>
              </a:rPr>
              <a:t>Великие имена </a:t>
            </a:r>
            <a:r>
              <a:rPr lang="ru-RU" sz="4800" b="1" i="1" smtClean="0">
                <a:solidFill>
                  <a:srgbClr val="C00000"/>
                </a:solidFill>
              </a:rPr>
              <a:t>500</a:t>
            </a:r>
            <a:endParaRPr lang="ru-RU" sz="4800" smtClean="0">
              <a:solidFill>
                <a:srgbClr val="C00000"/>
              </a:solidFill>
            </a:endParaRPr>
          </a:p>
        </p:txBody>
      </p:sp>
      <p:pic>
        <p:nvPicPr>
          <p:cNvPr id="13317" name="Рисунок 11" descr="Без имени-1.gif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142875" y="2214563"/>
            <a:ext cx="1395413" cy="200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14339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Arial" charset="0"/>
              <a:buNone/>
            </a:pPr>
            <a:endParaRPr lang="ru-RU" smtClean="0"/>
          </a:p>
        </p:txBody>
      </p:sp>
      <p:sp>
        <p:nvSpPr>
          <p:cNvPr id="4" name="Заголовок 1"/>
          <p:cNvSpPr txBox="1">
            <a:spLocks/>
          </p:cNvSpPr>
          <p:nvPr/>
        </p:nvSpPr>
        <p:spPr bwMode="auto">
          <a:xfrm>
            <a:off x="785813" y="214313"/>
            <a:ext cx="7758112" cy="654050"/>
          </a:xfrm>
          <a:prstGeom prst="rect">
            <a:avLst/>
          </a:prstGeom>
          <a:solidFill>
            <a:srgbClr val="92D050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ru-RU" sz="4400" b="1" dirty="0">
                <a:solidFill>
                  <a:srgbClr val="CC3300"/>
                </a:solidFill>
                <a:latin typeface="Comic Sans MS" pitchFamily="66" charset="0"/>
                <a:ea typeface="+mj-ea"/>
                <a:cs typeface="+mj-cs"/>
              </a:rPr>
              <a:t>Ответ:</a:t>
            </a:r>
            <a:r>
              <a:rPr lang="ru-RU" sz="4400" b="1" dirty="0">
                <a:latin typeface="Comic Sans MS" pitchFamily="66" charset="0"/>
                <a:ea typeface="+mj-ea"/>
                <a:cs typeface="+mj-cs"/>
              </a:rPr>
              <a:t> </a:t>
            </a:r>
            <a:r>
              <a:rPr lang="ru-RU" sz="3600" b="1" dirty="0">
                <a:latin typeface="Comic Sans MS" pitchFamily="66" charset="0"/>
                <a:ea typeface="+mj-ea"/>
                <a:cs typeface="+mj-cs"/>
              </a:rPr>
              <a:t>(</a:t>
            </a:r>
            <a:r>
              <a:rPr lang="ru-RU" sz="3600" b="1" dirty="0">
                <a:solidFill>
                  <a:srgbClr val="002060"/>
                </a:solidFill>
                <a:latin typeface="Comic Sans MS" pitchFamily="66" charset="0"/>
                <a:ea typeface="+mj-ea"/>
                <a:cs typeface="+mj-cs"/>
              </a:rPr>
              <a:t>Великие имена </a:t>
            </a:r>
            <a:r>
              <a:rPr lang="ru-RU" sz="3600" b="1" dirty="0">
                <a:solidFill>
                  <a:schemeClr val="accent6">
                    <a:lumMod val="75000"/>
                  </a:schemeClr>
                </a:solidFill>
                <a:latin typeface="Comic Sans MS" pitchFamily="66" charset="0"/>
                <a:ea typeface="+mj-ea"/>
                <a:cs typeface="+mj-cs"/>
              </a:rPr>
              <a:t>500</a:t>
            </a:r>
            <a:r>
              <a:rPr lang="ru-RU" sz="3600" b="1" dirty="0">
                <a:latin typeface="Comic Sans MS" pitchFamily="66" charset="0"/>
                <a:ea typeface="+mj-ea"/>
                <a:cs typeface="+mj-cs"/>
              </a:rPr>
              <a:t>)</a:t>
            </a:r>
          </a:p>
        </p:txBody>
      </p:sp>
      <p:grpSp>
        <p:nvGrpSpPr>
          <p:cNvPr id="14341" name="Группа 3"/>
          <p:cNvGrpSpPr>
            <a:grpSpLocks/>
          </p:cNvGrpSpPr>
          <p:nvPr/>
        </p:nvGrpSpPr>
        <p:grpSpPr bwMode="auto">
          <a:xfrm>
            <a:off x="1428750" y="2571750"/>
            <a:ext cx="3286125" cy="1714500"/>
            <a:chOff x="6572242" y="5286388"/>
            <a:chExt cx="3286170" cy="1714512"/>
          </a:xfrm>
        </p:grpSpPr>
        <p:sp>
          <p:nvSpPr>
            <p:cNvPr id="6" name="TextBox 5">
              <a:hlinkClick r:id="rId2" action="ppaction://hlinksldjump"/>
            </p:cNvPr>
            <p:cNvSpPr txBox="1"/>
            <p:nvPr/>
          </p:nvSpPr>
          <p:spPr>
            <a:xfrm>
              <a:off x="6572242" y="5857892"/>
              <a:ext cx="1354157" cy="584204"/>
            </a:xfrm>
            <a:prstGeom prst="rect">
              <a:avLst/>
            </a:prstGeom>
            <a:gradFill flip="none" rotWithShape="1"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2700000" scaled="1"/>
              <a:tileRect/>
            </a:gradFill>
          </p:spPr>
          <p:txBody>
            <a:bodyPr wrap="none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1600" b="1" dirty="0">
                  <a:solidFill>
                    <a:srgbClr val="7030A0"/>
                  </a:solidFill>
                  <a:latin typeface="+mn-lt"/>
                  <a:cs typeface="+mn-cs"/>
                </a:rPr>
                <a:t>ВЕРНУТЬСЯ К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1600" b="1" dirty="0">
                  <a:solidFill>
                    <a:srgbClr val="7030A0"/>
                  </a:solidFill>
                  <a:latin typeface="+mn-lt"/>
                  <a:cs typeface="+mn-cs"/>
                </a:rPr>
                <a:t> ВОПРОСАМ</a:t>
              </a:r>
            </a:p>
          </p:txBody>
        </p:sp>
        <p:pic>
          <p:nvPicPr>
            <p:cNvPr id="2" name="Рисунок 5" descr="2.gif"/>
            <p:cNvPicPr>
              <a:picLocks noChangeAspect="1"/>
            </p:cNvPicPr>
            <p:nvPr/>
          </p:nvPicPr>
          <p:blipFill>
            <a:blip r:embed="rId3" cstate="email"/>
            <a:srcRect/>
            <a:stretch>
              <a:fillRect/>
            </a:stretch>
          </p:blipFill>
          <p:spPr bwMode="auto">
            <a:xfrm>
              <a:off x="7929573" y="5286388"/>
              <a:ext cx="1928839" cy="17145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14345" name="Picture 9" descr="Картинка 4 из 8216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5000628" y="1142984"/>
            <a:ext cx="3605216" cy="442357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14343" name="TextBox 8"/>
          <p:cNvSpPr txBox="1">
            <a:spLocks noChangeArrowheads="1"/>
          </p:cNvSpPr>
          <p:nvPr/>
        </p:nvSpPr>
        <p:spPr bwMode="auto">
          <a:xfrm>
            <a:off x="5214938" y="5934075"/>
            <a:ext cx="3224212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3600" b="1">
                <a:solidFill>
                  <a:srgbClr val="0033CC"/>
                </a:solidFill>
                <a:latin typeface="Comic Sans MS" pitchFamily="66" charset="0"/>
              </a:rPr>
              <a:t>Джордж Буль</a:t>
            </a:r>
            <a:endParaRPr lang="ru-RU" sz="3600">
              <a:solidFill>
                <a:srgbClr val="0033CC"/>
              </a:solidFill>
              <a:latin typeface="Comic Sans MS" pitchFamily="66" charset="0"/>
            </a:endParaRPr>
          </a:p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Заголовок 1"/>
          <p:cNvSpPr>
            <a:spLocks noGrp="1"/>
          </p:cNvSpPr>
          <p:nvPr>
            <p:ph type="title"/>
          </p:nvPr>
        </p:nvSpPr>
        <p:spPr>
          <a:xfrm>
            <a:off x="500063" y="285750"/>
            <a:ext cx="8215312" cy="714375"/>
          </a:xfrm>
          <a:solidFill>
            <a:srgbClr val="FF9966"/>
          </a:solidFill>
        </p:spPr>
        <p:txBody>
          <a:bodyPr/>
          <a:lstStyle/>
          <a:p>
            <a:pPr eaLnBrk="1" hangingPunct="1"/>
            <a:r>
              <a:rPr lang="ru-RU" b="1" i="1" smtClean="0">
                <a:solidFill>
                  <a:srgbClr val="0070C0"/>
                </a:solidFill>
              </a:rPr>
              <a:t>Кодирование информации </a:t>
            </a:r>
            <a:r>
              <a:rPr lang="ru-RU" b="1" i="1" smtClean="0">
                <a:solidFill>
                  <a:srgbClr val="C00000"/>
                </a:solidFill>
              </a:rPr>
              <a:t>100</a:t>
            </a:r>
            <a:endParaRPr lang="ru-RU" smtClean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625" y="1428750"/>
            <a:ext cx="8229600" cy="3857625"/>
          </a:xfrm>
        </p:spPr>
        <p:txBody>
          <a:bodyPr rtlCol="0">
            <a:normAutofit fontScale="92500" lnSpcReduction="20000"/>
          </a:bodyPr>
          <a:lstStyle/>
          <a:p>
            <a:pPr algn="ct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4200" b="1" dirty="0" smtClean="0"/>
              <a:t>Каждый символ в </a:t>
            </a:r>
            <a:r>
              <a:rPr lang="en-US" sz="4200" b="1" dirty="0" smtClean="0">
                <a:latin typeface="Modern No. 20" pitchFamily="18" charset="0"/>
              </a:rPr>
              <a:t>Unicode</a:t>
            </a:r>
            <a:r>
              <a:rPr lang="ru-RU" sz="4200" b="1" dirty="0" smtClean="0"/>
              <a:t> закодирован двумя байтами. Оцените информационный объем следующего предложения в этой кодировке в битах, байтах.</a:t>
            </a:r>
          </a:p>
          <a:p>
            <a:pPr algn="ct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4200" b="1" dirty="0" smtClean="0">
                <a:solidFill>
                  <a:srgbClr val="C00000"/>
                </a:solidFill>
                <a:latin typeface="Comic Sans MS" pitchFamily="66" charset="0"/>
              </a:rPr>
              <a:t>Без труда не вытащишь рыбку из пруда.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dirty="0" smtClean="0"/>
          </a:p>
        </p:txBody>
      </p:sp>
      <p:grpSp>
        <p:nvGrpSpPr>
          <p:cNvPr id="15364" name="Группа 11"/>
          <p:cNvGrpSpPr>
            <a:grpSpLocks/>
          </p:cNvGrpSpPr>
          <p:nvPr/>
        </p:nvGrpSpPr>
        <p:grpSpPr bwMode="auto">
          <a:xfrm>
            <a:off x="2786063" y="5143500"/>
            <a:ext cx="2805112" cy="1095375"/>
            <a:chOff x="142844" y="5572140"/>
            <a:chExt cx="2804961" cy="1095363"/>
          </a:xfrm>
        </p:grpSpPr>
        <p:pic>
          <p:nvPicPr>
            <p:cNvPr id="15365" name="Рисунок 9" descr="3.gif"/>
            <p:cNvPicPr>
              <a:picLocks noChangeAspect="1"/>
            </p:cNvPicPr>
            <p:nvPr/>
          </p:nvPicPr>
          <p:blipFill>
            <a:blip r:embed="rId2" cstate="email"/>
            <a:srcRect/>
            <a:stretch>
              <a:fillRect/>
            </a:stretch>
          </p:blipFill>
          <p:spPr bwMode="auto">
            <a:xfrm>
              <a:off x="142844" y="5572140"/>
              <a:ext cx="1643044" cy="10953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1" name="TextBox 10">
              <a:hlinkClick r:id="rId3" action="ppaction://hlinksldjump"/>
            </p:cNvPr>
            <p:cNvSpPr txBox="1"/>
            <p:nvPr/>
          </p:nvSpPr>
          <p:spPr>
            <a:xfrm>
              <a:off x="1500083" y="5929324"/>
              <a:ext cx="1447722" cy="584194"/>
            </a:xfrm>
            <a:prstGeom prst="rect">
              <a:avLst/>
            </a:prstGeom>
            <a:gradFill flip="none" rotWithShape="1"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2700000" scaled="1"/>
              <a:tileRect/>
            </a:gradFill>
          </p:spPr>
          <p:txBody>
            <a:bodyPr wrap="none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1600" b="1" dirty="0">
                  <a:solidFill>
                    <a:srgbClr val="7030A0"/>
                  </a:solidFill>
                  <a:latin typeface="+mn-lt"/>
                  <a:cs typeface="+mn-cs"/>
                </a:rPr>
                <a:t>ПОСМОТРЕТЬ 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1600" b="1" dirty="0">
                  <a:solidFill>
                    <a:srgbClr val="7030A0"/>
                  </a:solidFill>
                  <a:latin typeface="+mn-lt"/>
                  <a:cs typeface="+mn-cs"/>
                </a:rPr>
                <a:t>ОТВЕТ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 eaLnBrk="1" hangingPunct="1">
              <a:buFont typeface="+mj-lt"/>
              <a:buAutoNum type="arabicParenR"/>
              <a:defRPr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Считаем количество символов. Получается 37 символов.</a:t>
            </a:r>
          </a:p>
          <a:p>
            <a:pPr marL="514350" indent="-514350" eaLnBrk="1" hangingPunct="1">
              <a:buFont typeface="+mj-lt"/>
              <a:buAutoNum type="arabicParenR"/>
              <a:defRPr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Так как на каждый символ приходится по два байта, то получаем 37*16=592бит</a:t>
            </a:r>
          </a:p>
          <a:p>
            <a:pPr marL="514350" indent="-514350" eaLnBrk="1" hangingPunct="1">
              <a:buFont typeface="+mj-lt"/>
              <a:buAutoNum type="arabicParenR"/>
              <a:defRPr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Переводим в байты: 592/8=74 байта</a:t>
            </a:r>
          </a:p>
          <a:p>
            <a:pPr marL="514350" indent="-514350" eaLnBrk="1" hangingPunct="1">
              <a:buFont typeface="+mj-lt"/>
              <a:buAutoNum type="arabicParenR"/>
              <a:defRPr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Следовательно, информационный объём предложения =592 бит или 74 байта.</a:t>
            </a:r>
          </a:p>
          <a:p>
            <a:pPr eaLnBrk="1" hangingPunct="1">
              <a:buFont typeface="Arial" charset="0"/>
              <a:buNone/>
              <a:defRPr/>
            </a:pPr>
            <a:endParaRPr lang="ru-RU" dirty="0" smtClean="0"/>
          </a:p>
        </p:txBody>
      </p:sp>
      <p:grpSp>
        <p:nvGrpSpPr>
          <p:cNvPr id="2" name="Группа 4"/>
          <p:cNvGrpSpPr>
            <a:grpSpLocks/>
          </p:cNvGrpSpPr>
          <p:nvPr/>
        </p:nvGrpSpPr>
        <p:grpSpPr bwMode="auto">
          <a:xfrm>
            <a:off x="2857500" y="5143500"/>
            <a:ext cx="3357563" cy="1714500"/>
            <a:chOff x="6500813" y="5286388"/>
            <a:chExt cx="3357599" cy="1714512"/>
          </a:xfrm>
        </p:grpSpPr>
        <p:sp>
          <p:nvSpPr>
            <p:cNvPr id="6" name="TextBox 5">
              <a:hlinkClick r:id="rId2" action="ppaction://hlinksldjump"/>
            </p:cNvPr>
            <p:cNvSpPr txBox="1"/>
            <p:nvPr/>
          </p:nvSpPr>
          <p:spPr>
            <a:xfrm>
              <a:off x="6500813" y="5857892"/>
              <a:ext cx="1354153" cy="584204"/>
            </a:xfrm>
            <a:prstGeom prst="rect">
              <a:avLst/>
            </a:prstGeom>
            <a:gradFill flip="none" rotWithShape="1"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2700000" scaled="1"/>
              <a:tileRect/>
            </a:gradFill>
          </p:spPr>
          <p:txBody>
            <a:bodyPr wrap="none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1600" b="1" dirty="0">
                  <a:solidFill>
                    <a:srgbClr val="7030A0"/>
                  </a:solidFill>
                  <a:latin typeface="+mn-lt"/>
                  <a:cs typeface="+mn-cs"/>
                </a:rPr>
                <a:t>ВЕРНУТЬСЯ К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1600" b="1" dirty="0">
                  <a:solidFill>
                    <a:srgbClr val="7030A0"/>
                  </a:solidFill>
                  <a:latin typeface="+mn-lt"/>
                  <a:cs typeface="+mn-cs"/>
                </a:rPr>
                <a:t> ВОПРОСАМ</a:t>
              </a:r>
            </a:p>
          </p:txBody>
        </p:sp>
        <p:pic>
          <p:nvPicPr>
            <p:cNvPr id="16391" name="Рисунок 6" descr="2.gif"/>
            <p:cNvPicPr>
              <a:picLocks noChangeAspect="1"/>
            </p:cNvPicPr>
            <p:nvPr/>
          </p:nvPicPr>
          <p:blipFill>
            <a:blip r:embed="rId3" cstate="email"/>
            <a:srcRect/>
            <a:stretch>
              <a:fillRect/>
            </a:stretch>
          </p:blipFill>
          <p:spPr bwMode="auto">
            <a:xfrm>
              <a:off x="7929583" y="5286388"/>
              <a:ext cx="1928829" cy="17145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7" name="Заголовок 1"/>
          <p:cNvSpPr txBox="1">
            <a:spLocks/>
          </p:cNvSpPr>
          <p:nvPr/>
        </p:nvSpPr>
        <p:spPr bwMode="auto">
          <a:xfrm>
            <a:off x="785813" y="214313"/>
            <a:ext cx="7758112" cy="65405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ru-RU" sz="2800" b="1" dirty="0">
                <a:solidFill>
                  <a:srgbClr val="CC3300"/>
                </a:solidFill>
                <a:latin typeface="Comic Sans MS" pitchFamily="66" charset="0"/>
                <a:ea typeface="+mj-ea"/>
                <a:cs typeface="+mj-cs"/>
              </a:rPr>
              <a:t>Ответ:</a:t>
            </a:r>
            <a:r>
              <a:rPr lang="ru-RU" sz="2800" b="1" dirty="0">
                <a:latin typeface="Comic Sans MS" pitchFamily="66" charset="0"/>
                <a:ea typeface="+mj-ea"/>
                <a:cs typeface="+mj-cs"/>
              </a:rPr>
              <a:t> (</a:t>
            </a:r>
            <a:r>
              <a:rPr lang="ru-RU" sz="2800" b="1" dirty="0">
                <a:solidFill>
                  <a:srgbClr val="002060"/>
                </a:solidFill>
                <a:latin typeface="Comic Sans MS" pitchFamily="66" charset="0"/>
                <a:ea typeface="+mj-ea"/>
                <a:cs typeface="+mj-cs"/>
              </a:rPr>
              <a:t>Кодирование информации </a:t>
            </a:r>
            <a:r>
              <a:rPr lang="ru-RU" sz="2800" b="1" dirty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  <a:ea typeface="+mj-ea"/>
                <a:cs typeface="+mj-cs"/>
              </a:rPr>
              <a:t>100</a:t>
            </a:r>
            <a:r>
              <a:rPr lang="ru-RU" sz="2800" b="1" dirty="0">
                <a:latin typeface="Comic Sans MS" pitchFamily="66" charset="0"/>
                <a:ea typeface="+mj-ea"/>
                <a:cs typeface="+mj-cs"/>
              </a:rPr>
              <a:t>)</a:t>
            </a:r>
          </a:p>
        </p:txBody>
      </p:sp>
      <p:pic>
        <p:nvPicPr>
          <p:cNvPr id="16389" name="Рисунок 7" descr="Без имени-1.gif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8001000" y="857250"/>
            <a:ext cx="1143000" cy="181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Содержимое 2"/>
          <p:cNvSpPr>
            <a:spLocks noGrp="1"/>
          </p:cNvSpPr>
          <p:nvPr>
            <p:ph idx="1"/>
          </p:nvPr>
        </p:nvSpPr>
        <p:spPr>
          <a:xfrm>
            <a:off x="428625" y="1357313"/>
            <a:ext cx="8229600" cy="4525962"/>
          </a:xfrm>
        </p:spPr>
        <p:txBody>
          <a:bodyPr/>
          <a:lstStyle/>
          <a:p>
            <a:pPr algn="ctr" eaLnBrk="1" hangingPunct="1">
              <a:buFont typeface="Arial" charset="0"/>
              <a:buNone/>
            </a:pPr>
            <a:r>
              <a:rPr lang="ru-RU" sz="4800" b="1" smtClean="0"/>
              <a:t>Сколько символов содержит сообщение, записанное с помощью 16-ти символьного алфавита, если объем его составил 1/16 часть Кбайта?</a:t>
            </a:r>
          </a:p>
        </p:txBody>
      </p:sp>
      <p:grpSp>
        <p:nvGrpSpPr>
          <p:cNvPr id="17411" name="Группа 7"/>
          <p:cNvGrpSpPr>
            <a:grpSpLocks/>
          </p:cNvGrpSpPr>
          <p:nvPr/>
        </p:nvGrpSpPr>
        <p:grpSpPr bwMode="auto">
          <a:xfrm>
            <a:off x="142875" y="5572125"/>
            <a:ext cx="2805113" cy="1095375"/>
            <a:chOff x="142844" y="5572140"/>
            <a:chExt cx="2804961" cy="1095363"/>
          </a:xfrm>
        </p:grpSpPr>
        <p:pic>
          <p:nvPicPr>
            <p:cNvPr id="17413" name="Рисунок 8" descr="3.gif"/>
            <p:cNvPicPr>
              <a:picLocks noChangeAspect="1"/>
            </p:cNvPicPr>
            <p:nvPr/>
          </p:nvPicPr>
          <p:blipFill>
            <a:blip r:embed="rId2" cstate="email"/>
            <a:srcRect/>
            <a:stretch>
              <a:fillRect/>
            </a:stretch>
          </p:blipFill>
          <p:spPr bwMode="auto">
            <a:xfrm>
              <a:off x="142844" y="5572140"/>
              <a:ext cx="1643044" cy="10953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0" name="TextBox 9">
              <a:hlinkClick r:id="rId3" action="ppaction://hlinksldjump"/>
            </p:cNvPr>
            <p:cNvSpPr txBox="1"/>
            <p:nvPr/>
          </p:nvSpPr>
          <p:spPr>
            <a:xfrm>
              <a:off x="1500083" y="5929324"/>
              <a:ext cx="1447722" cy="584194"/>
            </a:xfrm>
            <a:prstGeom prst="rect">
              <a:avLst/>
            </a:prstGeom>
            <a:gradFill flip="none" rotWithShape="1"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2700000" scaled="1"/>
              <a:tileRect/>
            </a:gradFill>
          </p:spPr>
          <p:txBody>
            <a:bodyPr wrap="none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1600" b="1" dirty="0">
                  <a:solidFill>
                    <a:srgbClr val="7030A0"/>
                  </a:solidFill>
                  <a:latin typeface="+mn-lt"/>
                  <a:cs typeface="+mn-cs"/>
                </a:rPr>
                <a:t>ПОСМОТРЕТЬ 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1600" b="1" dirty="0">
                  <a:solidFill>
                    <a:srgbClr val="7030A0"/>
                  </a:solidFill>
                  <a:latin typeface="+mn-lt"/>
                  <a:cs typeface="+mn-cs"/>
                </a:rPr>
                <a:t>ОТВЕТ</a:t>
              </a:r>
            </a:p>
          </p:txBody>
        </p:sp>
      </p:grpSp>
      <p:sp>
        <p:nvSpPr>
          <p:cNvPr id="17412" name="Заголовок 1"/>
          <p:cNvSpPr>
            <a:spLocks noGrp="1"/>
          </p:cNvSpPr>
          <p:nvPr>
            <p:ph type="title"/>
          </p:nvPr>
        </p:nvSpPr>
        <p:spPr>
          <a:xfrm>
            <a:off x="571500" y="285750"/>
            <a:ext cx="8215313" cy="714375"/>
          </a:xfrm>
          <a:solidFill>
            <a:srgbClr val="FF9966"/>
          </a:solidFill>
        </p:spPr>
        <p:txBody>
          <a:bodyPr/>
          <a:lstStyle/>
          <a:p>
            <a:pPr eaLnBrk="1" hangingPunct="1"/>
            <a:r>
              <a:rPr lang="ru-RU" b="1" i="1" smtClean="0">
                <a:solidFill>
                  <a:srgbClr val="0070C0"/>
                </a:solidFill>
              </a:rPr>
              <a:t>Кодирование информации </a:t>
            </a:r>
            <a:r>
              <a:rPr lang="ru-RU" b="1" i="1" smtClean="0">
                <a:solidFill>
                  <a:srgbClr val="C00000"/>
                </a:solidFill>
              </a:rPr>
              <a:t>200</a:t>
            </a:r>
            <a:endParaRPr lang="ru-RU" smtClean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5" name="Содержимое 2"/>
          <p:cNvSpPr>
            <a:spLocks noGrp="1"/>
          </p:cNvSpPr>
          <p:nvPr>
            <p:ph idx="1"/>
          </p:nvPr>
        </p:nvSpPr>
        <p:spPr>
          <a:xfrm>
            <a:off x="571500" y="1143000"/>
            <a:ext cx="8429625" cy="5143500"/>
          </a:xfrm>
        </p:spPr>
        <p:txBody>
          <a:bodyPr/>
          <a:lstStyle/>
          <a:p>
            <a:pPr marL="514350" indent="-514350" eaLnBrk="1" hangingPunct="1">
              <a:buFont typeface="+mj-lt"/>
              <a:buAutoNum type="arabicParenR"/>
              <a:defRPr/>
            </a:pPr>
            <a:r>
              <a:rPr lang="ru-RU" b="1" dirty="0" smtClean="0"/>
              <a:t>Так как сообщение записано с помощью 16-ти символьного алфавита, то на каждый символ приходится 4 бита (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^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х=16</a:t>
            </a:r>
            <a:r>
              <a:rPr lang="ru-RU" b="1" dirty="0" smtClean="0"/>
              <a:t>).</a:t>
            </a:r>
          </a:p>
          <a:p>
            <a:pPr marL="514350" indent="-514350" eaLnBrk="1" hangingPunct="1">
              <a:buFont typeface="+mj-lt"/>
              <a:buAutoNum type="arabicParenR"/>
              <a:defRPr/>
            </a:pPr>
            <a:r>
              <a:rPr lang="ru-RU" b="1" dirty="0" smtClean="0"/>
              <a:t>Переведём </a:t>
            </a:r>
            <a:r>
              <a:rPr lang="ru-RU" b="1" dirty="0" err="1" smtClean="0"/>
              <a:t>Кбайты</a:t>
            </a:r>
            <a:r>
              <a:rPr lang="ru-RU" b="1" dirty="0" smtClean="0"/>
              <a:t> в биты. </a:t>
            </a:r>
          </a:p>
          <a:p>
            <a:pPr marL="514350" indent="-514350" eaLnBrk="1" hangingPunct="1">
              <a:buFont typeface="Arial" charset="0"/>
              <a:buNone/>
              <a:defRPr/>
            </a:pPr>
            <a:endParaRPr lang="ru-RU" b="1" dirty="0" smtClean="0"/>
          </a:p>
          <a:p>
            <a:pPr marL="514350" indent="-514350" eaLnBrk="1" hangingPunct="1">
              <a:buFont typeface="+mj-lt"/>
              <a:buAutoNum type="arabicParenR"/>
              <a:defRPr/>
            </a:pPr>
            <a:endParaRPr lang="ru-RU" b="1" dirty="0" smtClean="0"/>
          </a:p>
          <a:p>
            <a:pPr marL="514350" indent="-514350" eaLnBrk="1" hangingPunct="1">
              <a:buFont typeface="Arial" charset="0"/>
              <a:buNone/>
              <a:defRPr/>
            </a:pPr>
            <a:r>
              <a:rPr lang="ru-RU" b="1" dirty="0" smtClean="0"/>
              <a:t>3)  512/4=128 символов содержит сообщение.</a:t>
            </a:r>
          </a:p>
          <a:p>
            <a:pPr marL="514350" indent="-514350" eaLnBrk="1" hangingPunct="1">
              <a:buFont typeface="Arial" charset="0"/>
              <a:buNone/>
              <a:defRPr/>
            </a:pPr>
            <a:endParaRPr lang="ru-RU" b="1" dirty="0" smtClean="0"/>
          </a:p>
          <a:p>
            <a:pPr marL="514350" indent="-514350" eaLnBrk="1" hangingPunct="1">
              <a:buFont typeface="Arial" charset="0"/>
              <a:buNone/>
              <a:defRPr/>
            </a:pPr>
            <a:r>
              <a:rPr lang="ru-RU" b="1" u="sng" dirty="0" smtClean="0"/>
              <a:t>Ответ: </a:t>
            </a:r>
            <a:r>
              <a:rPr lang="ru-RU" b="1" dirty="0" smtClean="0">
                <a:solidFill>
                  <a:srgbClr val="CC00FF"/>
                </a:solidFill>
              </a:rPr>
              <a:t>128 символов.</a:t>
            </a:r>
            <a:endParaRPr lang="en-US" b="1" dirty="0" smtClean="0">
              <a:solidFill>
                <a:srgbClr val="CC00FF"/>
              </a:solidFill>
            </a:endParaRPr>
          </a:p>
          <a:p>
            <a:pPr eaLnBrk="1" hangingPunct="1">
              <a:buFont typeface="Arial" charset="0"/>
              <a:buNone/>
              <a:defRPr/>
            </a:pPr>
            <a:endParaRPr lang="en-US" b="1" dirty="0" smtClean="0"/>
          </a:p>
          <a:p>
            <a:pPr eaLnBrk="1" hangingPunct="1">
              <a:buFont typeface="Arial" charset="0"/>
              <a:buNone/>
              <a:defRPr/>
            </a:pPr>
            <a:endParaRPr lang="ru-RU" dirty="0" smtClean="0"/>
          </a:p>
        </p:txBody>
      </p:sp>
      <p:grpSp>
        <p:nvGrpSpPr>
          <p:cNvPr id="2" name="Группа 3"/>
          <p:cNvGrpSpPr>
            <a:grpSpLocks/>
          </p:cNvGrpSpPr>
          <p:nvPr/>
        </p:nvGrpSpPr>
        <p:grpSpPr bwMode="auto">
          <a:xfrm>
            <a:off x="5429250" y="5143500"/>
            <a:ext cx="3286125" cy="1714500"/>
            <a:chOff x="6572270" y="5286388"/>
            <a:chExt cx="3286142" cy="1714512"/>
          </a:xfrm>
        </p:grpSpPr>
        <p:sp>
          <p:nvSpPr>
            <p:cNvPr id="5" name="TextBox 4">
              <a:hlinkClick r:id="rId2" action="ppaction://hlinksldjump"/>
            </p:cNvPr>
            <p:cNvSpPr txBox="1"/>
            <p:nvPr/>
          </p:nvSpPr>
          <p:spPr>
            <a:xfrm>
              <a:off x="6572270" y="5857892"/>
              <a:ext cx="1354145" cy="584204"/>
            </a:xfrm>
            <a:prstGeom prst="rect">
              <a:avLst/>
            </a:prstGeom>
            <a:gradFill flip="none" rotWithShape="1"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2700000" scaled="1"/>
              <a:tileRect/>
            </a:gradFill>
          </p:spPr>
          <p:txBody>
            <a:bodyPr wrap="none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1600" b="1" dirty="0">
                  <a:solidFill>
                    <a:srgbClr val="7030A0"/>
                  </a:solidFill>
                  <a:latin typeface="+mn-lt"/>
                  <a:cs typeface="+mn-cs"/>
                </a:rPr>
                <a:t>ВЕРНУТЬСЯ К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1600" b="1" dirty="0">
                  <a:solidFill>
                    <a:srgbClr val="7030A0"/>
                  </a:solidFill>
                  <a:latin typeface="+mn-lt"/>
                  <a:cs typeface="+mn-cs"/>
                </a:rPr>
                <a:t> ВОПРОСАМ</a:t>
              </a:r>
            </a:p>
          </p:txBody>
        </p:sp>
        <p:pic>
          <p:nvPicPr>
            <p:cNvPr id="18441" name="Рисунок 5" descr="2.gif"/>
            <p:cNvPicPr>
              <a:picLocks noChangeAspect="1"/>
            </p:cNvPicPr>
            <p:nvPr/>
          </p:nvPicPr>
          <p:blipFill>
            <a:blip r:embed="rId3" cstate="email"/>
            <a:srcRect/>
            <a:stretch>
              <a:fillRect/>
            </a:stretch>
          </p:blipFill>
          <p:spPr bwMode="auto">
            <a:xfrm>
              <a:off x="7929602" y="5286388"/>
              <a:ext cx="1928810" cy="17145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7" name="Заголовок 1"/>
          <p:cNvSpPr txBox="1">
            <a:spLocks/>
          </p:cNvSpPr>
          <p:nvPr/>
        </p:nvSpPr>
        <p:spPr bwMode="auto">
          <a:xfrm>
            <a:off x="785813" y="214313"/>
            <a:ext cx="7758112" cy="65405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ru-RU" sz="2800" b="1" dirty="0">
                <a:solidFill>
                  <a:srgbClr val="CC3300"/>
                </a:solidFill>
                <a:latin typeface="Comic Sans MS" pitchFamily="66" charset="0"/>
                <a:ea typeface="+mj-ea"/>
                <a:cs typeface="+mj-cs"/>
              </a:rPr>
              <a:t>Ответ:</a:t>
            </a:r>
            <a:r>
              <a:rPr lang="ru-RU" sz="2800" b="1" dirty="0">
                <a:latin typeface="Comic Sans MS" pitchFamily="66" charset="0"/>
                <a:ea typeface="+mj-ea"/>
                <a:cs typeface="+mj-cs"/>
              </a:rPr>
              <a:t> (</a:t>
            </a:r>
            <a:r>
              <a:rPr lang="ru-RU" sz="2800" b="1" dirty="0">
                <a:solidFill>
                  <a:srgbClr val="002060"/>
                </a:solidFill>
                <a:latin typeface="Comic Sans MS" pitchFamily="66" charset="0"/>
                <a:ea typeface="+mj-ea"/>
                <a:cs typeface="+mj-cs"/>
              </a:rPr>
              <a:t>Кодирование информации </a:t>
            </a:r>
            <a:r>
              <a:rPr lang="ru-RU" sz="2800" b="1" dirty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  <a:ea typeface="+mj-ea"/>
                <a:cs typeface="+mj-cs"/>
              </a:rPr>
              <a:t>200</a:t>
            </a:r>
            <a:r>
              <a:rPr lang="ru-RU" sz="2800" b="1" dirty="0">
                <a:latin typeface="Comic Sans MS" pitchFamily="66" charset="0"/>
                <a:ea typeface="+mj-ea"/>
                <a:cs typeface="+mj-cs"/>
              </a:rPr>
              <a:t>)</a:t>
            </a:r>
          </a:p>
        </p:txBody>
      </p:sp>
      <p:sp>
        <p:nvSpPr>
          <p:cNvPr id="18437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pic>
        <p:nvPicPr>
          <p:cNvPr id="18438" name="Picture 9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2428875" y="3500438"/>
            <a:ext cx="3929063" cy="836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9" name="Рисунок 14" descr="Без имени-1.gif"/>
          <p:cNvPicPr>
            <a:picLocks noChangeAspect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214313" y="3143250"/>
            <a:ext cx="928687" cy="1430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Содержимое 2"/>
          <p:cNvSpPr>
            <a:spLocks noGrp="1"/>
          </p:cNvSpPr>
          <p:nvPr>
            <p:ph idx="1"/>
          </p:nvPr>
        </p:nvSpPr>
        <p:spPr>
          <a:xfrm>
            <a:off x="500063" y="1143000"/>
            <a:ext cx="8229600" cy="4525963"/>
          </a:xfrm>
        </p:spPr>
        <p:txBody>
          <a:bodyPr/>
          <a:lstStyle/>
          <a:p>
            <a:pPr algn="ctr" eaLnBrk="1" hangingPunct="1">
              <a:buFont typeface="Arial" charset="0"/>
              <a:buNone/>
            </a:pPr>
            <a:r>
              <a:rPr lang="ru-RU" sz="3400" b="1" smtClean="0">
                <a:latin typeface="Times New Roman" pitchFamily="18" charset="0"/>
                <a:cs typeface="Times New Roman" pitchFamily="18" charset="0"/>
              </a:rPr>
              <a:t>Автоматическое устройство осуществило перекодировку информационного сообщения на русском языке, первоначально записанного в 2-байтном коде Unicode, в 8-битную кодировку КОИ-8. При этом длина сообщения уменьшилась на 600 бит. Укажите, сколько символов было в сообщении. </a:t>
            </a:r>
          </a:p>
          <a:p>
            <a:pPr eaLnBrk="1" hangingPunct="1"/>
            <a:endParaRPr lang="ru-RU" smtClean="0"/>
          </a:p>
        </p:txBody>
      </p:sp>
      <p:grpSp>
        <p:nvGrpSpPr>
          <p:cNvPr id="19459" name="Группа 7"/>
          <p:cNvGrpSpPr>
            <a:grpSpLocks/>
          </p:cNvGrpSpPr>
          <p:nvPr/>
        </p:nvGrpSpPr>
        <p:grpSpPr bwMode="auto">
          <a:xfrm>
            <a:off x="142875" y="5572125"/>
            <a:ext cx="2805113" cy="1095375"/>
            <a:chOff x="142844" y="5572140"/>
            <a:chExt cx="2804961" cy="1095363"/>
          </a:xfrm>
        </p:grpSpPr>
        <p:pic>
          <p:nvPicPr>
            <p:cNvPr id="19461" name="Рисунок 8" descr="3.gif"/>
            <p:cNvPicPr>
              <a:picLocks noChangeAspect="1"/>
            </p:cNvPicPr>
            <p:nvPr/>
          </p:nvPicPr>
          <p:blipFill>
            <a:blip r:embed="rId2" cstate="email"/>
            <a:srcRect/>
            <a:stretch>
              <a:fillRect/>
            </a:stretch>
          </p:blipFill>
          <p:spPr bwMode="auto">
            <a:xfrm>
              <a:off x="142844" y="5572140"/>
              <a:ext cx="1643044" cy="10953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0" name="TextBox 9">
              <a:hlinkClick r:id="rId3" action="ppaction://hlinksldjump"/>
            </p:cNvPr>
            <p:cNvSpPr txBox="1"/>
            <p:nvPr/>
          </p:nvSpPr>
          <p:spPr>
            <a:xfrm>
              <a:off x="1500083" y="5929324"/>
              <a:ext cx="1447722" cy="584194"/>
            </a:xfrm>
            <a:prstGeom prst="rect">
              <a:avLst/>
            </a:prstGeom>
            <a:gradFill flip="none" rotWithShape="1"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2700000" scaled="1"/>
              <a:tileRect/>
            </a:gradFill>
          </p:spPr>
          <p:txBody>
            <a:bodyPr wrap="none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1600" b="1" dirty="0">
                  <a:solidFill>
                    <a:srgbClr val="7030A0"/>
                  </a:solidFill>
                  <a:latin typeface="+mn-lt"/>
                  <a:cs typeface="+mn-cs"/>
                </a:rPr>
                <a:t>ПОСМОТРЕТЬ 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1600" b="1" dirty="0">
                  <a:solidFill>
                    <a:srgbClr val="7030A0"/>
                  </a:solidFill>
                  <a:latin typeface="+mn-lt"/>
                  <a:cs typeface="+mn-cs"/>
                </a:rPr>
                <a:t>ОТВЕТ</a:t>
              </a:r>
            </a:p>
          </p:txBody>
        </p:sp>
      </p:grpSp>
      <p:sp>
        <p:nvSpPr>
          <p:cNvPr id="19460" name="Заголовок 1"/>
          <p:cNvSpPr>
            <a:spLocks noGrp="1"/>
          </p:cNvSpPr>
          <p:nvPr>
            <p:ph type="title"/>
          </p:nvPr>
        </p:nvSpPr>
        <p:spPr>
          <a:xfrm>
            <a:off x="500063" y="285750"/>
            <a:ext cx="8215312" cy="714375"/>
          </a:xfrm>
          <a:solidFill>
            <a:srgbClr val="FF9966"/>
          </a:solidFill>
        </p:spPr>
        <p:txBody>
          <a:bodyPr/>
          <a:lstStyle/>
          <a:p>
            <a:pPr eaLnBrk="1" hangingPunct="1"/>
            <a:r>
              <a:rPr lang="ru-RU" b="1" i="1" smtClean="0">
                <a:solidFill>
                  <a:srgbClr val="0070C0"/>
                </a:solidFill>
              </a:rPr>
              <a:t>Кодирование информации </a:t>
            </a:r>
            <a:r>
              <a:rPr lang="ru-RU" b="1" i="1" smtClean="0">
                <a:solidFill>
                  <a:srgbClr val="C00000"/>
                </a:solidFill>
              </a:rPr>
              <a:t>300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482" name="Группа 3"/>
          <p:cNvGrpSpPr>
            <a:grpSpLocks/>
          </p:cNvGrpSpPr>
          <p:nvPr/>
        </p:nvGrpSpPr>
        <p:grpSpPr bwMode="auto">
          <a:xfrm>
            <a:off x="3214688" y="5429250"/>
            <a:ext cx="3429000" cy="1714500"/>
            <a:chOff x="6429378" y="5286388"/>
            <a:chExt cx="3429034" cy="1714512"/>
          </a:xfrm>
        </p:grpSpPr>
        <p:sp>
          <p:nvSpPr>
            <p:cNvPr id="5" name="TextBox 4">
              <a:hlinkClick r:id="rId2" action="ppaction://hlinksldjump"/>
            </p:cNvPr>
            <p:cNvSpPr txBox="1"/>
            <p:nvPr/>
          </p:nvSpPr>
          <p:spPr>
            <a:xfrm>
              <a:off x="6429378" y="5857892"/>
              <a:ext cx="1354150" cy="584204"/>
            </a:xfrm>
            <a:prstGeom prst="rect">
              <a:avLst/>
            </a:prstGeom>
            <a:gradFill flip="none" rotWithShape="1"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2700000" scaled="1"/>
              <a:tileRect/>
            </a:gradFill>
          </p:spPr>
          <p:txBody>
            <a:bodyPr wrap="none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1600" b="1" dirty="0">
                  <a:solidFill>
                    <a:srgbClr val="7030A0"/>
                  </a:solidFill>
                  <a:latin typeface="+mn-lt"/>
                  <a:cs typeface="+mn-cs"/>
                </a:rPr>
                <a:t>ВЕРНУТЬСЯ К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1600" b="1" dirty="0">
                  <a:solidFill>
                    <a:srgbClr val="7030A0"/>
                  </a:solidFill>
                  <a:latin typeface="+mn-lt"/>
                  <a:cs typeface="+mn-cs"/>
                </a:rPr>
                <a:t> ВОПРОСАМ</a:t>
              </a:r>
            </a:p>
          </p:txBody>
        </p:sp>
        <p:pic>
          <p:nvPicPr>
            <p:cNvPr id="20486" name="Рисунок 5" descr="2.gif"/>
            <p:cNvPicPr>
              <a:picLocks noChangeAspect="1"/>
            </p:cNvPicPr>
            <p:nvPr/>
          </p:nvPicPr>
          <p:blipFill>
            <a:blip r:embed="rId3" cstate="email"/>
            <a:srcRect/>
            <a:stretch>
              <a:fillRect/>
            </a:stretch>
          </p:blipFill>
          <p:spPr bwMode="auto">
            <a:xfrm>
              <a:off x="7929587" y="5286388"/>
              <a:ext cx="1928825" cy="17145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1" name="Заголовок 1"/>
          <p:cNvSpPr txBox="1">
            <a:spLocks/>
          </p:cNvSpPr>
          <p:nvPr/>
        </p:nvSpPr>
        <p:spPr bwMode="auto">
          <a:xfrm>
            <a:off x="785813" y="214313"/>
            <a:ext cx="7758112" cy="65405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ru-RU" sz="2800" b="1" dirty="0">
                <a:solidFill>
                  <a:srgbClr val="CC3300"/>
                </a:solidFill>
                <a:latin typeface="Comic Sans MS" pitchFamily="66" charset="0"/>
                <a:ea typeface="+mj-ea"/>
                <a:cs typeface="+mj-cs"/>
              </a:rPr>
              <a:t>Ответ:</a:t>
            </a:r>
            <a:r>
              <a:rPr lang="ru-RU" sz="2800" b="1" dirty="0">
                <a:latin typeface="Comic Sans MS" pitchFamily="66" charset="0"/>
                <a:ea typeface="+mj-ea"/>
                <a:cs typeface="+mj-cs"/>
              </a:rPr>
              <a:t> (</a:t>
            </a:r>
            <a:r>
              <a:rPr lang="ru-RU" sz="2800" b="1" dirty="0">
                <a:solidFill>
                  <a:srgbClr val="002060"/>
                </a:solidFill>
                <a:latin typeface="Comic Sans MS" pitchFamily="66" charset="0"/>
                <a:ea typeface="+mj-ea"/>
                <a:cs typeface="+mj-cs"/>
              </a:rPr>
              <a:t>Кодирование информации </a:t>
            </a:r>
            <a:r>
              <a:rPr lang="ru-RU" sz="2800" b="1" dirty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  <a:ea typeface="+mj-ea"/>
                <a:cs typeface="+mj-cs"/>
              </a:rPr>
              <a:t>300</a:t>
            </a:r>
            <a:r>
              <a:rPr lang="ru-RU" sz="2800" b="1" dirty="0">
                <a:latin typeface="Comic Sans MS" pitchFamily="66" charset="0"/>
                <a:ea typeface="+mj-ea"/>
                <a:cs typeface="+mj-cs"/>
              </a:rPr>
              <a:t>)</a:t>
            </a:r>
          </a:p>
        </p:txBody>
      </p:sp>
      <p:sp>
        <p:nvSpPr>
          <p:cNvPr id="12" name="Содержимое 11"/>
          <p:cNvSpPr>
            <a:spLocks noGrp="1"/>
          </p:cNvSpPr>
          <p:nvPr>
            <p:ph idx="1"/>
          </p:nvPr>
        </p:nvSpPr>
        <p:spPr>
          <a:xfrm>
            <a:off x="500063" y="1000125"/>
            <a:ext cx="8229600" cy="4357688"/>
          </a:xfrm>
        </p:spPr>
        <p:txBody>
          <a:bodyPr/>
          <a:lstStyle/>
          <a:p>
            <a:pPr marL="514350" indent="-514350">
              <a:buFont typeface="+mj-lt"/>
              <a:buAutoNum type="arabicParenR"/>
              <a:defRPr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Пусть длина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сообщения=</a:t>
            </a:r>
            <a:r>
              <a:rPr lang="ru-RU" b="1" dirty="0" err="1" smtClean="0">
                <a:solidFill>
                  <a:srgbClr val="CC00FF"/>
                </a:solidFill>
                <a:latin typeface="Times New Roman" pitchFamily="18" charset="0"/>
                <a:cs typeface="Times New Roman" pitchFamily="18" charset="0"/>
              </a:rPr>
              <a:t>х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514350" indent="-514350">
              <a:buFont typeface="+mj-lt"/>
              <a:buAutoNum type="arabicParenR"/>
              <a:defRPr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Сообщение первоначально было  записано в 2-байтном коде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Unicode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, значит объём составлял </a:t>
            </a:r>
            <a:r>
              <a:rPr lang="ru-RU" b="1" dirty="0" smtClean="0">
                <a:solidFill>
                  <a:srgbClr val="CC00FF"/>
                </a:solidFill>
                <a:latin typeface="Times New Roman" pitchFamily="18" charset="0"/>
                <a:cs typeface="Times New Roman" pitchFamily="18" charset="0"/>
              </a:rPr>
              <a:t>16х</a:t>
            </a:r>
          </a:p>
          <a:p>
            <a:pPr marL="514350" indent="-514350">
              <a:buFont typeface="+mj-lt"/>
              <a:buAutoNum type="arabicParenR"/>
              <a:defRPr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После преобразования в 8-битную кодировку КОИ-8 объём сообщения=</a:t>
            </a:r>
            <a:r>
              <a:rPr lang="ru-RU" b="1" dirty="0" smtClean="0">
                <a:solidFill>
                  <a:srgbClr val="CC00FF"/>
                </a:solidFill>
                <a:latin typeface="Times New Roman" pitchFamily="18" charset="0"/>
                <a:cs typeface="Times New Roman" pitchFamily="18" charset="0"/>
              </a:rPr>
              <a:t>8х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514350" indent="-514350">
              <a:buFont typeface="+mj-lt"/>
              <a:buAutoNum type="arabicParenR"/>
              <a:defRPr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Так как длина сообщения уменьшилась на 600 бит, то </a:t>
            </a:r>
            <a:r>
              <a:rPr lang="ru-RU" b="1" dirty="0" smtClean="0">
                <a:solidFill>
                  <a:srgbClr val="CC00FF"/>
                </a:solidFill>
                <a:latin typeface="Times New Roman" pitchFamily="18" charset="0"/>
                <a:cs typeface="Times New Roman" pitchFamily="18" charset="0"/>
              </a:rPr>
              <a:t>16х-8х=600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. Отсюда </a:t>
            </a:r>
            <a:r>
              <a:rPr lang="ru-RU" b="1" dirty="0" smtClean="0">
                <a:solidFill>
                  <a:srgbClr val="CC00FF"/>
                </a:solidFill>
                <a:latin typeface="Times New Roman" pitchFamily="18" charset="0"/>
                <a:cs typeface="Times New Roman" pitchFamily="18" charset="0"/>
              </a:rPr>
              <a:t>х=75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buFont typeface="Arial" charset="0"/>
              <a:buNone/>
              <a:defRPr/>
            </a:pPr>
            <a:r>
              <a:rPr lang="ru-RU" b="1" u="sng" dirty="0" smtClean="0">
                <a:latin typeface="Times New Roman" pitchFamily="18" charset="0"/>
                <a:cs typeface="Times New Roman" pitchFamily="18" charset="0"/>
              </a:rPr>
              <a:t>Ответ. </a:t>
            </a:r>
            <a:r>
              <a:rPr lang="ru-RU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Сообщение содержит 75 символов.</a:t>
            </a:r>
          </a:p>
          <a:p>
            <a:pPr>
              <a:buFont typeface="Arial" charset="0"/>
              <a:buNone/>
              <a:defRPr/>
            </a:pPr>
            <a:endParaRPr lang="ru-RU" dirty="0" smtClean="0"/>
          </a:p>
          <a:p>
            <a:pPr>
              <a:buFont typeface="Arial" charset="0"/>
              <a:buNone/>
              <a:defRPr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357188" y="428625"/>
          <a:ext cx="5286412" cy="6011413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5286412"/>
              </a:tblGrid>
              <a:tr h="1143008">
                <a:tc>
                  <a:txBody>
                    <a:bodyPr/>
                    <a:lstStyle/>
                    <a:p>
                      <a:pPr algn="ctr"/>
                      <a:r>
                        <a:rPr lang="ru-RU" sz="3600" b="1" i="1" dirty="0" smtClean="0">
                          <a:solidFill>
                            <a:srgbClr val="C00000"/>
                          </a:solidFill>
                        </a:rPr>
                        <a:t>Великие имена</a:t>
                      </a:r>
                      <a:endParaRPr lang="ru-RU" sz="3600" b="1" i="1" dirty="0">
                        <a:solidFill>
                          <a:srgbClr val="C00000"/>
                        </a:solidFill>
                      </a:endParaRPr>
                    </a:p>
                  </a:txBody>
                  <a:tcPr anchor="ctr">
                    <a:lnL w="57150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</a:tr>
              <a:tr h="920319">
                <a:tc>
                  <a:txBody>
                    <a:bodyPr/>
                    <a:lstStyle/>
                    <a:p>
                      <a:pPr algn="ctr"/>
                      <a:r>
                        <a:rPr lang="ru-RU" sz="3600" b="1" i="1" dirty="0" smtClean="0">
                          <a:solidFill>
                            <a:srgbClr val="0070C0"/>
                          </a:solidFill>
                        </a:rPr>
                        <a:t>Кодирование информации</a:t>
                      </a:r>
                      <a:endParaRPr lang="ru-RU" sz="3600" b="1" i="1" dirty="0">
                        <a:solidFill>
                          <a:srgbClr val="0070C0"/>
                        </a:solidFill>
                      </a:endParaRPr>
                    </a:p>
                  </a:txBody>
                  <a:tcPr anchor="ctr">
                    <a:lnL w="57150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rgbClr val="FF9966"/>
                    </a:solidFill>
                  </a:tcPr>
                </a:tc>
              </a:tr>
              <a:tr h="920319">
                <a:tc>
                  <a:txBody>
                    <a:bodyPr/>
                    <a:lstStyle/>
                    <a:p>
                      <a:pPr algn="ctr"/>
                      <a:r>
                        <a:rPr lang="ru-RU" sz="3600" b="1" i="1" dirty="0" smtClean="0"/>
                        <a:t>Системы счисления</a:t>
                      </a:r>
                      <a:endParaRPr lang="ru-RU" sz="3600" b="1" i="1" dirty="0"/>
                    </a:p>
                  </a:txBody>
                  <a:tcPr anchor="ctr">
                    <a:lnL w="57150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918728">
                <a:tc>
                  <a:txBody>
                    <a:bodyPr/>
                    <a:lstStyle/>
                    <a:p>
                      <a:pPr algn="ctr"/>
                      <a:r>
                        <a:rPr lang="ru-RU" sz="3600" b="1" i="1" dirty="0" smtClean="0">
                          <a:solidFill>
                            <a:srgbClr val="7030A0"/>
                          </a:solidFill>
                        </a:rPr>
                        <a:t>Логика</a:t>
                      </a:r>
                      <a:endParaRPr lang="ru-RU" sz="3600" b="1" i="1" dirty="0">
                        <a:solidFill>
                          <a:srgbClr val="7030A0"/>
                        </a:solidFill>
                      </a:endParaRPr>
                    </a:p>
                  </a:txBody>
                  <a:tcPr anchor="ctr">
                    <a:lnL w="57150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</a:tr>
              <a:tr h="920319">
                <a:tc>
                  <a:txBody>
                    <a:bodyPr/>
                    <a:lstStyle/>
                    <a:p>
                      <a:pPr algn="ctr"/>
                      <a:r>
                        <a:rPr lang="en-US" sz="3600" b="1" i="1" dirty="0" smtClean="0">
                          <a:solidFill>
                            <a:srgbClr val="C00000"/>
                          </a:solidFill>
                          <a:latin typeface="Adobe Caslon Pro Bold" pitchFamily="18" charset="0"/>
                        </a:rPr>
                        <a:t>Microsoft Office</a:t>
                      </a:r>
                      <a:endParaRPr lang="ru-RU" sz="3600" b="1" i="1" dirty="0">
                        <a:solidFill>
                          <a:srgbClr val="C00000"/>
                        </a:solidFill>
                      </a:endParaRPr>
                    </a:p>
                  </a:txBody>
                  <a:tcPr anchor="ctr">
                    <a:lnL w="57150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</a:tr>
              <a:tr h="920319">
                <a:tc>
                  <a:txBody>
                    <a:bodyPr/>
                    <a:lstStyle/>
                    <a:p>
                      <a:pPr algn="ctr"/>
                      <a:r>
                        <a:rPr lang="ru-RU" sz="3600" b="1" i="1" dirty="0" smtClean="0">
                          <a:solidFill>
                            <a:srgbClr val="7030A0"/>
                          </a:solidFill>
                        </a:rPr>
                        <a:t>Алгоритмизация</a:t>
                      </a:r>
                      <a:endParaRPr lang="ru-RU" sz="3600" b="1" i="1" dirty="0">
                        <a:solidFill>
                          <a:srgbClr val="7030A0"/>
                        </a:solidFill>
                      </a:endParaRPr>
                    </a:p>
                  </a:txBody>
                  <a:tcPr anchor="ctr">
                    <a:lnL w="57150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</a:tr>
            </a:tbl>
          </a:graphicData>
        </a:graphic>
      </p:graphicFrame>
      <p:pic>
        <p:nvPicPr>
          <p:cNvPr id="3090" name="Рисунок 7" descr="4.gif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143250" y="500063"/>
            <a:ext cx="8572500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313" y="857250"/>
            <a:ext cx="8643937" cy="5072063"/>
          </a:xfrm>
        </p:spPr>
        <p:txBody>
          <a:bodyPr rtlCol="0">
            <a:normAutofit fontScale="25000" lnSpcReduction="20000"/>
          </a:bodyPr>
          <a:lstStyle/>
          <a:p>
            <a:pPr eaLnBrk="1" fontAlgn="auto" hangingPunct="1">
              <a:lnSpc>
                <a:spcPct val="170000"/>
              </a:lnSpc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8000" b="1" dirty="0" smtClean="0"/>
              <a:t>		</a:t>
            </a:r>
            <a:r>
              <a:rPr lang="ru-RU" sz="8000" b="1" dirty="0" smtClean="0">
                <a:latin typeface="Times New Roman" pitchFamily="18" charset="0"/>
                <a:cs typeface="Times New Roman" pitchFamily="18" charset="0"/>
              </a:rPr>
              <a:t>Для кодирования цвета фона интернет - страницы используется атрибут </a:t>
            </a:r>
            <a:r>
              <a:rPr lang="ru-RU" sz="8000" b="1" dirty="0" err="1" smtClean="0">
                <a:latin typeface="Times New Roman" pitchFamily="18" charset="0"/>
                <a:cs typeface="Times New Roman" pitchFamily="18" charset="0"/>
              </a:rPr>
              <a:t>bgcolor=</a:t>
            </a:r>
            <a:r>
              <a:rPr lang="ru-RU" sz="8000" b="1" dirty="0" smtClean="0">
                <a:latin typeface="Times New Roman" pitchFamily="18" charset="0"/>
                <a:cs typeface="Times New Roman" pitchFamily="18" charset="0"/>
              </a:rPr>
              <a:t>"#ХХХХХХ", где в кавычках задаются шестнадцатеричные значения интенсивности цветовых компонент в 24-битной RGB-модели следующим образом:</a:t>
            </a:r>
          </a:p>
          <a:p>
            <a:pPr algn="ct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8000" b="1" dirty="0" smtClean="0">
                <a:latin typeface="Times New Roman" pitchFamily="18" charset="0"/>
                <a:cs typeface="Times New Roman" pitchFamily="18" charset="0"/>
              </a:rPr>
              <a:t>   XX	                  XX	              XX</a:t>
            </a:r>
          </a:p>
          <a:p>
            <a:pPr algn="ct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8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красный</a:t>
            </a:r>
            <a:r>
              <a:rPr lang="ru-RU" sz="8000" b="1" dirty="0" smtClean="0">
                <a:latin typeface="Times New Roman" pitchFamily="18" charset="0"/>
                <a:cs typeface="Times New Roman" pitchFamily="18" charset="0"/>
              </a:rPr>
              <a:t>	 </a:t>
            </a:r>
            <a:r>
              <a:rPr lang="ru-RU" sz="80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зеленый</a:t>
            </a:r>
            <a:r>
              <a:rPr lang="ru-RU" sz="8000" b="1" dirty="0" smtClean="0">
                <a:latin typeface="Times New Roman" pitchFamily="18" charset="0"/>
                <a:cs typeface="Times New Roman" pitchFamily="18" charset="0"/>
              </a:rPr>
              <a:t> 	</a:t>
            </a:r>
            <a:r>
              <a:rPr lang="ru-RU" sz="8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синий</a:t>
            </a:r>
          </a:p>
          <a:p>
            <a:pPr eaLnBrk="1" fontAlgn="auto" hangingPunct="1">
              <a:lnSpc>
                <a:spcPct val="170000"/>
              </a:lnSpc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8000" b="1" dirty="0" smtClean="0">
                <a:latin typeface="Times New Roman" pitchFamily="18" charset="0"/>
                <a:cs typeface="Times New Roman" pitchFamily="18" charset="0"/>
              </a:rPr>
              <a:t>		К какому цвету будет близок цвет страницы, заданный тегом </a:t>
            </a:r>
            <a:r>
              <a:rPr lang="ru-RU" sz="8000" b="1" u="sng" dirty="0" smtClean="0">
                <a:latin typeface="Times New Roman" pitchFamily="18" charset="0"/>
                <a:cs typeface="Times New Roman" pitchFamily="18" charset="0"/>
              </a:rPr>
              <a:t>&lt;</a:t>
            </a:r>
            <a:r>
              <a:rPr lang="ru-RU" sz="8000" b="1" u="sng" dirty="0" err="1" smtClean="0">
                <a:latin typeface="Times New Roman" pitchFamily="18" charset="0"/>
                <a:cs typeface="Times New Roman" pitchFamily="18" charset="0"/>
              </a:rPr>
              <a:t>body</a:t>
            </a:r>
            <a:r>
              <a:rPr lang="ru-RU" sz="8000" b="1" u="sng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8000" b="1" u="sng" dirty="0" err="1" smtClean="0">
                <a:latin typeface="Times New Roman" pitchFamily="18" charset="0"/>
                <a:cs typeface="Times New Roman" pitchFamily="18" charset="0"/>
              </a:rPr>
              <a:t>bgcolor=</a:t>
            </a:r>
            <a:r>
              <a:rPr lang="ru-RU" sz="8000" b="1" u="sng" dirty="0" smtClean="0">
                <a:latin typeface="Times New Roman" pitchFamily="18" charset="0"/>
                <a:cs typeface="Times New Roman" pitchFamily="18" charset="0"/>
              </a:rPr>
              <a:t>"#747474"&gt;?</a:t>
            </a:r>
          </a:p>
          <a:p>
            <a:pPr algn="ctr" eaLnBrk="1" fontAlgn="auto" hangingPunct="1">
              <a:lnSpc>
                <a:spcPct val="170000"/>
              </a:lnSpc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9600" b="1" dirty="0" smtClean="0">
                <a:latin typeface="Times New Roman" pitchFamily="18" charset="0"/>
                <a:cs typeface="Times New Roman" pitchFamily="18" charset="0"/>
              </a:rPr>
              <a:t>1)Серый			2)Белый		</a:t>
            </a:r>
          </a:p>
          <a:p>
            <a:pPr eaLnBrk="1" fontAlgn="auto" hangingPunct="1">
              <a:lnSpc>
                <a:spcPct val="170000"/>
              </a:lnSpc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9600" b="1" dirty="0" smtClean="0">
                <a:latin typeface="Times New Roman" pitchFamily="18" charset="0"/>
                <a:cs typeface="Times New Roman" pitchFamily="18" charset="0"/>
              </a:rPr>
              <a:t>		 3)Фиолетовый		 4)Чёрный</a:t>
            </a:r>
          </a:p>
        </p:txBody>
      </p:sp>
      <p:grpSp>
        <p:nvGrpSpPr>
          <p:cNvPr id="21507" name="Группа 7"/>
          <p:cNvGrpSpPr>
            <a:grpSpLocks/>
          </p:cNvGrpSpPr>
          <p:nvPr/>
        </p:nvGrpSpPr>
        <p:grpSpPr bwMode="auto">
          <a:xfrm>
            <a:off x="3143250" y="5500688"/>
            <a:ext cx="2805113" cy="1095375"/>
            <a:chOff x="142844" y="5572140"/>
            <a:chExt cx="2804961" cy="1095363"/>
          </a:xfrm>
        </p:grpSpPr>
        <p:pic>
          <p:nvPicPr>
            <p:cNvPr id="21509" name="Рисунок 8" descr="3.gif"/>
            <p:cNvPicPr>
              <a:picLocks noChangeAspect="1"/>
            </p:cNvPicPr>
            <p:nvPr/>
          </p:nvPicPr>
          <p:blipFill>
            <a:blip r:embed="rId2" cstate="email"/>
            <a:srcRect/>
            <a:stretch>
              <a:fillRect/>
            </a:stretch>
          </p:blipFill>
          <p:spPr bwMode="auto">
            <a:xfrm>
              <a:off x="142844" y="5572140"/>
              <a:ext cx="1643044" cy="10953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0" name="TextBox 9">
              <a:hlinkClick r:id="rId3" action="ppaction://hlinksldjump"/>
            </p:cNvPr>
            <p:cNvSpPr txBox="1"/>
            <p:nvPr/>
          </p:nvSpPr>
          <p:spPr>
            <a:xfrm>
              <a:off x="1500083" y="5929323"/>
              <a:ext cx="1447722" cy="584194"/>
            </a:xfrm>
            <a:prstGeom prst="rect">
              <a:avLst/>
            </a:prstGeom>
            <a:gradFill flip="none" rotWithShape="1"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2700000" scaled="1"/>
              <a:tileRect/>
            </a:gradFill>
          </p:spPr>
          <p:txBody>
            <a:bodyPr wrap="none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1600" b="1" dirty="0">
                  <a:solidFill>
                    <a:srgbClr val="7030A0"/>
                  </a:solidFill>
                  <a:latin typeface="+mn-lt"/>
                  <a:cs typeface="+mn-cs"/>
                </a:rPr>
                <a:t>ПОСМОТРЕТЬ 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1600" b="1" dirty="0">
                  <a:solidFill>
                    <a:srgbClr val="7030A0"/>
                  </a:solidFill>
                  <a:latin typeface="+mn-lt"/>
                  <a:cs typeface="+mn-cs"/>
                </a:rPr>
                <a:t>ОТВЕТ</a:t>
              </a:r>
            </a:p>
          </p:txBody>
        </p:sp>
      </p:grpSp>
      <p:sp>
        <p:nvSpPr>
          <p:cNvPr id="21508" name="Заголовок 1"/>
          <p:cNvSpPr>
            <a:spLocks noGrp="1"/>
          </p:cNvSpPr>
          <p:nvPr>
            <p:ph type="title"/>
          </p:nvPr>
        </p:nvSpPr>
        <p:spPr>
          <a:xfrm>
            <a:off x="500063" y="285750"/>
            <a:ext cx="8215312" cy="714375"/>
          </a:xfrm>
          <a:solidFill>
            <a:srgbClr val="FF9966"/>
          </a:solidFill>
        </p:spPr>
        <p:txBody>
          <a:bodyPr/>
          <a:lstStyle/>
          <a:p>
            <a:pPr eaLnBrk="1" hangingPunct="1"/>
            <a:r>
              <a:rPr lang="ru-RU" b="1" i="1" smtClean="0">
                <a:solidFill>
                  <a:srgbClr val="0070C0"/>
                </a:solidFill>
              </a:rPr>
              <a:t>Кодирование информации </a:t>
            </a:r>
            <a:r>
              <a:rPr lang="ru-RU" b="1" i="1" smtClean="0">
                <a:solidFill>
                  <a:srgbClr val="C00000"/>
                </a:solidFill>
              </a:rPr>
              <a:t>400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530" name="Группа 3"/>
          <p:cNvGrpSpPr>
            <a:grpSpLocks/>
          </p:cNvGrpSpPr>
          <p:nvPr/>
        </p:nvGrpSpPr>
        <p:grpSpPr bwMode="auto">
          <a:xfrm>
            <a:off x="6500813" y="5286375"/>
            <a:ext cx="3357562" cy="1714500"/>
            <a:chOff x="6500840" y="5286388"/>
            <a:chExt cx="3357572" cy="1714512"/>
          </a:xfrm>
        </p:grpSpPr>
        <p:sp>
          <p:nvSpPr>
            <p:cNvPr id="5" name="TextBox 4">
              <a:hlinkClick r:id="rId2" action="ppaction://hlinksldjump"/>
            </p:cNvPr>
            <p:cNvSpPr txBox="1"/>
            <p:nvPr/>
          </p:nvSpPr>
          <p:spPr>
            <a:xfrm>
              <a:off x="6500840" y="5857892"/>
              <a:ext cx="1354141" cy="584204"/>
            </a:xfrm>
            <a:prstGeom prst="rect">
              <a:avLst/>
            </a:prstGeom>
            <a:gradFill flip="none" rotWithShape="1"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2700000" scaled="1"/>
              <a:tileRect/>
            </a:gradFill>
          </p:spPr>
          <p:txBody>
            <a:bodyPr wrap="none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1600" b="1" dirty="0">
                  <a:solidFill>
                    <a:srgbClr val="7030A0"/>
                  </a:solidFill>
                  <a:latin typeface="+mn-lt"/>
                  <a:cs typeface="+mn-cs"/>
                </a:rPr>
                <a:t>ВЕРНУТЬСЯ К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1600" b="1" dirty="0">
                  <a:solidFill>
                    <a:srgbClr val="7030A0"/>
                  </a:solidFill>
                  <a:latin typeface="+mn-lt"/>
                  <a:cs typeface="+mn-cs"/>
                </a:rPr>
                <a:t> ВОПРОСАМ</a:t>
              </a:r>
            </a:p>
          </p:txBody>
        </p:sp>
        <p:pic>
          <p:nvPicPr>
            <p:cNvPr id="22535" name="Рисунок 5" descr="2.gif"/>
            <p:cNvPicPr>
              <a:picLocks noChangeAspect="1"/>
            </p:cNvPicPr>
            <p:nvPr/>
          </p:nvPicPr>
          <p:blipFill>
            <a:blip r:embed="rId3" cstate="email"/>
            <a:srcRect/>
            <a:stretch>
              <a:fillRect/>
            </a:stretch>
          </p:blipFill>
          <p:spPr bwMode="auto">
            <a:xfrm>
              <a:off x="7929610" y="5286388"/>
              <a:ext cx="1928802" cy="17145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7" name="Заголовок 1"/>
          <p:cNvSpPr txBox="1">
            <a:spLocks/>
          </p:cNvSpPr>
          <p:nvPr/>
        </p:nvSpPr>
        <p:spPr bwMode="auto">
          <a:xfrm>
            <a:off x="785813" y="214313"/>
            <a:ext cx="7758112" cy="65405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ru-RU" sz="2800" b="1" dirty="0">
                <a:solidFill>
                  <a:srgbClr val="CC3300"/>
                </a:solidFill>
                <a:latin typeface="Comic Sans MS" pitchFamily="66" charset="0"/>
                <a:ea typeface="+mj-ea"/>
                <a:cs typeface="+mj-cs"/>
              </a:rPr>
              <a:t>Ответ:</a:t>
            </a:r>
            <a:r>
              <a:rPr lang="ru-RU" sz="2800" b="1" dirty="0">
                <a:latin typeface="Comic Sans MS" pitchFamily="66" charset="0"/>
                <a:ea typeface="+mj-ea"/>
                <a:cs typeface="+mj-cs"/>
              </a:rPr>
              <a:t> (</a:t>
            </a:r>
            <a:r>
              <a:rPr lang="ru-RU" sz="2800" b="1" dirty="0">
                <a:solidFill>
                  <a:srgbClr val="002060"/>
                </a:solidFill>
                <a:latin typeface="Comic Sans MS" pitchFamily="66" charset="0"/>
                <a:ea typeface="+mj-ea"/>
                <a:cs typeface="+mj-cs"/>
              </a:rPr>
              <a:t>Кодирование информации </a:t>
            </a:r>
            <a:r>
              <a:rPr lang="ru-RU" sz="2800" b="1" dirty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  <a:ea typeface="+mj-ea"/>
                <a:cs typeface="+mj-cs"/>
              </a:rPr>
              <a:t>400</a:t>
            </a:r>
            <a:r>
              <a:rPr lang="ru-RU" sz="2800" b="1" dirty="0">
                <a:latin typeface="Comic Sans MS" pitchFamily="66" charset="0"/>
                <a:ea typeface="+mj-ea"/>
                <a:cs typeface="+mj-cs"/>
              </a:rPr>
              <a:t>)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928662" y="1785926"/>
            <a:ext cx="7598555" cy="19389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12000" b="1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chemeClr val="tx2">
                    <a:lumMod val="60000"/>
                    <a:lumOff val="40000"/>
                  </a:schemeClr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1)</a:t>
            </a:r>
            <a:r>
              <a:rPr lang="ru-RU" sz="12000" b="1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CC330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СЕРЫЙ</a:t>
            </a:r>
            <a:endParaRPr lang="ru-RU" sz="12000" dirty="0">
              <a:solidFill>
                <a:srgbClr val="CC3300"/>
              </a:solidFill>
            </a:endParaRPr>
          </a:p>
        </p:txBody>
      </p:sp>
      <p:pic>
        <p:nvPicPr>
          <p:cNvPr id="22533" name="Рисунок 8" descr="Без имени-1.gif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571500" y="3644900"/>
            <a:ext cx="3429000" cy="2989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1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428625" y="2714625"/>
            <a:ext cx="8429625" cy="1314450"/>
          </a:xfrm>
          <a:noFill/>
        </p:spPr>
      </p:pic>
      <p:grpSp>
        <p:nvGrpSpPr>
          <p:cNvPr id="23555" name="Группа 8"/>
          <p:cNvGrpSpPr>
            <a:grpSpLocks/>
          </p:cNvGrpSpPr>
          <p:nvPr/>
        </p:nvGrpSpPr>
        <p:grpSpPr bwMode="auto">
          <a:xfrm>
            <a:off x="2857500" y="5572125"/>
            <a:ext cx="2805113" cy="1095375"/>
            <a:chOff x="142844" y="5572140"/>
            <a:chExt cx="2804961" cy="1095363"/>
          </a:xfrm>
        </p:grpSpPr>
        <p:pic>
          <p:nvPicPr>
            <p:cNvPr id="23559" name="Рисунок 9" descr="3.gif"/>
            <p:cNvPicPr>
              <a:picLocks noChangeAspect="1"/>
            </p:cNvPicPr>
            <p:nvPr/>
          </p:nvPicPr>
          <p:blipFill>
            <a:blip r:embed="rId3" cstate="email"/>
            <a:srcRect/>
            <a:stretch>
              <a:fillRect/>
            </a:stretch>
          </p:blipFill>
          <p:spPr bwMode="auto">
            <a:xfrm>
              <a:off x="142844" y="5572140"/>
              <a:ext cx="1643044" cy="10953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1" name="TextBox 10">
              <a:hlinkClick r:id="rId4" action="ppaction://hlinksldjump"/>
            </p:cNvPr>
            <p:cNvSpPr txBox="1"/>
            <p:nvPr/>
          </p:nvSpPr>
          <p:spPr>
            <a:xfrm>
              <a:off x="1500083" y="5929324"/>
              <a:ext cx="1447722" cy="584194"/>
            </a:xfrm>
            <a:prstGeom prst="rect">
              <a:avLst/>
            </a:prstGeom>
            <a:gradFill flip="none" rotWithShape="1"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2700000" scaled="1"/>
              <a:tileRect/>
            </a:gradFill>
          </p:spPr>
          <p:txBody>
            <a:bodyPr wrap="none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1600" b="1" dirty="0">
                  <a:solidFill>
                    <a:srgbClr val="7030A0"/>
                  </a:solidFill>
                  <a:latin typeface="+mn-lt"/>
                  <a:cs typeface="+mn-cs"/>
                </a:rPr>
                <a:t>ПОСМОТРЕТЬ 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1600" b="1" dirty="0">
                  <a:solidFill>
                    <a:srgbClr val="7030A0"/>
                  </a:solidFill>
                  <a:latin typeface="+mn-lt"/>
                  <a:cs typeface="+mn-cs"/>
                </a:rPr>
                <a:t>ОТВЕТ</a:t>
              </a:r>
            </a:p>
          </p:txBody>
        </p:sp>
      </p:grpSp>
      <p:sp>
        <p:nvSpPr>
          <p:cNvPr id="23556" name="TextBox 11"/>
          <p:cNvSpPr txBox="1">
            <a:spLocks noChangeArrowheads="1"/>
          </p:cNvSpPr>
          <p:nvPr/>
        </p:nvSpPr>
        <p:spPr bwMode="auto">
          <a:xfrm>
            <a:off x="928688" y="1428750"/>
            <a:ext cx="7643812" cy="1077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3200" b="1">
                <a:latin typeface="Times New Roman" pitchFamily="18" charset="0"/>
                <a:cs typeface="Times New Roman" pitchFamily="18" charset="0"/>
              </a:rPr>
              <a:t>В таблице ниже представлена часть</a:t>
            </a:r>
          </a:p>
          <a:p>
            <a:pPr algn="ctr"/>
            <a:r>
              <a:rPr lang="ru-RU" sz="3200" b="1">
                <a:latin typeface="Times New Roman" pitchFamily="18" charset="0"/>
                <a:cs typeface="Times New Roman" pitchFamily="18" charset="0"/>
              </a:rPr>
              <a:t> кодовой таблицы:</a:t>
            </a:r>
          </a:p>
        </p:txBody>
      </p:sp>
      <p:sp>
        <p:nvSpPr>
          <p:cNvPr id="23557" name="TextBox 12"/>
          <p:cNvSpPr txBox="1">
            <a:spLocks noChangeArrowheads="1"/>
          </p:cNvSpPr>
          <p:nvPr/>
        </p:nvSpPr>
        <p:spPr bwMode="auto">
          <a:xfrm>
            <a:off x="1428750" y="4214813"/>
            <a:ext cx="6781800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 sz="4000" b="1" i="1">
                <a:solidFill>
                  <a:srgbClr val="0070C0"/>
                </a:solidFill>
                <a:latin typeface="Calibri" pitchFamily="34" charset="0"/>
              </a:rPr>
              <a:t>Какой шестнадцатеричный </a:t>
            </a:r>
          </a:p>
          <a:p>
            <a:pPr algn="ctr"/>
            <a:r>
              <a:rPr lang="ru-RU" sz="4000" b="1" i="1">
                <a:solidFill>
                  <a:srgbClr val="0070C0"/>
                </a:solidFill>
                <a:latin typeface="Calibri" pitchFamily="34" charset="0"/>
              </a:rPr>
              <a:t>код символа </a:t>
            </a:r>
            <a:r>
              <a:rPr lang="ru-RU" sz="4000" b="1" i="1">
                <a:solidFill>
                  <a:srgbClr val="C00000"/>
                </a:solidFill>
                <a:latin typeface="Calibri" pitchFamily="34" charset="0"/>
              </a:rPr>
              <a:t>«я»</a:t>
            </a:r>
            <a:r>
              <a:rPr lang="ru-RU" sz="4000" b="1" i="1">
                <a:solidFill>
                  <a:srgbClr val="0070C0"/>
                </a:solidFill>
                <a:latin typeface="Calibri" pitchFamily="34" charset="0"/>
              </a:rPr>
              <a:t>?</a:t>
            </a:r>
          </a:p>
        </p:txBody>
      </p:sp>
      <p:sp>
        <p:nvSpPr>
          <p:cNvPr id="23558" name="Заголовок 1"/>
          <p:cNvSpPr>
            <a:spLocks noGrp="1"/>
          </p:cNvSpPr>
          <p:nvPr>
            <p:ph type="title"/>
          </p:nvPr>
        </p:nvSpPr>
        <p:spPr>
          <a:xfrm>
            <a:off x="500063" y="285750"/>
            <a:ext cx="8215312" cy="714375"/>
          </a:xfrm>
          <a:solidFill>
            <a:srgbClr val="FF9966"/>
          </a:solidFill>
        </p:spPr>
        <p:txBody>
          <a:bodyPr/>
          <a:lstStyle/>
          <a:p>
            <a:pPr eaLnBrk="1" hangingPunct="1"/>
            <a:r>
              <a:rPr lang="ru-RU" b="1" i="1" smtClean="0">
                <a:solidFill>
                  <a:srgbClr val="0070C0"/>
                </a:solidFill>
              </a:rPr>
              <a:t>Кодирование информации </a:t>
            </a:r>
            <a:r>
              <a:rPr lang="ru-RU" b="1" i="1" smtClean="0">
                <a:solidFill>
                  <a:srgbClr val="C00000"/>
                </a:solidFill>
              </a:rPr>
              <a:t>500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24579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grpSp>
        <p:nvGrpSpPr>
          <p:cNvPr id="24580" name="Группа 3"/>
          <p:cNvGrpSpPr>
            <a:grpSpLocks/>
          </p:cNvGrpSpPr>
          <p:nvPr/>
        </p:nvGrpSpPr>
        <p:grpSpPr bwMode="auto">
          <a:xfrm>
            <a:off x="3143250" y="5143500"/>
            <a:ext cx="3286125" cy="1714500"/>
            <a:chOff x="6572263" y="5286388"/>
            <a:chExt cx="3286149" cy="1714512"/>
          </a:xfrm>
        </p:grpSpPr>
        <p:sp>
          <p:nvSpPr>
            <p:cNvPr id="5" name="TextBox 4">
              <a:hlinkClick r:id="rId2" action="ppaction://hlinksldjump"/>
            </p:cNvPr>
            <p:cNvSpPr txBox="1"/>
            <p:nvPr/>
          </p:nvSpPr>
          <p:spPr>
            <a:xfrm>
              <a:off x="6572263" y="5857892"/>
              <a:ext cx="1354148" cy="584204"/>
            </a:xfrm>
            <a:prstGeom prst="rect">
              <a:avLst/>
            </a:prstGeom>
            <a:gradFill flip="none" rotWithShape="1"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2700000" scaled="1"/>
              <a:tileRect/>
            </a:gradFill>
          </p:spPr>
          <p:txBody>
            <a:bodyPr wrap="none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1600" b="1" dirty="0">
                  <a:solidFill>
                    <a:srgbClr val="7030A0"/>
                  </a:solidFill>
                  <a:latin typeface="+mn-lt"/>
                  <a:cs typeface="+mn-cs"/>
                </a:rPr>
                <a:t>ВЕРНУТЬСЯ К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1600" b="1" dirty="0">
                  <a:solidFill>
                    <a:srgbClr val="7030A0"/>
                  </a:solidFill>
                  <a:latin typeface="+mn-lt"/>
                  <a:cs typeface="+mn-cs"/>
                </a:rPr>
                <a:t> ВОПРОСАМ</a:t>
              </a:r>
            </a:p>
          </p:txBody>
        </p:sp>
        <p:pic>
          <p:nvPicPr>
            <p:cNvPr id="24585" name="Рисунок 5" descr="2.gif"/>
            <p:cNvPicPr>
              <a:picLocks noChangeAspect="1"/>
            </p:cNvPicPr>
            <p:nvPr/>
          </p:nvPicPr>
          <p:blipFill>
            <a:blip r:embed="rId3" cstate="email"/>
            <a:srcRect/>
            <a:stretch>
              <a:fillRect/>
            </a:stretch>
          </p:blipFill>
          <p:spPr bwMode="auto">
            <a:xfrm>
              <a:off x="7929595" y="5286388"/>
              <a:ext cx="1928817" cy="17145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0" name="Заголовок 1"/>
          <p:cNvSpPr txBox="1">
            <a:spLocks/>
          </p:cNvSpPr>
          <p:nvPr/>
        </p:nvSpPr>
        <p:spPr bwMode="auto">
          <a:xfrm>
            <a:off x="785813" y="214313"/>
            <a:ext cx="7758112" cy="65405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ru-RU" sz="2800" b="1" dirty="0">
                <a:solidFill>
                  <a:srgbClr val="CC3300"/>
                </a:solidFill>
                <a:latin typeface="Comic Sans MS" pitchFamily="66" charset="0"/>
                <a:ea typeface="+mj-ea"/>
                <a:cs typeface="+mj-cs"/>
              </a:rPr>
              <a:t>Ответ:</a:t>
            </a:r>
            <a:r>
              <a:rPr lang="ru-RU" sz="2800" b="1" dirty="0">
                <a:latin typeface="Comic Sans MS" pitchFamily="66" charset="0"/>
                <a:ea typeface="+mj-ea"/>
                <a:cs typeface="+mj-cs"/>
              </a:rPr>
              <a:t> (</a:t>
            </a:r>
            <a:r>
              <a:rPr lang="ru-RU" sz="2800" b="1" dirty="0">
                <a:solidFill>
                  <a:srgbClr val="002060"/>
                </a:solidFill>
                <a:latin typeface="Comic Sans MS" pitchFamily="66" charset="0"/>
                <a:ea typeface="+mj-ea"/>
                <a:cs typeface="+mj-cs"/>
              </a:rPr>
              <a:t>Кодирование информации </a:t>
            </a:r>
            <a:r>
              <a:rPr lang="ru-RU" sz="2800" b="1" dirty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  <a:ea typeface="+mj-ea"/>
                <a:cs typeface="+mj-cs"/>
              </a:rPr>
              <a:t>500</a:t>
            </a:r>
            <a:r>
              <a:rPr lang="ru-RU" sz="2800" b="1" dirty="0">
                <a:latin typeface="Comic Sans MS" pitchFamily="66" charset="0"/>
                <a:ea typeface="+mj-ea"/>
                <a:cs typeface="+mj-cs"/>
              </a:rPr>
              <a:t>)</a:t>
            </a:r>
          </a:p>
        </p:txBody>
      </p:sp>
      <p:pic>
        <p:nvPicPr>
          <p:cNvPr id="24582" name="Picture 11" descr="Картинка 89 из 162013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500063" y="1428750"/>
            <a:ext cx="3867150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83" name="Прямоугольник 11"/>
          <p:cNvSpPr>
            <a:spLocks noChangeArrowheads="1"/>
          </p:cNvSpPr>
          <p:nvPr/>
        </p:nvSpPr>
        <p:spPr bwMode="auto">
          <a:xfrm>
            <a:off x="4286250" y="1785938"/>
            <a:ext cx="4281488" cy="3940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5000" b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EF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2560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 eaLnBrk="1" hangingPunct="1">
              <a:buFont typeface="Arial" charset="0"/>
              <a:buNone/>
            </a:pPr>
            <a:r>
              <a:rPr lang="ru-RU" sz="5400" b="1" smtClean="0">
                <a:latin typeface="Times New Roman" pitchFamily="18" charset="0"/>
                <a:cs typeface="Times New Roman" pitchFamily="18" charset="0"/>
              </a:rPr>
              <a:t>Какое из чисел является наибольшим? </a:t>
            </a:r>
          </a:p>
          <a:p>
            <a:pPr algn="ctr" eaLnBrk="1" hangingPunct="1">
              <a:buFont typeface="Arial" charset="0"/>
              <a:buNone/>
            </a:pPr>
            <a:r>
              <a:rPr lang="ru-RU" sz="5400" b="1" smtClean="0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</a:rPr>
              <a:t>1) </a:t>
            </a:r>
            <a:r>
              <a:rPr lang="ru-RU" sz="5400" b="1" smtClean="0">
                <a:latin typeface="Times New Roman" pitchFamily="18" charset="0"/>
                <a:cs typeface="Times New Roman" pitchFamily="18" charset="0"/>
              </a:rPr>
              <a:t>9B</a:t>
            </a:r>
            <a:r>
              <a:rPr lang="en-US" sz="5400" b="1" baseline="-25000" smtClean="0">
                <a:latin typeface="Times New Roman" pitchFamily="18" charset="0"/>
                <a:cs typeface="Times New Roman" pitchFamily="18" charset="0"/>
              </a:rPr>
              <a:t>16</a:t>
            </a:r>
            <a:r>
              <a:rPr lang="ru-RU" sz="5400" b="1" smtClean="0">
                <a:latin typeface="Times New Roman" pitchFamily="18" charset="0"/>
                <a:cs typeface="Times New Roman" pitchFamily="18" charset="0"/>
              </a:rPr>
              <a:t>	 	 </a:t>
            </a:r>
            <a:r>
              <a:rPr lang="ru-RU" sz="5400" b="1" smtClean="0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</a:rPr>
              <a:t>2)  </a:t>
            </a:r>
            <a:r>
              <a:rPr lang="en-US" sz="5400" b="1" smtClean="0">
                <a:latin typeface="Times New Roman" pitchFamily="18" charset="0"/>
                <a:cs typeface="Times New Roman" pitchFamily="18" charset="0"/>
              </a:rPr>
              <a:t>10011010</a:t>
            </a:r>
            <a:r>
              <a:rPr lang="en-US" sz="5400" b="1" baseline="-2500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5400" smtClean="0">
                <a:latin typeface="Times New Roman" pitchFamily="18" charset="0"/>
                <a:cs typeface="Times New Roman" pitchFamily="18" charset="0"/>
              </a:rPr>
              <a:t>	</a:t>
            </a:r>
          </a:p>
          <a:p>
            <a:pPr eaLnBrk="1" hangingPunct="1"/>
            <a:endParaRPr lang="ru-RU" smtClean="0"/>
          </a:p>
        </p:txBody>
      </p:sp>
      <p:grpSp>
        <p:nvGrpSpPr>
          <p:cNvPr id="25604" name="Группа 6"/>
          <p:cNvGrpSpPr>
            <a:grpSpLocks/>
          </p:cNvGrpSpPr>
          <p:nvPr/>
        </p:nvGrpSpPr>
        <p:grpSpPr bwMode="auto">
          <a:xfrm>
            <a:off x="2786063" y="5000625"/>
            <a:ext cx="2805112" cy="1095375"/>
            <a:chOff x="142844" y="5572140"/>
            <a:chExt cx="2804961" cy="1095363"/>
          </a:xfrm>
        </p:grpSpPr>
        <p:pic>
          <p:nvPicPr>
            <p:cNvPr id="25606" name="Рисунок 7" descr="3.gif"/>
            <p:cNvPicPr>
              <a:picLocks noChangeAspect="1"/>
            </p:cNvPicPr>
            <p:nvPr/>
          </p:nvPicPr>
          <p:blipFill>
            <a:blip r:embed="rId2" cstate="email"/>
            <a:srcRect/>
            <a:stretch>
              <a:fillRect/>
            </a:stretch>
          </p:blipFill>
          <p:spPr bwMode="auto">
            <a:xfrm>
              <a:off x="142844" y="5572140"/>
              <a:ext cx="1643044" cy="10953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9" name="TextBox 8">
              <a:hlinkClick r:id="rId3" action="ppaction://hlinksldjump"/>
            </p:cNvPr>
            <p:cNvSpPr txBox="1"/>
            <p:nvPr/>
          </p:nvSpPr>
          <p:spPr>
            <a:xfrm>
              <a:off x="1500083" y="5929324"/>
              <a:ext cx="1447722" cy="584194"/>
            </a:xfrm>
            <a:prstGeom prst="rect">
              <a:avLst/>
            </a:prstGeom>
            <a:gradFill flip="none" rotWithShape="1"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2700000" scaled="1"/>
              <a:tileRect/>
            </a:gradFill>
          </p:spPr>
          <p:txBody>
            <a:bodyPr wrap="none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1600" b="1" dirty="0">
                  <a:solidFill>
                    <a:srgbClr val="7030A0"/>
                  </a:solidFill>
                  <a:latin typeface="+mn-lt"/>
                  <a:cs typeface="+mn-cs"/>
                </a:rPr>
                <a:t>ПОСМОТРЕТЬ 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1600" b="1" dirty="0">
                  <a:solidFill>
                    <a:srgbClr val="7030A0"/>
                  </a:solidFill>
                  <a:latin typeface="+mn-lt"/>
                  <a:cs typeface="+mn-cs"/>
                </a:rPr>
                <a:t>ОТВЕТ</a:t>
              </a:r>
            </a:p>
          </p:txBody>
        </p:sp>
      </p:grpSp>
      <p:sp>
        <p:nvSpPr>
          <p:cNvPr id="10" name="Заголовок 1"/>
          <p:cNvSpPr txBox="1">
            <a:spLocks/>
          </p:cNvSpPr>
          <p:nvPr/>
        </p:nvSpPr>
        <p:spPr bwMode="auto">
          <a:xfrm>
            <a:off x="500063" y="285750"/>
            <a:ext cx="8215312" cy="714375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ru-RU" sz="4400" b="1" i="1" dirty="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Системы счисления </a:t>
            </a:r>
            <a:r>
              <a:rPr lang="ru-RU" sz="4400" b="1" i="1" dirty="0">
                <a:solidFill>
                  <a:srgbClr val="00B0F0"/>
                </a:solidFill>
                <a:latin typeface="+mj-lt"/>
                <a:ea typeface="+mj-ea"/>
                <a:cs typeface="+mj-cs"/>
              </a:rPr>
              <a:t>100</a:t>
            </a:r>
            <a:endParaRPr lang="ru-RU" sz="4400" dirty="0">
              <a:solidFill>
                <a:srgbClr val="00B0F0"/>
              </a:solidFill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 eaLnBrk="1" hangingPunct="1">
              <a:buFont typeface="Arial" charset="0"/>
              <a:buNone/>
            </a:pPr>
            <a:r>
              <a:rPr lang="ru-RU" sz="19000" b="1" smtClean="0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</a:rPr>
              <a:t>1) </a:t>
            </a:r>
            <a:r>
              <a:rPr lang="ru-RU" sz="19000" b="1" smtClean="0">
                <a:latin typeface="Times New Roman" pitchFamily="18" charset="0"/>
                <a:cs typeface="Times New Roman" pitchFamily="18" charset="0"/>
              </a:rPr>
              <a:t>9B</a:t>
            </a:r>
            <a:r>
              <a:rPr lang="en-US" sz="19000" b="1" baseline="-25000" smtClean="0">
                <a:latin typeface="Times New Roman" pitchFamily="18" charset="0"/>
                <a:cs typeface="Times New Roman" pitchFamily="18" charset="0"/>
              </a:rPr>
              <a:t>16</a:t>
            </a:r>
            <a:endParaRPr lang="ru-RU" sz="19000" smtClean="0"/>
          </a:p>
        </p:txBody>
      </p:sp>
      <p:grpSp>
        <p:nvGrpSpPr>
          <p:cNvPr id="26627" name="Группа 3"/>
          <p:cNvGrpSpPr>
            <a:grpSpLocks/>
          </p:cNvGrpSpPr>
          <p:nvPr/>
        </p:nvGrpSpPr>
        <p:grpSpPr bwMode="auto">
          <a:xfrm>
            <a:off x="3143250" y="5000625"/>
            <a:ext cx="3357563" cy="1714500"/>
            <a:chOff x="6500815" y="5286388"/>
            <a:chExt cx="3357597" cy="1714512"/>
          </a:xfrm>
        </p:grpSpPr>
        <p:sp>
          <p:nvSpPr>
            <p:cNvPr id="5" name="TextBox 4">
              <a:hlinkClick r:id="rId2" action="ppaction://hlinksldjump"/>
            </p:cNvPr>
            <p:cNvSpPr txBox="1"/>
            <p:nvPr/>
          </p:nvSpPr>
          <p:spPr>
            <a:xfrm>
              <a:off x="6500815" y="5857892"/>
              <a:ext cx="1354152" cy="584204"/>
            </a:xfrm>
            <a:prstGeom prst="rect">
              <a:avLst/>
            </a:prstGeom>
            <a:gradFill flip="none" rotWithShape="1"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2700000" scaled="1"/>
              <a:tileRect/>
            </a:gradFill>
          </p:spPr>
          <p:txBody>
            <a:bodyPr wrap="none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1600" b="1" dirty="0">
                  <a:solidFill>
                    <a:srgbClr val="7030A0"/>
                  </a:solidFill>
                  <a:latin typeface="+mn-lt"/>
                  <a:cs typeface="+mn-cs"/>
                </a:rPr>
                <a:t>ВЕРНУТЬСЯ К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1600" b="1" dirty="0">
                  <a:solidFill>
                    <a:srgbClr val="7030A0"/>
                  </a:solidFill>
                  <a:latin typeface="+mn-lt"/>
                  <a:cs typeface="+mn-cs"/>
                </a:rPr>
                <a:t> ВОПРОСАМ</a:t>
              </a:r>
            </a:p>
          </p:txBody>
        </p:sp>
        <p:pic>
          <p:nvPicPr>
            <p:cNvPr id="26631" name="Рисунок 5" descr="2.gif"/>
            <p:cNvPicPr>
              <a:picLocks noChangeAspect="1"/>
            </p:cNvPicPr>
            <p:nvPr/>
          </p:nvPicPr>
          <p:blipFill>
            <a:blip r:embed="rId3" cstate="email"/>
            <a:srcRect/>
            <a:stretch>
              <a:fillRect/>
            </a:stretch>
          </p:blipFill>
          <p:spPr bwMode="auto">
            <a:xfrm>
              <a:off x="7929585" y="5286388"/>
              <a:ext cx="1928827" cy="17145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0" name="Заголовок 1"/>
          <p:cNvSpPr txBox="1">
            <a:spLocks/>
          </p:cNvSpPr>
          <p:nvPr/>
        </p:nvSpPr>
        <p:spPr bwMode="auto">
          <a:xfrm>
            <a:off x="785813" y="357188"/>
            <a:ext cx="7758112" cy="654050"/>
          </a:xfrm>
          <a:prstGeom prst="rect">
            <a:avLst/>
          </a:prstGeom>
          <a:solidFill>
            <a:srgbClr val="FFFFCC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ru-RU" sz="2800" b="1" dirty="0">
                <a:solidFill>
                  <a:srgbClr val="CC3300"/>
                </a:solidFill>
                <a:latin typeface="Comic Sans MS" pitchFamily="66" charset="0"/>
                <a:ea typeface="+mj-ea"/>
                <a:cs typeface="+mj-cs"/>
              </a:rPr>
              <a:t>Ответ:</a:t>
            </a:r>
            <a:r>
              <a:rPr lang="ru-RU" sz="2800" b="1" dirty="0">
                <a:latin typeface="Comic Sans MS" pitchFamily="66" charset="0"/>
                <a:ea typeface="+mj-ea"/>
                <a:cs typeface="+mj-cs"/>
              </a:rPr>
              <a:t> (</a:t>
            </a:r>
            <a:r>
              <a:rPr lang="ru-RU" sz="2800" b="1" dirty="0">
                <a:solidFill>
                  <a:srgbClr val="0033CC"/>
                </a:solidFill>
                <a:latin typeface="Comic Sans MS" pitchFamily="66" charset="0"/>
                <a:ea typeface="+mj-ea"/>
                <a:cs typeface="+mj-cs"/>
              </a:rPr>
              <a:t>Системы счисления </a:t>
            </a:r>
            <a:r>
              <a:rPr lang="ru-RU" sz="2800" b="1" dirty="0">
                <a:solidFill>
                  <a:srgbClr val="00B0F0"/>
                </a:solidFill>
                <a:latin typeface="Comic Sans MS" pitchFamily="66" charset="0"/>
                <a:ea typeface="+mj-ea"/>
                <a:cs typeface="+mj-cs"/>
              </a:rPr>
              <a:t>100</a:t>
            </a:r>
            <a:r>
              <a:rPr lang="ru-RU" sz="2800" b="1" dirty="0">
                <a:latin typeface="Comic Sans MS" pitchFamily="66" charset="0"/>
                <a:ea typeface="+mj-ea"/>
                <a:cs typeface="+mj-cs"/>
              </a:rPr>
              <a:t>)</a:t>
            </a:r>
          </a:p>
        </p:txBody>
      </p:sp>
      <p:pic>
        <p:nvPicPr>
          <p:cNvPr id="7" name="Picture 17" descr="C:\Documents and Settings\админ\Рабочий стол\Картинки\начальная\School_Clip_Art_151.gif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6572250" y="1071563"/>
            <a:ext cx="1857375" cy="2335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650" name="Группа 6"/>
          <p:cNvGrpSpPr>
            <a:grpSpLocks/>
          </p:cNvGrpSpPr>
          <p:nvPr/>
        </p:nvGrpSpPr>
        <p:grpSpPr bwMode="auto">
          <a:xfrm>
            <a:off x="2857500" y="5214938"/>
            <a:ext cx="2805113" cy="1095375"/>
            <a:chOff x="142844" y="5572140"/>
            <a:chExt cx="2804961" cy="1095363"/>
          </a:xfrm>
        </p:grpSpPr>
        <p:pic>
          <p:nvPicPr>
            <p:cNvPr id="27655" name="Рисунок 7" descr="3.gif"/>
            <p:cNvPicPr>
              <a:picLocks noChangeAspect="1"/>
            </p:cNvPicPr>
            <p:nvPr/>
          </p:nvPicPr>
          <p:blipFill>
            <a:blip r:embed="rId2" cstate="email"/>
            <a:srcRect/>
            <a:stretch>
              <a:fillRect/>
            </a:stretch>
          </p:blipFill>
          <p:spPr bwMode="auto">
            <a:xfrm>
              <a:off x="142844" y="5572140"/>
              <a:ext cx="1643044" cy="10953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9" name="TextBox 8">
              <a:hlinkClick r:id="rId3" action="ppaction://hlinksldjump"/>
            </p:cNvPr>
            <p:cNvSpPr txBox="1"/>
            <p:nvPr/>
          </p:nvSpPr>
          <p:spPr>
            <a:xfrm>
              <a:off x="1500083" y="5929323"/>
              <a:ext cx="1447722" cy="584194"/>
            </a:xfrm>
            <a:prstGeom prst="rect">
              <a:avLst/>
            </a:prstGeom>
            <a:gradFill flip="none" rotWithShape="1"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2700000" scaled="1"/>
              <a:tileRect/>
            </a:gradFill>
          </p:spPr>
          <p:txBody>
            <a:bodyPr wrap="none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1600" b="1" dirty="0">
                  <a:solidFill>
                    <a:srgbClr val="7030A0"/>
                  </a:solidFill>
                  <a:latin typeface="+mn-lt"/>
                  <a:cs typeface="+mn-cs"/>
                </a:rPr>
                <a:t>ПОСМОТРЕТЬ 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1600" b="1" dirty="0">
                  <a:solidFill>
                    <a:srgbClr val="7030A0"/>
                  </a:solidFill>
                  <a:latin typeface="+mn-lt"/>
                  <a:cs typeface="+mn-cs"/>
                </a:rPr>
                <a:t>ОТВЕТ</a:t>
              </a:r>
            </a:p>
          </p:txBody>
        </p:sp>
      </p:grpSp>
      <p:sp>
        <p:nvSpPr>
          <p:cNvPr id="10" name="Заголовок 1"/>
          <p:cNvSpPr txBox="1">
            <a:spLocks/>
          </p:cNvSpPr>
          <p:nvPr/>
        </p:nvSpPr>
        <p:spPr bwMode="auto">
          <a:xfrm>
            <a:off x="500063" y="285750"/>
            <a:ext cx="8215312" cy="714375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ru-RU" sz="4400" b="1" i="1" dirty="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Системы счисления </a:t>
            </a:r>
            <a:r>
              <a:rPr lang="ru-RU" sz="4400" b="1" i="1" dirty="0">
                <a:solidFill>
                  <a:srgbClr val="00B0F0"/>
                </a:solidFill>
                <a:latin typeface="+mj-lt"/>
                <a:ea typeface="+mj-ea"/>
                <a:cs typeface="+mj-cs"/>
              </a:rPr>
              <a:t>200</a:t>
            </a:r>
            <a:endParaRPr lang="ru-RU" sz="4400" dirty="0">
              <a:solidFill>
                <a:srgbClr val="00B0F0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27652" name="TextBox 10"/>
          <p:cNvSpPr txBox="1">
            <a:spLocks noChangeArrowheads="1"/>
          </p:cNvSpPr>
          <p:nvPr/>
        </p:nvSpPr>
        <p:spPr bwMode="auto">
          <a:xfrm>
            <a:off x="357188" y="1285875"/>
            <a:ext cx="8358187" cy="2062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200" b="1">
                <a:latin typeface="Times New Roman" pitchFamily="18" charset="0"/>
                <a:cs typeface="Times New Roman" pitchFamily="18" charset="0"/>
              </a:rPr>
              <a:t>                   </a:t>
            </a:r>
            <a:r>
              <a:rPr lang="ru-RU" sz="3200" b="1">
                <a:latin typeface="Times New Roman" pitchFamily="18" charset="0"/>
                <a:cs typeface="Times New Roman" pitchFamily="18" charset="0"/>
              </a:rPr>
              <a:t>Дано:</a:t>
            </a:r>
            <a:r>
              <a:rPr lang="en-US" sz="3200" b="1">
                <a:latin typeface="Times New Roman" pitchFamily="18" charset="0"/>
                <a:cs typeface="Times New Roman" pitchFamily="18" charset="0"/>
              </a:rPr>
              <a:t>               </a:t>
            </a:r>
            <a:r>
              <a:rPr lang="ru-RU" sz="3200" b="1">
                <a:latin typeface="Times New Roman" pitchFamily="18" charset="0"/>
                <a:cs typeface="Times New Roman" pitchFamily="18" charset="0"/>
              </a:rPr>
              <a:t> </a:t>
            </a:r>
            <a:endParaRPr lang="en-US" sz="3200" b="1">
              <a:latin typeface="Times New Roman" pitchFamily="18" charset="0"/>
              <a:cs typeface="Times New Roman" pitchFamily="18" charset="0"/>
            </a:endParaRPr>
          </a:p>
          <a:p>
            <a:r>
              <a:rPr lang="ru-RU" sz="3200" b="1">
                <a:latin typeface="Times New Roman" pitchFamily="18" charset="0"/>
                <a:cs typeface="Times New Roman" pitchFamily="18" charset="0"/>
              </a:rPr>
              <a:t>Какое из чисел </a:t>
            </a:r>
            <a:r>
              <a:rPr lang="ru-RU" sz="3200" b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С</a:t>
            </a:r>
            <a:r>
              <a:rPr lang="ru-RU" sz="3200" b="1">
                <a:latin typeface="Times New Roman" pitchFamily="18" charset="0"/>
                <a:cs typeface="Times New Roman" pitchFamily="18" charset="0"/>
              </a:rPr>
              <a:t>, записанных в двоичной системе счисления, удовлетворяет равенству </a:t>
            </a:r>
            <a:r>
              <a:rPr lang="en-US" sz="3200" b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a&lt;C&lt;b</a:t>
            </a:r>
            <a:r>
              <a:rPr lang="en-US" sz="3200" b="1">
                <a:latin typeface="Times New Roman" pitchFamily="18" charset="0"/>
                <a:cs typeface="Times New Roman" pitchFamily="18" charset="0"/>
              </a:rPr>
              <a:t>?</a:t>
            </a:r>
            <a:endParaRPr lang="ru-RU" sz="3200" b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653" name="TextBox 11"/>
          <p:cNvSpPr txBox="1">
            <a:spLocks noChangeArrowheads="1"/>
          </p:cNvSpPr>
          <p:nvPr/>
        </p:nvSpPr>
        <p:spPr bwMode="auto">
          <a:xfrm>
            <a:off x="1000125" y="3643313"/>
            <a:ext cx="7358063" cy="1357312"/>
          </a:xfrm>
          <a:prstGeom prst="rect">
            <a:avLst/>
          </a:prstGeom>
          <a:solidFill>
            <a:srgbClr val="FFFFCC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/>
            <a:r>
              <a:rPr lang="en-US" sz="4000" b="1">
                <a:solidFill>
                  <a:srgbClr val="7030A0"/>
                </a:solidFill>
                <a:latin typeface="Comic Sans MS" pitchFamily="66" charset="0"/>
              </a:rPr>
              <a:t>1)</a:t>
            </a:r>
            <a:r>
              <a:rPr lang="en-US" sz="4000" b="1">
                <a:latin typeface="Comic Sans MS" pitchFamily="66" charset="0"/>
              </a:rPr>
              <a:t>11111001	</a:t>
            </a:r>
            <a:r>
              <a:rPr lang="en-US" sz="4000" b="1">
                <a:solidFill>
                  <a:srgbClr val="7030A0"/>
                </a:solidFill>
                <a:latin typeface="Comic Sans MS" pitchFamily="66" charset="0"/>
              </a:rPr>
              <a:t>2)</a:t>
            </a:r>
            <a:r>
              <a:rPr lang="en-US" sz="4000" b="1">
                <a:latin typeface="Comic Sans MS" pitchFamily="66" charset="0"/>
              </a:rPr>
              <a:t>11011000</a:t>
            </a:r>
          </a:p>
          <a:p>
            <a:pPr marL="342900" indent="-342900"/>
            <a:r>
              <a:rPr lang="en-US" sz="4000" b="1">
                <a:solidFill>
                  <a:srgbClr val="7030A0"/>
                </a:solidFill>
                <a:latin typeface="Comic Sans MS" pitchFamily="66" charset="0"/>
              </a:rPr>
              <a:t>3)</a:t>
            </a:r>
            <a:r>
              <a:rPr lang="en-US" sz="4000" b="1">
                <a:latin typeface="Comic Sans MS" pitchFamily="66" charset="0"/>
              </a:rPr>
              <a:t>11110111	</a:t>
            </a:r>
            <a:r>
              <a:rPr lang="en-US" sz="4000" b="1">
                <a:solidFill>
                  <a:srgbClr val="7030A0"/>
                </a:solidFill>
                <a:latin typeface="Comic Sans MS" pitchFamily="66" charset="0"/>
              </a:rPr>
              <a:t>4)</a:t>
            </a:r>
            <a:r>
              <a:rPr lang="en-US" sz="4000" b="1">
                <a:latin typeface="Comic Sans MS" pitchFamily="66" charset="0"/>
              </a:rPr>
              <a:t>11111000</a:t>
            </a:r>
            <a:endParaRPr lang="ru-RU" sz="4000" b="1">
              <a:latin typeface="Comic Sans MS" pitchFamily="66" charset="0"/>
            </a:endParaRPr>
          </a:p>
        </p:txBody>
      </p:sp>
      <p:pic>
        <p:nvPicPr>
          <p:cNvPr id="27654" name="Picture 10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3786188" y="1143000"/>
            <a:ext cx="3300412" cy="785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28675" name="Содержимое 2"/>
          <p:cNvSpPr>
            <a:spLocks noGrp="1"/>
          </p:cNvSpPr>
          <p:nvPr>
            <p:ph idx="1"/>
          </p:nvPr>
        </p:nvSpPr>
        <p:spPr>
          <a:xfrm>
            <a:off x="500063" y="1928813"/>
            <a:ext cx="8229600" cy="4525962"/>
          </a:xfrm>
        </p:spPr>
        <p:txBody>
          <a:bodyPr/>
          <a:lstStyle/>
          <a:p>
            <a:pPr eaLnBrk="1" hangingPunct="1">
              <a:buFont typeface="Arial" charset="0"/>
              <a:buNone/>
            </a:pPr>
            <a:r>
              <a:rPr lang="en-US" sz="10000" b="1" smtClean="0">
                <a:solidFill>
                  <a:srgbClr val="7030A0"/>
                </a:solidFill>
                <a:latin typeface="Comic Sans MS" pitchFamily="66" charset="0"/>
              </a:rPr>
              <a:t>4)</a:t>
            </a:r>
            <a:r>
              <a:rPr lang="en-US" sz="10000" b="1" smtClean="0">
                <a:latin typeface="Comic Sans MS" pitchFamily="66" charset="0"/>
              </a:rPr>
              <a:t>11111000</a:t>
            </a:r>
            <a:endParaRPr lang="ru-RU" sz="10000" smtClean="0"/>
          </a:p>
        </p:txBody>
      </p:sp>
      <p:grpSp>
        <p:nvGrpSpPr>
          <p:cNvPr id="28676" name="Группа 3"/>
          <p:cNvGrpSpPr>
            <a:grpSpLocks/>
          </p:cNvGrpSpPr>
          <p:nvPr/>
        </p:nvGrpSpPr>
        <p:grpSpPr bwMode="auto">
          <a:xfrm>
            <a:off x="4286250" y="3857625"/>
            <a:ext cx="3357563" cy="1714500"/>
            <a:chOff x="6500815" y="5286388"/>
            <a:chExt cx="3357597" cy="1714512"/>
          </a:xfrm>
        </p:grpSpPr>
        <p:sp>
          <p:nvSpPr>
            <p:cNvPr id="5" name="TextBox 4">
              <a:hlinkClick r:id="rId2" action="ppaction://hlinksldjump"/>
            </p:cNvPr>
            <p:cNvSpPr txBox="1"/>
            <p:nvPr/>
          </p:nvSpPr>
          <p:spPr>
            <a:xfrm>
              <a:off x="6500815" y="5857892"/>
              <a:ext cx="1354152" cy="584204"/>
            </a:xfrm>
            <a:prstGeom prst="rect">
              <a:avLst/>
            </a:prstGeom>
            <a:gradFill flip="none" rotWithShape="1"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2700000" scaled="1"/>
              <a:tileRect/>
            </a:gradFill>
          </p:spPr>
          <p:txBody>
            <a:bodyPr wrap="none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1600" b="1" dirty="0">
                  <a:solidFill>
                    <a:srgbClr val="7030A0"/>
                  </a:solidFill>
                  <a:latin typeface="+mn-lt"/>
                  <a:cs typeface="+mn-cs"/>
                </a:rPr>
                <a:t>ВЕРНУТЬСЯ К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1600" b="1" dirty="0">
                  <a:solidFill>
                    <a:srgbClr val="7030A0"/>
                  </a:solidFill>
                  <a:latin typeface="+mn-lt"/>
                  <a:cs typeface="+mn-cs"/>
                </a:rPr>
                <a:t> ВОПРОСАМ</a:t>
              </a:r>
            </a:p>
          </p:txBody>
        </p:sp>
        <p:pic>
          <p:nvPicPr>
            <p:cNvPr id="28680" name="Рисунок 5" descr="2.gif"/>
            <p:cNvPicPr>
              <a:picLocks noChangeAspect="1"/>
            </p:cNvPicPr>
            <p:nvPr/>
          </p:nvPicPr>
          <p:blipFill>
            <a:blip r:embed="rId3" cstate="email"/>
            <a:srcRect/>
            <a:stretch>
              <a:fillRect/>
            </a:stretch>
          </p:blipFill>
          <p:spPr bwMode="auto">
            <a:xfrm>
              <a:off x="7929585" y="5286388"/>
              <a:ext cx="1928827" cy="17145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0" name="Заголовок 1"/>
          <p:cNvSpPr txBox="1">
            <a:spLocks/>
          </p:cNvSpPr>
          <p:nvPr/>
        </p:nvSpPr>
        <p:spPr bwMode="auto">
          <a:xfrm>
            <a:off x="857250" y="142875"/>
            <a:ext cx="7758113" cy="654050"/>
          </a:xfrm>
          <a:prstGeom prst="rect">
            <a:avLst/>
          </a:prstGeom>
          <a:solidFill>
            <a:srgbClr val="FFFFCC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ru-RU" sz="2800" b="1" dirty="0">
                <a:solidFill>
                  <a:srgbClr val="CC3300"/>
                </a:solidFill>
                <a:latin typeface="Comic Sans MS" pitchFamily="66" charset="0"/>
                <a:ea typeface="+mj-ea"/>
                <a:cs typeface="+mj-cs"/>
              </a:rPr>
              <a:t>Ответ:</a:t>
            </a:r>
            <a:r>
              <a:rPr lang="ru-RU" sz="2800" b="1" dirty="0">
                <a:latin typeface="Comic Sans MS" pitchFamily="66" charset="0"/>
                <a:ea typeface="+mj-ea"/>
                <a:cs typeface="+mj-cs"/>
              </a:rPr>
              <a:t> (</a:t>
            </a:r>
            <a:r>
              <a:rPr lang="ru-RU" sz="2800" b="1" dirty="0">
                <a:solidFill>
                  <a:srgbClr val="0033CC"/>
                </a:solidFill>
                <a:latin typeface="Comic Sans MS" pitchFamily="66" charset="0"/>
                <a:ea typeface="+mj-ea"/>
                <a:cs typeface="+mj-cs"/>
              </a:rPr>
              <a:t>Системы счисления </a:t>
            </a:r>
            <a:r>
              <a:rPr lang="ru-RU" sz="2800" b="1" dirty="0">
                <a:solidFill>
                  <a:srgbClr val="00B0F0"/>
                </a:solidFill>
                <a:latin typeface="Comic Sans MS" pitchFamily="66" charset="0"/>
                <a:ea typeface="+mj-ea"/>
                <a:cs typeface="+mj-cs"/>
              </a:rPr>
              <a:t>200</a:t>
            </a:r>
            <a:r>
              <a:rPr lang="ru-RU" sz="2800" b="1" dirty="0">
                <a:latin typeface="Comic Sans MS" pitchFamily="66" charset="0"/>
                <a:ea typeface="+mj-ea"/>
                <a:cs typeface="+mj-cs"/>
              </a:rPr>
              <a:t>)</a:t>
            </a:r>
          </a:p>
        </p:txBody>
      </p:sp>
      <p:pic>
        <p:nvPicPr>
          <p:cNvPr id="8" name="Picture 2" descr="C:\Documents and Settings\админ\Рабочий стол\Картинки\b2cd3a34c627.gif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714375" y="3429000"/>
            <a:ext cx="3000375" cy="2832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29699" name="Содержимое 2"/>
          <p:cNvSpPr>
            <a:spLocks noGrp="1"/>
          </p:cNvSpPr>
          <p:nvPr>
            <p:ph idx="1"/>
          </p:nvPr>
        </p:nvSpPr>
        <p:spPr>
          <a:xfrm>
            <a:off x="428625" y="1428750"/>
            <a:ext cx="8229600" cy="4525963"/>
          </a:xfrm>
        </p:spPr>
        <p:txBody>
          <a:bodyPr/>
          <a:lstStyle/>
          <a:p>
            <a:pPr eaLnBrk="1" hangingPunct="1">
              <a:buFont typeface="Arial" charset="0"/>
              <a:buNone/>
              <a:defRPr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		</a:t>
            </a:r>
            <a:r>
              <a:rPr lang="ru-RU" sz="4400" b="1" dirty="0" smtClean="0">
                <a:latin typeface="Times New Roman" pitchFamily="18" charset="0"/>
                <a:cs typeface="Times New Roman" pitchFamily="18" charset="0"/>
              </a:rPr>
              <a:t>Укажите через запятую в порядке возрастания все основания систем счисления, в которых </a:t>
            </a:r>
            <a:r>
              <a:rPr lang="ru-RU" sz="4400" b="1" dirty="0" smtClean="0">
                <a:solidFill>
                  <a:srgbClr val="CC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запись числа 22 оканчивается на 4</a:t>
            </a:r>
            <a:r>
              <a:rPr lang="ru-RU" sz="4400" b="1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eaLnBrk="1" hangingPunct="1">
              <a:defRPr/>
            </a:pPr>
            <a:endParaRPr lang="ru-RU" dirty="0" smtClean="0"/>
          </a:p>
        </p:txBody>
      </p:sp>
      <p:grpSp>
        <p:nvGrpSpPr>
          <p:cNvPr id="29700" name="Группа 6"/>
          <p:cNvGrpSpPr>
            <a:grpSpLocks/>
          </p:cNvGrpSpPr>
          <p:nvPr/>
        </p:nvGrpSpPr>
        <p:grpSpPr bwMode="auto">
          <a:xfrm>
            <a:off x="2857500" y="5072063"/>
            <a:ext cx="2805113" cy="1095375"/>
            <a:chOff x="142844" y="5572140"/>
            <a:chExt cx="2804961" cy="1095363"/>
          </a:xfrm>
        </p:grpSpPr>
        <p:pic>
          <p:nvPicPr>
            <p:cNvPr id="29702" name="Рисунок 7" descr="3.gif"/>
            <p:cNvPicPr>
              <a:picLocks noChangeAspect="1"/>
            </p:cNvPicPr>
            <p:nvPr/>
          </p:nvPicPr>
          <p:blipFill>
            <a:blip r:embed="rId2" cstate="email"/>
            <a:srcRect/>
            <a:stretch>
              <a:fillRect/>
            </a:stretch>
          </p:blipFill>
          <p:spPr bwMode="auto">
            <a:xfrm>
              <a:off x="142844" y="5572140"/>
              <a:ext cx="1643044" cy="10953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9" name="TextBox 8">
              <a:hlinkClick r:id="rId3" action="ppaction://hlinksldjump"/>
            </p:cNvPr>
            <p:cNvSpPr txBox="1"/>
            <p:nvPr/>
          </p:nvSpPr>
          <p:spPr>
            <a:xfrm>
              <a:off x="1500083" y="5929323"/>
              <a:ext cx="1447722" cy="584194"/>
            </a:xfrm>
            <a:prstGeom prst="rect">
              <a:avLst/>
            </a:prstGeom>
            <a:gradFill flip="none" rotWithShape="1"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2700000" scaled="1"/>
              <a:tileRect/>
            </a:gradFill>
          </p:spPr>
          <p:txBody>
            <a:bodyPr wrap="none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1600" b="1" dirty="0">
                  <a:solidFill>
                    <a:srgbClr val="7030A0"/>
                  </a:solidFill>
                  <a:latin typeface="+mn-lt"/>
                  <a:cs typeface="+mn-cs"/>
                </a:rPr>
                <a:t>ПОСМОТРЕТЬ 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1600" b="1" dirty="0">
                  <a:solidFill>
                    <a:srgbClr val="7030A0"/>
                  </a:solidFill>
                  <a:latin typeface="+mn-lt"/>
                  <a:cs typeface="+mn-cs"/>
                </a:rPr>
                <a:t>ОТВЕТ</a:t>
              </a:r>
            </a:p>
          </p:txBody>
        </p:sp>
      </p:grpSp>
      <p:sp>
        <p:nvSpPr>
          <p:cNvPr id="10" name="Заголовок 1"/>
          <p:cNvSpPr txBox="1">
            <a:spLocks/>
          </p:cNvSpPr>
          <p:nvPr/>
        </p:nvSpPr>
        <p:spPr bwMode="auto">
          <a:xfrm>
            <a:off x="500063" y="285750"/>
            <a:ext cx="8215312" cy="714375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ru-RU" sz="4400" b="1" i="1" dirty="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Системы счисления </a:t>
            </a:r>
            <a:r>
              <a:rPr lang="ru-RU" sz="4400" b="1" i="1" dirty="0">
                <a:solidFill>
                  <a:srgbClr val="00B0F0"/>
                </a:solidFill>
                <a:latin typeface="+mj-lt"/>
                <a:ea typeface="+mj-ea"/>
                <a:cs typeface="+mj-cs"/>
              </a:rPr>
              <a:t>300</a:t>
            </a:r>
            <a:endParaRPr lang="ru-RU" sz="4400" dirty="0">
              <a:solidFill>
                <a:srgbClr val="00B0F0"/>
              </a:solidFill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grpSp>
        <p:nvGrpSpPr>
          <p:cNvPr id="30723" name="Группа 3"/>
          <p:cNvGrpSpPr>
            <a:grpSpLocks/>
          </p:cNvGrpSpPr>
          <p:nvPr/>
        </p:nvGrpSpPr>
        <p:grpSpPr bwMode="auto">
          <a:xfrm>
            <a:off x="3000375" y="4500563"/>
            <a:ext cx="3357563" cy="1714500"/>
            <a:chOff x="6500814" y="5286388"/>
            <a:chExt cx="3357598" cy="1714512"/>
          </a:xfrm>
        </p:grpSpPr>
        <p:sp>
          <p:nvSpPr>
            <p:cNvPr id="5" name="TextBox 4">
              <a:hlinkClick r:id="rId2" action="ppaction://hlinksldjump"/>
            </p:cNvPr>
            <p:cNvSpPr txBox="1"/>
            <p:nvPr/>
          </p:nvSpPr>
          <p:spPr>
            <a:xfrm>
              <a:off x="6500814" y="5857892"/>
              <a:ext cx="1354152" cy="584204"/>
            </a:xfrm>
            <a:prstGeom prst="rect">
              <a:avLst/>
            </a:prstGeom>
            <a:gradFill flip="none" rotWithShape="1"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2700000" scaled="1"/>
              <a:tileRect/>
            </a:gradFill>
          </p:spPr>
          <p:txBody>
            <a:bodyPr wrap="none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1600" b="1" dirty="0">
                  <a:solidFill>
                    <a:srgbClr val="7030A0"/>
                  </a:solidFill>
                  <a:latin typeface="+mn-lt"/>
                  <a:cs typeface="+mn-cs"/>
                </a:rPr>
                <a:t>ВЕРНУТЬСЯ К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1600" b="1" dirty="0">
                  <a:solidFill>
                    <a:srgbClr val="7030A0"/>
                  </a:solidFill>
                  <a:latin typeface="+mn-lt"/>
                  <a:cs typeface="+mn-cs"/>
                </a:rPr>
                <a:t> ВОПРОСАМ</a:t>
              </a:r>
            </a:p>
          </p:txBody>
        </p:sp>
        <p:pic>
          <p:nvPicPr>
            <p:cNvPr id="30728" name="Рисунок 5" descr="2.gif"/>
            <p:cNvPicPr>
              <a:picLocks noChangeAspect="1"/>
            </p:cNvPicPr>
            <p:nvPr/>
          </p:nvPicPr>
          <p:blipFill>
            <a:blip r:embed="rId3" cstate="email"/>
            <a:srcRect/>
            <a:stretch>
              <a:fillRect/>
            </a:stretch>
          </p:blipFill>
          <p:spPr bwMode="auto">
            <a:xfrm>
              <a:off x="7929584" y="5286388"/>
              <a:ext cx="1928828" cy="17145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0" name="Заголовок 1"/>
          <p:cNvSpPr txBox="1">
            <a:spLocks/>
          </p:cNvSpPr>
          <p:nvPr/>
        </p:nvSpPr>
        <p:spPr bwMode="auto">
          <a:xfrm>
            <a:off x="857250" y="142875"/>
            <a:ext cx="7758113" cy="654050"/>
          </a:xfrm>
          <a:prstGeom prst="rect">
            <a:avLst/>
          </a:prstGeom>
          <a:solidFill>
            <a:srgbClr val="FFFFCC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ru-RU" sz="2800" b="1" dirty="0">
                <a:solidFill>
                  <a:srgbClr val="CC3300"/>
                </a:solidFill>
                <a:latin typeface="Comic Sans MS" pitchFamily="66" charset="0"/>
                <a:ea typeface="+mj-ea"/>
                <a:cs typeface="+mj-cs"/>
              </a:rPr>
              <a:t>Ответ:</a:t>
            </a:r>
            <a:r>
              <a:rPr lang="ru-RU" sz="2800" b="1" dirty="0">
                <a:latin typeface="Comic Sans MS" pitchFamily="66" charset="0"/>
                <a:ea typeface="+mj-ea"/>
                <a:cs typeface="+mj-cs"/>
              </a:rPr>
              <a:t> (</a:t>
            </a:r>
            <a:r>
              <a:rPr lang="ru-RU" sz="2800" b="1" dirty="0">
                <a:solidFill>
                  <a:srgbClr val="0033CC"/>
                </a:solidFill>
                <a:latin typeface="Comic Sans MS" pitchFamily="66" charset="0"/>
                <a:ea typeface="+mj-ea"/>
                <a:cs typeface="+mj-cs"/>
              </a:rPr>
              <a:t>Системы счисления </a:t>
            </a:r>
            <a:r>
              <a:rPr lang="ru-RU" sz="2800" b="1" dirty="0">
                <a:solidFill>
                  <a:srgbClr val="00B0F0"/>
                </a:solidFill>
                <a:latin typeface="Comic Sans MS" pitchFamily="66" charset="0"/>
                <a:ea typeface="+mj-ea"/>
                <a:cs typeface="+mj-cs"/>
              </a:rPr>
              <a:t>300</a:t>
            </a:r>
            <a:r>
              <a:rPr lang="ru-RU" sz="2800" b="1" dirty="0">
                <a:latin typeface="Comic Sans MS" pitchFamily="66" charset="0"/>
                <a:ea typeface="+mj-ea"/>
                <a:cs typeface="+mj-cs"/>
              </a:rPr>
              <a:t>)</a:t>
            </a:r>
          </a:p>
        </p:txBody>
      </p:sp>
      <p:sp>
        <p:nvSpPr>
          <p:cNvPr id="30725" name="Содержимое 10"/>
          <p:cNvSpPr>
            <a:spLocks noGrp="1"/>
          </p:cNvSpPr>
          <p:nvPr>
            <p:ph idx="1"/>
          </p:nvPr>
        </p:nvSpPr>
        <p:spPr>
          <a:xfrm>
            <a:off x="571500" y="2143125"/>
            <a:ext cx="8229600" cy="3000375"/>
          </a:xfrm>
        </p:spPr>
        <p:txBody>
          <a:bodyPr/>
          <a:lstStyle/>
          <a:p>
            <a:pPr algn="ctr">
              <a:buFont typeface="Arial" charset="0"/>
              <a:buNone/>
            </a:pPr>
            <a:r>
              <a:rPr lang="en-US" sz="15000" b="1" smtClean="0">
                <a:solidFill>
                  <a:srgbClr val="CC3300"/>
                </a:solidFill>
                <a:latin typeface="Comic Sans MS" pitchFamily="66" charset="0"/>
              </a:rPr>
              <a:t>6</a:t>
            </a:r>
            <a:r>
              <a:rPr lang="ru-RU" sz="15000" b="1" smtClean="0">
                <a:solidFill>
                  <a:srgbClr val="CC3300"/>
                </a:solidFill>
                <a:latin typeface="Comic Sans MS" pitchFamily="66" charset="0"/>
              </a:rPr>
              <a:t>,</a:t>
            </a:r>
            <a:r>
              <a:rPr lang="en-US" sz="15000" b="1" smtClean="0">
                <a:solidFill>
                  <a:srgbClr val="CC3300"/>
                </a:solidFill>
                <a:latin typeface="Comic Sans MS" pitchFamily="66" charset="0"/>
              </a:rPr>
              <a:t> 9</a:t>
            </a:r>
            <a:r>
              <a:rPr lang="ru-RU" sz="15000" b="1" smtClean="0">
                <a:solidFill>
                  <a:srgbClr val="CC3300"/>
                </a:solidFill>
                <a:latin typeface="Comic Sans MS" pitchFamily="66" charset="0"/>
              </a:rPr>
              <a:t>,</a:t>
            </a:r>
            <a:r>
              <a:rPr lang="en-US" sz="15000" b="1" smtClean="0">
                <a:solidFill>
                  <a:srgbClr val="CC3300"/>
                </a:solidFill>
                <a:latin typeface="Comic Sans MS" pitchFamily="66" charset="0"/>
              </a:rPr>
              <a:t> 18</a:t>
            </a:r>
            <a:endParaRPr lang="ru-RU" sz="15000" b="1" smtClean="0">
              <a:solidFill>
                <a:srgbClr val="CC3300"/>
              </a:solidFill>
              <a:latin typeface="Comic Sans MS" pitchFamily="66" charset="0"/>
            </a:endParaRPr>
          </a:p>
        </p:txBody>
      </p:sp>
      <p:pic>
        <p:nvPicPr>
          <p:cNvPr id="8" name="Содержимое 7" descr="356.gif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1071563" y="1000125"/>
            <a:ext cx="2214562" cy="2265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285750" y="571500"/>
          <a:ext cx="8643997" cy="572322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643206"/>
                <a:gridCol w="1214446"/>
                <a:gridCol w="1214446"/>
                <a:gridCol w="1214446"/>
                <a:gridCol w="1071570"/>
                <a:gridCol w="1285883"/>
              </a:tblGrid>
              <a:tr h="1142988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2800" b="1" i="1" kern="1200" dirty="0" smtClean="0">
                          <a:solidFill>
                            <a:srgbClr val="C00000"/>
                          </a:solidFill>
                          <a:latin typeface="+mn-lt"/>
                          <a:ea typeface="+mn-ea"/>
                          <a:cs typeface="+mn-cs"/>
                        </a:rPr>
                        <a:t>Великие имена</a:t>
                      </a:r>
                      <a:endParaRPr lang="ru-RU" sz="2800" b="1" i="1" kern="1200" dirty="0">
                        <a:solidFill>
                          <a:srgbClr val="C0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762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600" b="1" dirty="0" smtClean="0">
                          <a:solidFill>
                            <a:srgbClr val="C00000"/>
                          </a:solidFill>
                          <a:latin typeface="Comic Sans MS" pitchFamily="66" charset="0"/>
                          <a:ea typeface="Adobe Ming Std L" pitchFamily="18" charset="-128"/>
                          <a:hlinkClick r:id="rId2" action="ppaction://hlinksldjump"/>
                        </a:rPr>
                        <a:t>100</a:t>
                      </a:r>
                      <a:endParaRPr lang="ru-RU" sz="3600" b="1" dirty="0">
                        <a:solidFill>
                          <a:srgbClr val="C00000"/>
                        </a:solidFill>
                        <a:latin typeface="Comic Sans MS" pitchFamily="66" charset="0"/>
                        <a:ea typeface="Adobe Ming Std L" pitchFamily="18" charset="-128"/>
                      </a:endParaRPr>
                    </a:p>
                  </a:txBody>
                  <a:tcPr anchor="ctr">
                    <a:lnL w="762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600" b="1" dirty="0" smtClean="0">
                          <a:solidFill>
                            <a:srgbClr val="C00000"/>
                          </a:solidFill>
                          <a:latin typeface="Comic Sans MS" pitchFamily="66" charset="0"/>
                          <a:ea typeface="Adobe Ming Std L" pitchFamily="18" charset="-128"/>
                          <a:hlinkClick r:id="rId3" action="ppaction://hlinksldjump"/>
                        </a:rPr>
                        <a:t>200</a:t>
                      </a:r>
                      <a:endParaRPr lang="ru-RU" sz="3600" b="1" dirty="0">
                        <a:solidFill>
                          <a:srgbClr val="C00000"/>
                        </a:solidFill>
                        <a:latin typeface="Comic Sans MS" pitchFamily="66" charset="0"/>
                        <a:ea typeface="Adobe Ming Std L" pitchFamily="18" charset="-128"/>
                      </a:endParaRPr>
                    </a:p>
                  </a:txBody>
                  <a:tcPr anchor="ctr">
                    <a:lnL w="762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600" b="1" dirty="0" smtClean="0">
                          <a:solidFill>
                            <a:srgbClr val="C00000"/>
                          </a:solidFill>
                          <a:latin typeface="Comic Sans MS" pitchFamily="66" charset="0"/>
                          <a:ea typeface="Adobe Ming Std L" pitchFamily="18" charset="-128"/>
                          <a:hlinkClick r:id="rId4" action="ppaction://hlinksldjump"/>
                        </a:rPr>
                        <a:t>300</a:t>
                      </a:r>
                      <a:endParaRPr lang="ru-RU" sz="3600" b="1" dirty="0">
                        <a:solidFill>
                          <a:srgbClr val="C00000"/>
                        </a:solidFill>
                        <a:latin typeface="Comic Sans MS" pitchFamily="66" charset="0"/>
                        <a:ea typeface="Adobe Ming Std L" pitchFamily="18" charset="-128"/>
                      </a:endParaRPr>
                    </a:p>
                  </a:txBody>
                  <a:tcPr anchor="ctr">
                    <a:lnL w="762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600" b="1" dirty="0" smtClean="0">
                          <a:solidFill>
                            <a:srgbClr val="C00000"/>
                          </a:solidFill>
                          <a:latin typeface="Comic Sans MS" pitchFamily="66" charset="0"/>
                          <a:ea typeface="Adobe Ming Std L" pitchFamily="18" charset="-128"/>
                          <a:hlinkClick r:id="rId5" action="ppaction://hlinksldjump"/>
                        </a:rPr>
                        <a:t>400</a:t>
                      </a:r>
                      <a:endParaRPr lang="ru-RU" sz="3600" b="1" dirty="0">
                        <a:solidFill>
                          <a:srgbClr val="C00000"/>
                        </a:solidFill>
                        <a:latin typeface="Comic Sans MS" pitchFamily="66" charset="0"/>
                        <a:ea typeface="Adobe Ming Std L" pitchFamily="18" charset="-128"/>
                      </a:endParaRPr>
                    </a:p>
                  </a:txBody>
                  <a:tcPr anchor="ctr">
                    <a:lnL w="762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600" b="1" dirty="0" smtClean="0">
                          <a:solidFill>
                            <a:srgbClr val="C00000"/>
                          </a:solidFill>
                          <a:latin typeface="Comic Sans MS" pitchFamily="66" charset="0"/>
                          <a:ea typeface="Adobe Ming Std L" pitchFamily="18" charset="-128"/>
                          <a:hlinkClick r:id="rId6" action="ppaction://hlinksldjump"/>
                        </a:rPr>
                        <a:t>500</a:t>
                      </a:r>
                      <a:endParaRPr lang="ru-RU" sz="3600" b="1" dirty="0">
                        <a:solidFill>
                          <a:srgbClr val="C00000"/>
                        </a:solidFill>
                        <a:latin typeface="Comic Sans MS" pitchFamily="66" charset="0"/>
                        <a:ea typeface="Adobe Ming Std L" pitchFamily="18" charset="-128"/>
                      </a:endParaRPr>
                    </a:p>
                  </a:txBody>
                  <a:tcPr anchor="ctr">
                    <a:lnL w="762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909231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2400" b="1" i="1" kern="1200" dirty="0" smtClean="0">
                          <a:solidFill>
                            <a:srgbClr val="0070C0"/>
                          </a:solidFill>
                          <a:latin typeface="+mn-lt"/>
                          <a:ea typeface="+mn-ea"/>
                          <a:cs typeface="+mn-cs"/>
                        </a:rPr>
                        <a:t>Кодирование информации</a:t>
                      </a:r>
                      <a:endParaRPr lang="ru-RU" sz="2400" b="1" i="1" kern="1200" dirty="0">
                        <a:solidFill>
                          <a:srgbClr val="0070C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762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600" b="1" dirty="0" smtClean="0">
                          <a:solidFill>
                            <a:srgbClr val="C00000"/>
                          </a:solidFill>
                          <a:latin typeface="Comic Sans MS" pitchFamily="66" charset="0"/>
                          <a:ea typeface="Adobe Ming Std L" pitchFamily="18" charset="-128"/>
                          <a:hlinkClick r:id="rId7" action="ppaction://hlinksldjump"/>
                        </a:rPr>
                        <a:t>100</a:t>
                      </a:r>
                      <a:endParaRPr lang="ru-RU" sz="3600" b="1" dirty="0">
                        <a:solidFill>
                          <a:srgbClr val="C00000"/>
                        </a:solidFill>
                        <a:latin typeface="Comic Sans MS" pitchFamily="66" charset="0"/>
                        <a:ea typeface="Adobe Ming Std L" pitchFamily="18" charset="-128"/>
                      </a:endParaRPr>
                    </a:p>
                  </a:txBody>
                  <a:tcPr anchor="ctr">
                    <a:lnL w="762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600" b="1" dirty="0" smtClean="0">
                          <a:solidFill>
                            <a:srgbClr val="C00000"/>
                          </a:solidFill>
                          <a:latin typeface="Comic Sans MS" pitchFamily="66" charset="0"/>
                          <a:ea typeface="Adobe Ming Std L" pitchFamily="18" charset="-128"/>
                          <a:hlinkClick r:id="rId8" action="ppaction://hlinksldjump"/>
                        </a:rPr>
                        <a:t>200</a:t>
                      </a:r>
                      <a:endParaRPr lang="ru-RU" sz="3600" b="1" dirty="0">
                        <a:solidFill>
                          <a:srgbClr val="C00000"/>
                        </a:solidFill>
                        <a:latin typeface="Comic Sans MS" pitchFamily="66" charset="0"/>
                        <a:ea typeface="Adobe Ming Std L" pitchFamily="18" charset="-128"/>
                      </a:endParaRPr>
                    </a:p>
                  </a:txBody>
                  <a:tcPr anchor="ctr">
                    <a:lnL w="762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600" b="1" dirty="0" smtClean="0">
                          <a:solidFill>
                            <a:srgbClr val="C00000"/>
                          </a:solidFill>
                          <a:latin typeface="Comic Sans MS" pitchFamily="66" charset="0"/>
                          <a:ea typeface="Adobe Ming Std L" pitchFamily="18" charset="-128"/>
                          <a:hlinkClick r:id="rId9" action="ppaction://hlinksldjump"/>
                        </a:rPr>
                        <a:t>300</a:t>
                      </a:r>
                      <a:endParaRPr lang="ru-RU" sz="3600" b="1" dirty="0">
                        <a:solidFill>
                          <a:srgbClr val="C00000"/>
                        </a:solidFill>
                        <a:latin typeface="Comic Sans MS" pitchFamily="66" charset="0"/>
                        <a:ea typeface="Adobe Ming Std L" pitchFamily="18" charset="-128"/>
                      </a:endParaRPr>
                    </a:p>
                  </a:txBody>
                  <a:tcPr anchor="ctr">
                    <a:lnL w="762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600" b="1" dirty="0" smtClean="0">
                          <a:solidFill>
                            <a:srgbClr val="C00000"/>
                          </a:solidFill>
                          <a:latin typeface="Comic Sans MS" pitchFamily="66" charset="0"/>
                          <a:ea typeface="Adobe Ming Std L" pitchFamily="18" charset="-128"/>
                          <a:hlinkClick r:id="rId10" action="ppaction://hlinksldjump"/>
                        </a:rPr>
                        <a:t>400</a:t>
                      </a:r>
                      <a:endParaRPr lang="ru-RU" sz="3600" b="1" dirty="0">
                        <a:solidFill>
                          <a:srgbClr val="C00000"/>
                        </a:solidFill>
                        <a:latin typeface="Comic Sans MS" pitchFamily="66" charset="0"/>
                        <a:ea typeface="Adobe Ming Std L" pitchFamily="18" charset="-128"/>
                      </a:endParaRPr>
                    </a:p>
                  </a:txBody>
                  <a:tcPr anchor="ctr">
                    <a:lnL w="762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600" b="1" dirty="0" smtClean="0">
                          <a:solidFill>
                            <a:srgbClr val="C00000"/>
                          </a:solidFill>
                          <a:latin typeface="Comic Sans MS" pitchFamily="66" charset="0"/>
                          <a:ea typeface="Adobe Ming Std L" pitchFamily="18" charset="-128"/>
                          <a:hlinkClick r:id="rId11" action="ppaction://hlinksldjump"/>
                        </a:rPr>
                        <a:t>500</a:t>
                      </a:r>
                      <a:endParaRPr lang="ru-RU" sz="3600" b="1" dirty="0">
                        <a:solidFill>
                          <a:srgbClr val="C00000"/>
                        </a:solidFill>
                        <a:latin typeface="Comic Sans MS" pitchFamily="66" charset="0"/>
                        <a:ea typeface="Adobe Ming Std L" pitchFamily="18" charset="-128"/>
                      </a:endParaRPr>
                    </a:p>
                  </a:txBody>
                  <a:tcPr anchor="ctr">
                    <a:lnL w="762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909231">
                <a:tc>
                  <a:txBody>
                    <a:bodyPr/>
                    <a:lstStyle/>
                    <a:p>
                      <a:pPr algn="ctr"/>
                      <a:r>
                        <a:rPr lang="ru-RU" sz="2800" b="1" i="1" dirty="0" smtClean="0"/>
                        <a:t>Системы счисления</a:t>
                      </a:r>
                      <a:endParaRPr lang="ru-RU" sz="2800" b="1" i="1" dirty="0"/>
                    </a:p>
                  </a:txBody>
                  <a:tcPr anchor="ctr">
                    <a:lnL w="762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600" b="1" dirty="0" smtClean="0">
                          <a:solidFill>
                            <a:srgbClr val="C00000"/>
                          </a:solidFill>
                          <a:latin typeface="Comic Sans MS" pitchFamily="66" charset="0"/>
                          <a:ea typeface="Adobe Ming Std L" pitchFamily="18" charset="-128"/>
                          <a:hlinkClick r:id="rId12" action="ppaction://hlinksldjump"/>
                        </a:rPr>
                        <a:t>100</a:t>
                      </a:r>
                      <a:endParaRPr lang="ru-RU" sz="3600" b="1" dirty="0">
                        <a:solidFill>
                          <a:srgbClr val="C00000"/>
                        </a:solidFill>
                        <a:latin typeface="Comic Sans MS" pitchFamily="66" charset="0"/>
                        <a:ea typeface="Adobe Ming Std L" pitchFamily="18" charset="-128"/>
                      </a:endParaRPr>
                    </a:p>
                  </a:txBody>
                  <a:tcPr anchor="ctr">
                    <a:lnL w="762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600" b="1" dirty="0" smtClean="0">
                          <a:solidFill>
                            <a:srgbClr val="C00000"/>
                          </a:solidFill>
                          <a:latin typeface="Comic Sans MS" pitchFamily="66" charset="0"/>
                          <a:ea typeface="Adobe Ming Std L" pitchFamily="18" charset="-128"/>
                          <a:hlinkClick r:id="rId13" action="ppaction://hlinksldjump"/>
                        </a:rPr>
                        <a:t>200</a:t>
                      </a:r>
                      <a:endParaRPr lang="ru-RU" sz="3600" b="1" dirty="0">
                        <a:solidFill>
                          <a:srgbClr val="C00000"/>
                        </a:solidFill>
                        <a:latin typeface="Comic Sans MS" pitchFamily="66" charset="0"/>
                        <a:ea typeface="Adobe Ming Std L" pitchFamily="18" charset="-128"/>
                      </a:endParaRPr>
                    </a:p>
                  </a:txBody>
                  <a:tcPr anchor="ctr">
                    <a:lnL w="762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600" b="1" dirty="0" smtClean="0">
                          <a:solidFill>
                            <a:srgbClr val="C00000"/>
                          </a:solidFill>
                          <a:latin typeface="Comic Sans MS" pitchFamily="66" charset="0"/>
                          <a:ea typeface="Adobe Ming Std L" pitchFamily="18" charset="-128"/>
                          <a:hlinkClick r:id="rId14" action="ppaction://hlinksldjump"/>
                        </a:rPr>
                        <a:t>300</a:t>
                      </a:r>
                      <a:endParaRPr lang="ru-RU" sz="3600" b="1" dirty="0">
                        <a:solidFill>
                          <a:srgbClr val="C00000"/>
                        </a:solidFill>
                        <a:latin typeface="Comic Sans MS" pitchFamily="66" charset="0"/>
                        <a:ea typeface="Adobe Ming Std L" pitchFamily="18" charset="-128"/>
                      </a:endParaRPr>
                    </a:p>
                  </a:txBody>
                  <a:tcPr anchor="ctr">
                    <a:lnL w="762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600" b="1" dirty="0" smtClean="0">
                          <a:solidFill>
                            <a:srgbClr val="C00000"/>
                          </a:solidFill>
                          <a:latin typeface="Comic Sans MS" pitchFamily="66" charset="0"/>
                          <a:ea typeface="Adobe Ming Std L" pitchFamily="18" charset="-128"/>
                          <a:hlinkClick r:id="rId15" action="ppaction://hlinksldjump"/>
                        </a:rPr>
                        <a:t>400</a:t>
                      </a:r>
                      <a:endParaRPr lang="ru-RU" sz="3600" b="1" dirty="0">
                        <a:solidFill>
                          <a:srgbClr val="C00000"/>
                        </a:solidFill>
                        <a:latin typeface="Comic Sans MS" pitchFamily="66" charset="0"/>
                        <a:ea typeface="Adobe Ming Std L" pitchFamily="18" charset="-128"/>
                      </a:endParaRPr>
                    </a:p>
                  </a:txBody>
                  <a:tcPr anchor="ctr">
                    <a:lnL w="762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600" b="1" dirty="0" smtClean="0">
                          <a:solidFill>
                            <a:srgbClr val="C00000"/>
                          </a:solidFill>
                          <a:latin typeface="Comic Sans MS" pitchFamily="66" charset="0"/>
                          <a:ea typeface="Adobe Ming Std L" pitchFamily="18" charset="-128"/>
                          <a:hlinkClick r:id="rId16" action="ppaction://hlinksldjump"/>
                        </a:rPr>
                        <a:t>500</a:t>
                      </a:r>
                      <a:endParaRPr lang="ru-RU" sz="3600" b="1" dirty="0">
                        <a:solidFill>
                          <a:srgbClr val="C00000"/>
                        </a:solidFill>
                        <a:latin typeface="Comic Sans MS" pitchFamily="66" charset="0"/>
                        <a:ea typeface="Adobe Ming Std L" pitchFamily="18" charset="-128"/>
                      </a:endParaRPr>
                    </a:p>
                  </a:txBody>
                  <a:tcPr anchor="ctr">
                    <a:lnL w="762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907659">
                <a:tc>
                  <a:txBody>
                    <a:bodyPr/>
                    <a:lstStyle/>
                    <a:p>
                      <a:pPr algn="ctr"/>
                      <a:r>
                        <a:rPr lang="ru-RU" sz="4000" b="1" i="1" dirty="0" smtClean="0">
                          <a:solidFill>
                            <a:srgbClr val="7030A0"/>
                          </a:solidFill>
                        </a:rPr>
                        <a:t>Логика</a:t>
                      </a:r>
                      <a:endParaRPr lang="ru-RU" sz="4000" b="1" i="1" dirty="0">
                        <a:solidFill>
                          <a:srgbClr val="7030A0"/>
                        </a:solidFill>
                      </a:endParaRPr>
                    </a:p>
                  </a:txBody>
                  <a:tcPr anchor="ctr">
                    <a:lnL w="762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600" b="1" dirty="0" smtClean="0">
                          <a:solidFill>
                            <a:srgbClr val="C00000"/>
                          </a:solidFill>
                          <a:latin typeface="Comic Sans MS" pitchFamily="66" charset="0"/>
                          <a:ea typeface="Adobe Ming Std L" pitchFamily="18" charset="-128"/>
                          <a:hlinkClick r:id="rId17" action="ppaction://hlinksldjump"/>
                        </a:rPr>
                        <a:t>100</a:t>
                      </a:r>
                      <a:endParaRPr lang="ru-RU" sz="3600" b="1" dirty="0">
                        <a:solidFill>
                          <a:srgbClr val="C00000"/>
                        </a:solidFill>
                        <a:latin typeface="Comic Sans MS" pitchFamily="66" charset="0"/>
                        <a:ea typeface="Adobe Ming Std L" pitchFamily="18" charset="-128"/>
                      </a:endParaRPr>
                    </a:p>
                  </a:txBody>
                  <a:tcPr anchor="ctr">
                    <a:lnL w="762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600" b="1" dirty="0" smtClean="0">
                          <a:solidFill>
                            <a:srgbClr val="C00000"/>
                          </a:solidFill>
                          <a:latin typeface="Comic Sans MS" pitchFamily="66" charset="0"/>
                          <a:ea typeface="Adobe Ming Std L" pitchFamily="18" charset="-128"/>
                          <a:hlinkClick r:id="rId18" action="ppaction://hlinksldjump"/>
                        </a:rPr>
                        <a:t>200</a:t>
                      </a:r>
                      <a:endParaRPr lang="ru-RU" sz="3600" b="1" dirty="0">
                        <a:solidFill>
                          <a:srgbClr val="C00000"/>
                        </a:solidFill>
                        <a:latin typeface="Comic Sans MS" pitchFamily="66" charset="0"/>
                        <a:ea typeface="Adobe Ming Std L" pitchFamily="18" charset="-128"/>
                      </a:endParaRPr>
                    </a:p>
                  </a:txBody>
                  <a:tcPr anchor="ctr">
                    <a:lnL w="762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600" b="1" dirty="0" smtClean="0">
                          <a:solidFill>
                            <a:srgbClr val="C00000"/>
                          </a:solidFill>
                          <a:latin typeface="Comic Sans MS" pitchFamily="66" charset="0"/>
                          <a:ea typeface="Adobe Ming Std L" pitchFamily="18" charset="-128"/>
                          <a:hlinkClick r:id="rId19" action="ppaction://hlinksldjump"/>
                        </a:rPr>
                        <a:t>300</a:t>
                      </a:r>
                      <a:endParaRPr lang="ru-RU" sz="3600" b="1" dirty="0">
                        <a:solidFill>
                          <a:srgbClr val="C00000"/>
                        </a:solidFill>
                        <a:latin typeface="Comic Sans MS" pitchFamily="66" charset="0"/>
                        <a:ea typeface="Adobe Ming Std L" pitchFamily="18" charset="-128"/>
                      </a:endParaRPr>
                    </a:p>
                  </a:txBody>
                  <a:tcPr anchor="ctr">
                    <a:lnL w="762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600" b="1" dirty="0" smtClean="0">
                          <a:solidFill>
                            <a:srgbClr val="C00000"/>
                          </a:solidFill>
                          <a:latin typeface="Comic Sans MS" pitchFamily="66" charset="0"/>
                          <a:ea typeface="Adobe Ming Std L" pitchFamily="18" charset="-128"/>
                          <a:hlinkClick r:id="rId20" action="ppaction://hlinksldjump"/>
                        </a:rPr>
                        <a:t>400</a:t>
                      </a:r>
                      <a:endParaRPr lang="ru-RU" sz="3600" b="1" dirty="0">
                        <a:solidFill>
                          <a:srgbClr val="C00000"/>
                        </a:solidFill>
                        <a:latin typeface="Comic Sans MS" pitchFamily="66" charset="0"/>
                        <a:ea typeface="Adobe Ming Std L" pitchFamily="18" charset="-128"/>
                      </a:endParaRPr>
                    </a:p>
                  </a:txBody>
                  <a:tcPr anchor="ctr">
                    <a:lnL w="762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600" b="1" dirty="0" smtClean="0">
                          <a:solidFill>
                            <a:srgbClr val="C00000"/>
                          </a:solidFill>
                          <a:latin typeface="Comic Sans MS" pitchFamily="66" charset="0"/>
                          <a:ea typeface="Adobe Ming Std L" pitchFamily="18" charset="-128"/>
                          <a:hlinkClick r:id="rId21" action="ppaction://hlinksldjump"/>
                        </a:rPr>
                        <a:t>500</a:t>
                      </a:r>
                      <a:endParaRPr lang="ru-RU" sz="3600" b="1" dirty="0">
                        <a:solidFill>
                          <a:srgbClr val="C00000"/>
                        </a:solidFill>
                        <a:latin typeface="Comic Sans MS" pitchFamily="66" charset="0"/>
                        <a:ea typeface="Adobe Ming Std L" pitchFamily="18" charset="-128"/>
                      </a:endParaRPr>
                    </a:p>
                  </a:txBody>
                  <a:tcPr anchor="ctr">
                    <a:lnL w="762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909231">
                <a:tc>
                  <a:txBody>
                    <a:bodyPr/>
                    <a:lstStyle/>
                    <a:p>
                      <a:pPr algn="ctr"/>
                      <a:r>
                        <a:rPr lang="en-US" sz="2800" b="1" i="1" dirty="0" smtClean="0">
                          <a:latin typeface="Adobe Caslon Pro Bold" pitchFamily="18" charset="0"/>
                        </a:rPr>
                        <a:t>Microsoft Office</a:t>
                      </a:r>
                      <a:endParaRPr lang="ru-RU" sz="2800" b="1" i="1" dirty="0"/>
                    </a:p>
                  </a:txBody>
                  <a:tcPr anchor="ctr">
                    <a:lnL w="762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600" b="1" dirty="0" smtClean="0">
                          <a:solidFill>
                            <a:srgbClr val="C00000"/>
                          </a:solidFill>
                          <a:latin typeface="Comic Sans MS" pitchFamily="66" charset="0"/>
                          <a:ea typeface="Adobe Ming Std L" pitchFamily="18" charset="-128"/>
                          <a:hlinkClick r:id="rId22" action="ppaction://hlinksldjump"/>
                        </a:rPr>
                        <a:t>100</a:t>
                      </a:r>
                      <a:endParaRPr lang="ru-RU" sz="3600" b="1" dirty="0">
                        <a:solidFill>
                          <a:srgbClr val="C00000"/>
                        </a:solidFill>
                        <a:latin typeface="Comic Sans MS" pitchFamily="66" charset="0"/>
                        <a:ea typeface="Adobe Ming Std L" pitchFamily="18" charset="-128"/>
                      </a:endParaRPr>
                    </a:p>
                  </a:txBody>
                  <a:tcPr anchor="ctr">
                    <a:lnL w="762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600" b="1" dirty="0" smtClean="0">
                          <a:solidFill>
                            <a:srgbClr val="C00000"/>
                          </a:solidFill>
                          <a:latin typeface="Comic Sans MS" pitchFamily="66" charset="0"/>
                          <a:ea typeface="Adobe Ming Std L" pitchFamily="18" charset="-128"/>
                          <a:hlinkClick r:id="rId23" action="ppaction://hlinksldjump"/>
                        </a:rPr>
                        <a:t>200</a:t>
                      </a:r>
                      <a:endParaRPr lang="ru-RU" sz="3600" b="1" dirty="0">
                        <a:solidFill>
                          <a:srgbClr val="C00000"/>
                        </a:solidFill>
                        <a:latin typeface="Comic Sans MS" pitchFamily="66" charset="0"/>
                        <a:ea typeface="Adobe Ming Std L" pitchFamily="18" charset="-128"/>
                      </a:endParaRPr>
                    </a:p>
                  </a:txBody>
                  <a:tcPr anchor="ctr">
                    <a:lnL w="762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600" b="1" dirty="0" smtClean="0">
                          <a:solidFill>
                            <a:srgbClr val="C00000"/>
                          </a:solidFill>
                          <a:latin typeface="Comic Sans MS" pitchFamily="66" charset="0"/>
                          <a:ea typeface="Adobe Ming Std L" pitchFamily="18" charset="-128"/>
                          <a:hlinkClick r:id="rId24" action="ppaction://hlinksldjump"/>
                        </a:rPr>
                        <a:t>300</a:t>
                      </a:r>
                      <a:endParaRPr lang="ru-RU" sz="3600" b="1" dirty="0">
                        <a:solidFill>
                          <a:srgbClr val="C00000"/>
                        </a:solidFill>
                        <a:latin typeface="Comic Sans MS" pitchFamily="66" charset="0"/>
                        <a:ea typeface="Adobe Ming Std L" pitchFamily="18" charset="-128"/>
                      </a:endParaRPr>
                    </a:p>
                  </a:txBody>
                  <a:tcPr anchor="ctr">
                    <a:lnL w="762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600" b="1" dirty="0" smtClean="0">
                          <a:solidFill>
                            <a:srgbClr val="C00000"/>
                          </a:solidFill>
                          <a:latin typeface="Comic Sans MS" pitchFamily="66" charset="0"/>
                          <a:ea typeface="Adobe Ming Std L" pitchFamily="18" charset="-128"/>
                          <a:hlinkClick r:id="rId25" action="ppaction://hlinksldjump"/>
                        </a:rPr>
                        <a:t>400</a:t>
                      </a:r>
                      <a:endParaRPr lang="ru-RU" sz="3600" b="1" dirty="0">
                        <a:solidFill>
                          <a:srgbClr val="C00000"/>
                        </a:solidFill>
                        <a:latin typeface="Comic Sans MS" pitchFamily="66" charset="0"/>
                        <a:ea typeface="Adobe Ming Std L" pitchFamily="18" charset="-128"/>
                      </a:endParaRPr>
                    </a:p>
                  </a:txBody>
                  <a:tcPr anchor="ctr">
                    <a:lnL w="762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600" b="1" dirty="0" smtClean="0">
                          <a:solidFill>
                            <a:srgbClr val="C00000"/>
                          </a:solidFill>
                          <a:latin typeface="Comic Sans MS" pitchFamily="66" charset="0"/>
                          <a:ea typeface="Adobe Ming Std L" pitchFamily="18" charset="-128"/>
                          <a:hlinkClick r:id="rId26" action="ppaction://hlinksldjump"/>
                        </a:rPr>
                        <a:t>500</a:t>
                      </a:r>
                      <a:endParaRPr lang="ru-RU" sz="3600" b="1" dirty="0">
                        <a:solidFill>
                          <a:srgbClr val="C00000"/>
                        </a:solidFill>
                        <a:latin typeface="Comic Sans MS" pitchFamily="66" charset="0"/>
                        <a:ea typeface="Adobe Ming Std L" pitchFamily="18" charset="-128"/>
                      </a:endParaRPr>
                    </a:p>
                  </a:txBody>
                  <a:tcPr anchor="ctr">
                    <a:lnL w="762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909231">
                <a:tc>
                  <a:txBody>
                    <a:bodyPr/>
                    <a:lstStyle/>
                    <a:p>
                      <a:pPr algn="ctr"/>
                      <a:r>
                        <a:rPr lang="ru-RU" sz="2400" b="1" i="1" dirty="0" smtClean="0">
                          <a:solidFill>
                            <a:srgbClr val="7030A0"/>
                          </a:solidFill>
                        </a:rPr>
                        <a:t>Алгоритмизация</a:t>
                      </a:r>
                      <a:endParaRPr lang="ru-RU" sz="2400" b="1" i="1" dirty="0">
                        <a:solidFill>
                          <a:srgbClr val="7030A0"/>
                        </a:solidFill>
                      </a:endParaRPr>
                    </a:p>
                  </a:txBody>
                  <a:tcPr anchor="ctr">
                    <a:lnL w="762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600" b="1" dirty="0" smtClean="0">
                          <a:solidFill>
                            <a:srgbClr val="C00000"/>
                          </a:solidFill>
                          <a:latin typeface="Comic Sans MS" pitchFamily="66" charset="0"/>
                          <a:ea typeface="Adobe Ming Std L" pitchFamily="18" charset="-128"/>
                          <a:hlinkClick r:id="rId27" action="ppaction://hlinksldjump"/>
                        </a:rPr>
                        <a:t>100</a:t>
                      </a:r>
                      <a:endParaRPr lang="ru-RU" sz="3600" b="1" dirty="0">
                        <a:solidFill>
                          <a:srgbClr val="C00000"/>
                        </a:solidFill>
                        <a:latin typeface="Comic Sans MS" pitchFamily="66" charset="0"/>
                        <a:ea typeface="Adobe Ming Std L" pitchFamily="18" charset="-128"/>
                      </a:endParaRPr>
                    </a:p>
                  </a:txBody>
                  <a:tcPr anchor="ctr">
                    <a:lnL w="762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600" b="1" dirty="0" smtClean="0">
                          <a:solidFill>
                            <a:srgbClr val="C00000"/>
                          </a:solidFill>
                          <a:latin typeface="Comic Sans MS" pitchFamily="66" charset="0"/>
                          <a:ea typeface="Adobe Ming Std L" pitchFamily="18" charset="-128"/>
                          <a:hlinkClick r:id="rId28" action="ppaction://hlinksldjump"/>
                        </a:rPr>
                        <a:t>200</a:t>
                      </a:r>
                      <a:endParaRPr lang="ru-RU" sz="3600" b="1" dirty="0">
                        <a:solidFill>
                          <a:srgbClr val="C00000"/>
                        </a:solidFill>
                        <a:latin typeface="Comic Sans MS" pitchFamily="66" charset="0"/>
                        <a:ea typeface="Adobe Ming Std L" pitchFamily="18" charset="-128"/>
                      </a:endParaRPr>
                    </a:p>
                  </a:txBody>
                  <a:tcPr anchor="ctr">
                    <a:lnL w="762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600" b="1" dirty="0" smtClean="0">
                          <a:solidFill>
                            <a:srgbClr val="C00000"/>
                          </a:solidFill>
                          <a:latin typeface="Comic Sans MS" pitchFamily="66" charset="0"/>
                          <a:ea typeface="Adobe Ming Std L" pitchFamily="18" charset="-128"/>
                          <a:hlinkClick r:id="rId29" action="ppaction://hlinksldjump"/>
                        </a:rPr>
                        <a:t>300</a:t>
                      </a:r>
                      <a:endParaRPr lang="ru-RU" sz="3600" b="1" dirty="0">
                        <a:solidFill>
                          <a:srgbClr val="C00000"/>
                        </a:solidFill>
                        <a:latin typeface="Comic Sans MS" pitchFamily="66" charset="0"/>
                        <a:ea typeface="Adobe Ming Std L" pitchFamily="18" charset="-128"/>
                      </a:endParaRPr>
                    </a:p>
                  </a:txBody>
                  <a:tcPr anchor="ctr">
                    <a:lnL w="762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600" b="1" dirty="0" smtClean="0">
                          <a:solidFill>
                            <a:srgbClr val="C00000"/>
                          </a:solidFill>
                          <a:latin typeface="Comic Sans MS" pitchFamily="66" charset="0"/>
                          <a:ea typeface="Adobe Ming Std L" pitchFamily="18" charset="-128"/>
                          <a:hlinkClick r:id="rId30" action="ppaction://hlinksldjump"/>
                        </a:rPr>
                        <a:t>400</a:t>
                      </a:r>
                      <a:endParaRPr lang="ru-RU" sz="3600" b="1" dirty="0">
                        <a:solidFill>
                          <a:srgbClr val="C00000"/>
                        </a:solidFill>
                        <a:latin typeface="Comic Sans MS" pitchFamily="66" charset="0"/>
                        <a:ea typeface="Adobe Ming Std L" pitchFamily="18" charset="-128"/>
                      </a:endParaRPr>
                    </a:p>
                  </a:txBody>
                  <a:tcPr anchor="ctr">
                    <a:lnL w="762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600" b="1" dirty="0" smtClean="0">
                          <a:solidFill>
                            <a:srgbClr val="C00000"/>
                          </a:solidFill>
                          <a:latin typeface="Comic Sans MS" pitchFamily="66" charset="0"/>
                          <a:ea typeface="Adobe Ming Std L" pitchFamily="18" charset="-128"/>
                          <a:hlinkClick r:id="rId31" action="ppaction://hlinksldjump"/>
                        </a:rPr>
                        <a:t>500</a:t>
                      </a:r>
                      <a:endParaRPr lang="ru-RU" sz="3600" b="1" dirty="0">
                        <a:solidFill>
                          <a:srgbClr val="C00000"/>
                        </a:solidFill>
                        <a:latin typeface="Comic Sans MS" pitchFamily="66" charset="0"/>
                        <a:ea typeface="Adobe Ming Std L" pitchFamily="18" charset="-128"/>
                      </a:endParaRPr>
                    </a:p>
                  </a:txBody>
                  <a:tcPr anchor="ctr">
                    <a:lnL w="762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31747" name="Содержимое 2"/>
          <p:cNvSpPr>
            <a:spLocks noGrp="1"/>
          </p:cNvSpPr>
          <p:nvPr>
            <p:ph idx="1"/>
          </p:nvPr>
        </p:nvSpPr>
        <p:spPr>
          <a:xfrm>
            <a:off x="500063" y="3071813"/>
            <a:ext cx="8286750" cy="1143000"/>
          </a:xfrm>
        </p:spPr>
        <p:txBody>
          <a:bodyPr/>
          <a:lstStyle/>
          <a:p>
            <a:pPr algn="ctr" eaLnBrk="1" hangingPunct="1">
              <a:buFont typeface="Arial" charset="0"/>
              <a:buNone/>
            </a:pPr>
            <a:r>
              <a:rPr lang="ru-RU" sz="5400" b="1" smtClean="0">
                <a:solidFill>
                  <a:srgbClr val="C00000"/>
                </a:solidFill>
                <a:latin typeface="Comic Sans MS" pitchFamily="66" charset="0"/>
              </a:rPr>
              <a:t>11</a:t>
            </a:r>
            <a:r>
              <a:rPr lang="ru-RU" sz="5400" b="1" baseline="-25000" smtClean="0">
                <a:solidFill>
                  <a:srgbClr val="C00000"/>
                </a:solidFill>
                <a:latin typeface="Comic Sans MS" pitchFamily="66" charset="0"/>
              </a:rPr>
              <a:t>2</a:t>
            </a:r>
            <a:r>
              <a:rPr lang="ru-RU" sz="5400" b="1" smtClean="0">
                <a:solidFill>
                  <a:srgbClr val="C00000"/>
                </a:solidFill>
                <a:latin typeface="Comic Sans MS" pitchFamily="66" charset="0"/>
              </a:rPr>
              <a:t> + 11</a:t>
            </a:r>
            <a:r>
              <a:rPr lang="ru-RU" sz="5400" b="1" baseline="-25000" smtClean="0">
                <a:solidFill>
                  <a:srgbClr val="C00000"/>
                </a:solidFill>
                <a:latin typeface="Comic Sans MS" pitchFamily="66" charset="0"/>
              </a:rPr>
              <a:t>8</a:t>
            </a:r>
            <a:r>
              <a:rPr lang="ru-RU" sz="5400" b="1" smtClean="0">
                <a:solidFill>
                  <a:srgbClr val="C00000"/>
                </a:solidFill>
                <a:latin typeface="Comic Sans MS" pitchFamily="66" charset="0"/>
              </a:rPr>
              <a:t> + 11</a:t>
            </a:r>
            <a:r>
              <a:rPr lang="ru-RU" sz="5400" b="1" baseline="-25000" smtClean="0">
                <a:solidFill>
                  <a:srgbClr val="C00000"/>
                </a:solidFill>
                <a:latin typeface="Comic Sans MS" pitchFamily="66" charset="0"/>
              </a:rPr>
              <a:t>10</a:t>
            </a:r>
            <a:r>
              <a:rPr lang="ru-RU" sz="5400" b="1" smtClean="0">
                <a:solidFill>
                  <a:srgbClr val="C00000"/>
                </a:solidFill>
                <a:latin typeface="Comic Sans MS" pitchFamily="66" charset="0"/>
              </a:rPr>
              <a:t> + 11</a:t>
            </a:r>
            <a:r>
              <a:rPr lang="ru-RU" sz="5400" b="1" baseline="-25000" smtClean="0">
                <a:solidFill>
                  <a:srgbClr val="C00000"/>
                </a:solidFill>
                <a:latin typeface="Comic Sans MS" pitchFamily="66" charset="0"/>
              </a:rPr>
              <a:t>16</a:t>
            </a:r>
            <a:endParaRPr lang="ru-RU" sz="5400" b="1" smtClean="0">
              <a:solidFill>
                <a:srgbClr val="C00000"/>
              </a:solidFill>
              <a:latin typeface="Comic Sans MS" pitchFamily="66" charset="0"/>
            </a:endParaRPr>
          </a:p>
        </p:txBody>
      </p:sp>
      <p:grpSp>
        <p:nvGrpSpPr>
          <p:cNvPr id="31748" name="Группа 6"/>
          <p:cNvGrpSpPr>
            <a:grpSpLocks/>
          </p:cNvGrpSpPr>
          <p:nvPr/>
        </p:nvGrpSpPr>
        <p:grpSpPr bwMode="auto">
          <a:xfrm>
            <a:off x="3071813" y="4429125"/>
            <a:ext cx="2805112" cy="1095375"/>
            <a:chOff x="142844" y="5572140"/>
            <a:chExt cx="2804961" cy="1095363"/>
          </a:xfrm>
        </p:grpSpPr>
        <p:pic>
          <p:nvPicPr>
            <p:cNvPr id="31751" name="Рисунок 7" descr="3.gif"/>
            <p:cNvPicPr>
              <a:picLocks noChangeAspect="1"/>
            </p:cNvPicPr>
            <p:nvPr/>
          </p:nvPicPr>
          <p:blipFill>
            <a:blip r:embed="rId2" cstate="email"/>
            <a:srcRect/>
            <a:stretch>
              <a:fillRect/>
            </a:stretch>
          </p:blipFill>
          <p:spPr bwMode="auto">
            <a:xfrm>
              <a:off x="142844" y="5572140"/>
              <a:ext cx="1643044" cy="10953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9" name="TextBox 8">
              <a:hlinkClick r:id="rId3" action="ppaction://hlinksldjump"/>
            </p:cNvPr>
            <p:cNvSpPr txBox="1"/>
            <p:nvPr/>
          </p:nvSpPr>
          <p:spPr>
            <a:xfrm>
              <a:off x="1500083" y="5929324"/>
              <a:ext cx="1447722" cy="584194"/>
            </a:xfrm>
            <a:prstGeom prst="rect">
              <a:avLst/>
            </a:prstGeom>
            <a:gradFill flip="none" rotWithShape="1"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2700000" scaled="1"/>
              <a:tileRect/>
            </a:gradFill>
          </p:spPr>
          <p:txBody>
            <a:bodyPr wrap="none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1600" b="1" dirty="0">
                  <a:solidFill>
                    <a:srgbClr val="7030A0"/>
                  </a:solidFill>
                  <a:latin typeface="+mn-lt"/>
                  <a:cs typeface="+mn-cs"/>
                </a:rPr>
                <a:t>ПОСМОТРЕТЬ 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1600" b="1" dirty="0">
                  <a:solidFill>
                    <a:srgbClr val="7030A0"/>
                  </a:solidFill>
                  <a:latin typeface="+mn-lt"/>
                  <a:cs typeface="+mn-cs"/>
                </a:rPr>
                <a:t>ОТВЕТ</a:t>
              </a:r>
            </a:p>
          </p:txBody>
        </p:sp>
      </p:grpSp>
      <p:sp>
        <p:nvSpPr>
          <p:cNvPr id="10" name="Заголовок 1"/>
          <p:cNvSpPr txBox="1">
            <a:spLocks/>
          </p:cNvSpPr>
          <p:nvPr/>
        </p:nvSpPr>
        <p:spPr bwMode="auto">
          <a:xfrm>
            <a:off x="500063" y="285750"/>
            <a:ext cx="8215312" cy="714375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ru-RU" sz="4400" b="1" i="1" dirty="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Системы счисления </a:t>
            </a:r>
            <a:r>
              <a:rPr lang="ru-RU" sz="4400" b="1" i="1" dirty="0">
                <a:solidFill>
                  <a:srgbClr val="00B0F0"/>
                </a:solidFill>
                <a:latin typeface="+mj-lt"/>
                <a:ea typeface="+mj-ea"/>
                <a:cs typeface="+mj-cs"/>
              </a:rPr>
              <a:t>400</a:t>
            </a:r>
            <a:endParaRPr lang="ru-RU" sz="4400" dirty="0">
              <a:solidFill>
                <a:srgbClr val="00B0F0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31750" name="TextBox 10"/>
          <p:cNvSpPr txBox="1">
            <a:spLocks noChangeArrowheads="1"/>
          </p:cNvSpPr>
          <p:nvPr/>
        </p:nvSpPr>
        <p:spPr bwMode="auto">
          <a:xfrm>
            <a:off x="2000250" y="1571625"/>
            <a:ext cx="5526088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 sz="7200" b="1">
                <a:solidFill>
                  <a:srgbClr val="0033CC"/>
                </a:solidFill>
                <a:latin typeface="Comic Sans MS" pitchFamily="66" charset="0"/>
              </a:rPr>
              <a:t>Вычислить: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32771" name="Содержимое 2"/>
          <p:cNvSpPr>
            <a:spLocks noGrp="1"/>
          </p:cNvSpPr>
          <p:nvPr>
            <p:ph idx="1"/>
          </p:nvPr>
        </p:nvSpPr>
        <p:spPr>
          <a:xfrm>
            <a:off x="357188" y="1785938"/>
            <a:ext cx="8229600" cy="2543175"/>
          </a:xfrm>
        </p:spPr>
        <p:txBody>
          <a:bodyPr/>
          <a:lstStyle/>
          <a:p>
            <a:pPr algn="ctr" eaLnBrk="1" hangingPunct="1">
              <a:buFont typeface="Arial" charset="0"/>
              <a:buNone/>
            </a:pPr>
            <a:r>
              <a:rPr lang="ru-RU" sz="15000" b="1" smtClean="0">
                <a:solidFill>
                  <a:srgbClr val="7030A0"/>
                </a:solidFill>
                <a:latin typeface="Comic Sans MS" pitchFamily="66" charset="0"/>
              </a:rPr>
              <a:t>100100</a:t>
            </a:r>
          </a:p>
        </p:txBody>
      </p:sp>
      <p:grpSp>
        <p:nvGrpSpPr>
          <p:cNvPr id="32772" name="Группа 3"/>
          <p:cNvGrpSpPr>
            <a:grpSpLocks/>
          </p:cNvGrpSpPr>
          <p:nvPr/>
        </p:nvGrpSpPr>
        <p:grpSpPr bwMode="auto">
          <a:xfrm>
            <a:off x="2000250" y="4214813"/>
            <a:ext cx="3357563" cy="1714500"/>
            <a:chOff x="6500813" y="5286388"/>
            <a:chExt cx="3357599" cy="1714512"/>
          </a:xfrm>
        </p:grpSpPr>
        <p:sp>
          <p:nvSpPr>
            <p:cNvPr id="5" name="TextBox 4">
              <a:hlinkClick r:id="rId2" action="ppaction://hlinksldjump"/>
            </p:cNvPr>
            <p:cNvSpPr txBox="1"/>
            <p:nvPr/>
          </p:nvSpPr>
          <p:spPr>
            <a:xfrm>
              <a:off x="6500813" y="5857892"/>
              <a:ext cx="1354153" cy="584204"/>
            </a:xfrm>
            <a:prstGeom prst="rect">
              <a:avLst/>
            </a:prstGeom>
            <a:gradFill flip="none" rotWithShape="1"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2700000" scaled="1"/>
              <a:tileRect/>
            </a:gradFill>
          </p:spPr>
          <p:txBody>
            <a:bodyPr wrap="none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1600" b="1" dirty="0">
                  <a:solidFill>
                    <a:srgbClr val="7030A0"/>
                  </a:solidFill>
                  <a:latin typeface="+mn-lt"/>
                  <a:cs typeface="+mn-cs"/>
                </a:rPr>
                <a:t>ВЕРНУТЬСЯ К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1600" b="1" dirty="0">
                  <a:solidFill>
                    <a:srgbClr val="7030A0"/>
                  </a:solidFill>
                  <a:latin typeface="+mn-lt"/>
                  <a:cs typeface="+mn-cs"/>
                </a:rPr>
                <a:t> ВОПРОСАМ</a:t>
              </a:r>
            </a:p>
          </p:txBody>
        </p:sp>
        <p:pic>
          <p:nvPicPr>
            <p:cNvPr id="32776" name="Рисунок 5" descr="2.gif"/>
            <p:cNvPicPr>
              <a:picLocks noChangeAspect="1"/>
            </p:cNvPicPr>
            <p:nvPr/>
          </p:nvPicPr>
          <p:blipFill>
            <a:blip r:embed="rId3" cstate="email"/>
            <a:srcRect/>
            <a:stretch>
              <a:fillRect/>
            </a:stretch>
          </p:blipFill>
          <p:spPr bwMode="auto">
            <a:xfrm>
              <a:off x="7929583" y="5286388"/>
              <a:ext cx="1928829" cy="17145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0" name="Заголовок 1"/>
          <p:cNvSpPr txBox="1">
            <a:spLocks/>
          </p:cNvSpPr>
          <p:nvPr/>
        </p:nvSpPr>
        <p:spPr bwMode="auto">
          <a:xfrm>
            <a:off x="785813" y="214313"/>
            <a:ext cx="7758112" cy="654050"/>
          </a:xfrm>
          <a:prstGeom prst="rect">
            <a:avLst/>
          </a:prstGeom>
          <a:solidFill>
            <a:srgbClr val="FFFFCC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ru-RU" sz="2800" b="1" dirty="0">
                <a:solidFill>
                  <a:srgbClr val="CC3300"/>
                </a:solidFill>
                <a:latin typeface="Comic Sans MS" pitchFamily="66" charset="0"/>
                <a:ea typeface="+mj-ea"/>
                <a:cs typeface="+mj-cs"/>
              </a:rPr>
              <a:t>Ответ:</a:t>
            </a:r>
            <a:r>
              <a:rPr lang="ru-RU" sz="2800" b="1" dirty="0">
                <a:latin typeface="Comic Sans MS" pitchFamily="66" charset="0"/>
                <a:ea typeface="+mj-ea"/>
                <a:cs typeface="+mj-cs"/>
              </a:rPr>
              <a:t> (</a:t>
            </a:r>
            <a:r>
              <a:rPr lang="ru-RU" sz="2800" b="1" dirty="0">
                <a:solidFill>
                  <a:srgbClr val="0033CC"/>
                </a:solidFill>
                <a:latin typeface="Comic Sans MS" pitchFamily="66" charset="0"/>
                <a:ea typeface="+mj-ea"/>
                <a:cs typeface="+mj-cs"/>
              </a:rPr>
              <a:t>Системы счисления </a:t>
            </a:r>
            <a:r>
              <a:rPr lang="ru-RU" sz="2800" b="1" dirty="0">
                <a:solidFill>
                  <a:srgbClr val="00B0F0"/>
                </a:solidFill>
                <a:latin typeface="Comic Sans MS" pitchFamily="66" charset="0"/>
                <a:ea typeface="+mj-ea"/>
                <a:cs typeface="+mj-cs"/>
              </a:rPr>
              <a:t>400</a:t>
            </a:r>
            <a:r>
              <a:rPr lang="ru-RU" sz="2800" b="1" dirty="0">
                <a:latin typeface="Comic Sans MS" pitchFamily="66" charset="0"/>
                <a:ea typeface="+mj-ea"/>
                <a:cs typeface="+mj-cs"/>
              </a:rPr>
              <a:t>)</a:t>
            </a:r>
          </a:p>
        </p:txBody>
      </p:sp>
      <p:pic>
        <p:nvPicPr>
          <p:cNvPr id="32774" name="Рисунок 19" descr="4.gif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6072188" y="3929063"/>
            <a:ext cx="2714625" cy="2044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33795" name="Содержимое 2"/>
          <p:cNvSpPr>
            <a:spLocks noGrp="1"/>
          </p:cNvSpPr>
          <p:nvPr>
            <p:ph idx="1"/>
          </p:nvPr>
        </p:nvSpPr>
        <p:spPr>
          <a:xfrm>
            <a:off x="428625" y="3643313"/>
            <a:ext cx="8258175" cy="828675"/>
          </a:xfrm>
        </p:spPr>
        <p:txBody>
          <a:bodyPr/>
          <a:lstStyle/>
          <a:p>
            <a:pPr algn="ctr" eaLnBrk="1" hangingPunct="1">
              <a:buFont typeface="Arial" charset="0"/>
              <a:buNone/>
              <a:defRPr/>
            </a:pPr>
            <a:r>
              <a:rPr lang="ru-RU" dirty="0" smtClean="0"/>
              <a:t>  </a:t>
            </a:r>
            <a:r>
              <a:rPr lang="ru-RU" sz="8000" b="1" dirty="0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76,087</a:t>
            </a:r>
            <a:r>
              <a:rPr lang="ru-RU" sz="8000" b="1" baseline="-25000" dirty="0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10</a:t>
            </a:r>
            <a:r>
              <a:rPr lang="ru-RU" sz="8000" b="1" dirty="0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 =</a:t>
            </a:r>
            <a:r>
              <a:rPr lang="en-US" sz="8000" b="1" dirty="0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X</a:t>
            </a:r>
            <a:r>
              <a:rPr lang="ru-RU" sz="8000" b="1" baseline="-25000" dirty="0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3</a:t>
            </a:r>
            <a:r>
              <a:rPr lang="ru-RU" baseline="-25000" dirty="0" smtClean="0"/>
              <a:t>	</a:t>
            </a:r>
            <a:endParaRPr lang="ru-RU" dirty="0" smtClean="0"/>
          </a:p>
        </p:txBody>
      </p:sp>
      <p:grpSp>
        <p:nvGrpSpPr>
          <p:cNvPr id="33796" name="Группа 6"/>
          <p:cNvGrpSpPr>
            <a:grpSpLocks/>
          </p:cNvGrpSpPr>
          <p:nvPr/>
        </p:nvGrpSpPr>
        <p:grpSpPr bwMode="auto">
          <a:xfrm>
            <a:off x="3000375" y="5143500"/>
            <a:ext cx="2805113" cy="1095375"/>
            <a:chOff x="142844" y="5572140"/>
            <a:chExt cx="2804961" cy="1095363"/>
          </a:xfrm>
        </p:grpSpPr>
        <p:pic>
          <p:nvPicPr>
            <p:cNvPr id="33799" name="Рисунок 7" descr="3.gif"/>
            <p:cNvPicPr>
              <a:picLocks noChangeAspect="1"/>
            </p:cNvPicPr>
            <p:nvPr/>
          </p:nvPicPr>
          <p:blipFill>
            <a:blip r:embed="rId2" cstate="email"/>
            <a:srcRect/>
            <a:stretch>
              <a:fillRect/>
            </a:stretch>
          </p:blipFill>
          <p:spPr bwMode="auto">
            <a:xfrm>
              <a:off x="142844" y="5572140"/>
              <a:ext cx="1643044" cy="10953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9" name="TextBox 8">
              <a:hlinkClick r:id="rId3" action="ppaction://hlinksldjump"/>
            </p:cNvPr>
            <p:cNvSpPr txBox="1"/>
            <p:nvPr/>
          </p:nvSpPr>
          <p:spPr>
            <a:xfrm>
              <a:off x="1500083" y="5929324"/>
              <a:ext cx="1447722" cy="584194"/>
            </a:xfrm>
            <a:prstGeom prst="rect">
              <a:avLst/>
            </a:prstGeom>
            <a:gradFill flip="none" rotWithShape="1"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2700000" scaled="1"/>
              <a:tileRect/>
            </a:gradFill>
          </p:spPr>
          <p:txBody>
            <a:bodyPr wrap="none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1600" b="1" dirty="0">
                  <a:solidFill>
                    <a:srgbClr val="7030A0"/>
                  </a:solidFill>
                  <a:latin typeface="+mn-lt"/>
                  <a:cs typeface="+mn-cs"/>
                </a:rPr>
                <a:t>ПОСМОТРЕТЬ 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1600" b="1" dirty="0">
                  <a:solidFill>
                    <a:srgbClr val="7030A0"/>
                  </a:solidFill>
                  <a:latin typeface="+mn-lt"/>
                  <a:cs typeface="+mn-cs"/>
                </a:rPr>
                <a:t>ОТВЕТ</a:t>
              </a:r>
            </a:p>
          </p:txBody>
        </p:sp>
      </p:grpSp>
      <p:sp>
        <p:nvSpPr>
          <p:cNvPr id="10" name="Заголовок 1"/>
          <p:cNvSpPr txBox="1">
            <a:spLocks/>
          </p:cNvSpPr>
          <p:nvPr/>
        </p:nvSpPr>
        <p:spPr bwMode="auto">
          <a:xfrm>
            <a:off x="500063" y="285750"/>
            <a:ext cx="8215312" cy="714375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ru-RU" sz="4400" b="1" i="1" dirty="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Системы счисления </a:t>
            </a:r>
            <a:r>
              <a:rPr lang="ru-RU" sz="4400" b="1" i="1" dirty="0">
                <a:solidFill>
                  <a:srgbClr val="00B0F0"/>
                </a:solidFill>
                <a:latin typeface="+mj-lt"/>
                <a:ea typeface="+mj-ea"/>
                <a:cs typeface="+mj-cs"/>
              </a:rPr>
              <a:t>500</a:t>
            </a:r>
            <a:endParaRPr lang="ru-RU" sz="4400" dirty="0">
              <a:solidFill>
                <a:srgbClr val="00B0F0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33798" name="TextBox 10"/>
          <p:cNvSpPr txBox="1">
            <a:spLocks noChangeArrowheads="1"/>
          </p:cNvSpPr>
          <p:nvPr/>
        </p:nvSpPr>
        <p:spPr bwMode="auto">
          <a:xfrm>
            <a:off x="642938" y="1214438"/>
            <a:ext cx="7929562" cy="230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4800" b="1">
                <a:solidFill>
                  <a:srgbClr val="0033CC"/>
                </a:solidFill>
                <a:latin typeface="Comic Sans MS" pitchFamily="66" charset="0"/>
              </a:rPr>
              <a:t>Переведите в троичную систему СС, оставив 4 знака после запятой.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Рисунок 10" descr="Без имени-5.gif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928813" y="928688"/>
            <a:ext cx="2651125" cy="2386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4819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34820" name="Содержимое 2"/>
          <p:cNvSpPr>
            <a:spLocks noGrp="1"/>
          </p:cNvSpPr>
          <p:nvPr>
            <p:ph idx="1"/>
          </p:nvPr>
        </p:nvSpPr>
        <p:spPr>
          <a:xfrm>
            <a:off x="428625" y="2714625"/>
            <a:ext cx="8229600" cy="3400425"/>
          </a:xfrm>
        </p:spPr>
        <p:txBody>
          <a:bodyPr/>
          <a:lstStyle/>
          <a:p>
            <a:pPr algn="ctr" eaLnBrk="1" hangingPunct="1">
              <a:buFont typeface="Arial" charset="0"/>
              <a:buNone/>
            </a:pPr>
            <a:r>
              <a:rPr lang="ru-RU" sz="11500" b="1" smtClean="0">
                <a:solidFill>
                  <a:srgbClr val="7030A0"/>
                </a:solidFill>
                <a:latin typeface="Comic Sans MS" pitchFamily="66" charset="0"/>
              </a:rPr>
              <a:t>2211,0021</a:t>
            </a:r>
          </a:p>
        </p:txBody>
      </p:sp>
      <p:grpSp>
        <p:nvGrpSpPr>
          <p:cNvPr id="34821" name="Группа 3"/>
          <p:cNvGrpSpPr>
            <a:grpSpLocks/>
          </p:cNvGrpSpPr>
          <p:nvPr/>
        </p:nvGrpSpPr>
        <p:grpSpPr bwMode="auto">
          <a:xfrm>
            <a:off x="5000625" y="4714875"/>
            <a:ext cx="2786063" cy="1571625"/>
            <a:chOff x="6572262" y="5429277"/>
            <a:chExt cx="2786103" cy="1571623"/>
          </a:xfrm>
        </p:grpSpPr>
        <p:sp>
          <p:nvSpPr>
            <p:cNvPr id="5" name="TextBox 4">
              <a:hlinkClick r:id="rId3" action="ppaction://hlinksldjump"/>
            </p:cNvPr>
            <p:cNvSpPr txBox="1"/>
            <p:nvPr/>
          </p:nvSpPr>
          <p:spPr>
            <a:xfrm>
              <a:off x="6572262" y="5857901"/>
              <a:ext cx="1354157" cy="584199"/>
            </a:xfrm>
            <a:prstGeom prst="rect">
              <a:avLst/>
            </a:prstGeom>
            <a:gradFill flip="none" rotWithShape="1"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2700000" scaled="1"/>
              <a:tileRect/>
            </a:gradFill>
          </p:spPr>
          <p:txBody>
            <a:bodyPr wrap="none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1600" b="1" dirty="0">
                  <a:solidFill>
                    <a:srgbClr val="7030A0"/>
                  </a:solidFill>
                  <a:latin typeface="+mn-lt"/>
                  <a:cs typeface="+mn-cs"/>
                </a:rPr>
                <a:t>ВЕРНУТЬСЯ К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1600" b="1" dirty="0">
                  <a:solidFill>
                    <a:srgbClr val="7030A0"/>
                  </a:solidFill>
                  <a:latin typeface="+mn-lt"/>
                  <a:cs typeface="+mn-cs"/>
                </a:rPr>
                <a:t> ВОПРОСАМ</a:t>
              </a:r>
            </a:p>
          </p:txBody>
        </p:sp>
        <p:pic>
          <p:nvPicPr>
            <p:cNvPr id="34824" name="Рисунок 5" descr="2.gif"/>
            <p:cNvPicPr>
              <a:picLocks noChangeAspect="1"/>
            </p:cNvPicPr>
            <p:nvPr/>
          </p:nvPicPr>
          <p:blipFill>
            <a:blip r:embed="rId4" cstate="email"/>
            <a:srcRect/>
            <a:stretch>
              <a:fillRect/>
            </a:stretch>
          </p:blipFill>
          <p:spPr bwMode="auto">
            <a:xfrm>
              <a:off x="7929603" y="5429277"/>
              <a:ext cx="1428762" cy="157162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0" name="Заголовок 1"/>
          <p:cNvSpPr txBox="1">
            <a:spLocks/>
          </p:cNvSpPr>
          <p:nvPr/>
        </p:nvSpPr>
        <p:spPr bwMode="auto">
          <a:xfrm>
            <a:off x="714375" y="214313"/>
            <a:ext cx="7758113" cy="654050"/>
          </a:xfrm>
          <a:prstGeom prst="rect">
            <a:avLst/>
          </a:prstGeom>
          <a:solidFill>
            <a:srgbClr val="FFFFCC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ru-RU" sz="2800" b="1" dirty="0">
                <a:solidFill>
                  <a:srgbClr val="CC3300"/>
                </a:solidFill>
                <a:latin typeface="Comic Sans MS" pitchFamily="66" charset="0"/>
                <a:ea typeface="+mj-ea"/>
                <a:cs typeface="+mj-cs"/>
              </a:rPr>
              <a:t>Ответ:</a:t>
            </a:r>
            <a:r>
              <a:rPr lang="ru-RU" sz="2800" b="1" dirty="0">
                <a:latin typeface="Comic Sans MS" pitchFamily="66" charset="0"/>
                <a:ea typeface="+mj-ea"/>
                <a:cs typeface="+mj-cs"/>
              </a:rPr>
              <a:t> (</a:t>
            </a:r>
            <a:r>
              <a:rPr lang="ru-RU" sz="2800" b="1" dirty="0">
                <a:solidFill>
                  <a:srgbClr val="0033CC"/>
                </a:solidFill>
                <a:latin typeface="Comic Sans MS" pitchFamily="66" charset="0"/>
                <a:ea typeface="+mj-ea"/>
                <a:cs typeface="+mj-cs"/>
              </a:rPr>
              <a:t>Системы счисления </a:t>
            </a:r>
            <a:r>
              <a:rPr lang="ru-RU" sz="2800" b="1" dirty="0">
                <a:solidFill>
                  <a:srgbClr val="00B0F0"/>
                </a:solidFill>
                <a:latin typeface="Comic Sans MS" pitchFamily="66" charset="0"/>
                <a:ea typeface="+mj-ea"/>
                <a:cs typeface="+mj-cs"/>
              </a:rPr>
              <a:t>500</a:t>
            </a:r>
            <a:r>
              <a:rPr lang="ru-RU" sz="2800" b="1" dirty="0">
                <a:latin typeface="Comic Sans MS" pitchFamily="66" charset="0"/>
                <a:ea typeface="+mj-ea"/>
                <a:cs typeface="+mj-cs"/>
              </a:rPr>
              <a:t>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35843" name="Содержимое 2"/>
          <p:cNvSpPr>
            <a:spLocks noGrp="1"/>
          </p:cNvSpPr>
          <p:nvPr>
            <p:ph idx="1"/>
          </p:nvPr>
        </p:nvSpPr>
        <p:spPr>
          <a:xfrm>
            <a:off x="500063" y="1357313"/>
            <a:ext cx="8186737" cy="2400300"/>
          </a:xfrm>
        </p:spPr>
        <p:txBody>
          <a:bodyPr/>
          <a:lstStyle/>
          <a:p>
            <a:pPr algn="ctr" eaLnBrk="1" hangingPunct="1">
              <a:buFont typeface="Arial" charset="0"/>
              <a:buNone/>
            </a:pPr>
            <a:r>
              <a:rPr lang="ru-RU" b="1" smtClean="0"/>
              <a:t>		</a:t>
            </a:r>
            <a:r>
              <a:rPr lang="ru-RU" sz="4800" b="1" smtClean="0">
                <a:latin typeface="Comic Sans MS" pitchFamily="66" charset="0"/>
              </a:rPr>
              <a:t>Укажите, какое логическое выражение равносильно выражению</a:t>
            </a:r>
            <a:br>
              <a:rPr lang="ru-RU" sz="4800" b="1" smtClean="0">
                <a:latin typeface="Comic Sans MS" pitchFamily="66" charset="0"/>
              </a:rPr>
            </a:br>
            <a:endParaRPr lang="ru-RU" sz="4800" b="1" smtClean="0">
              <a:latin typeface="Comic Sans MS" pitchFamily="66" charset="0"/>
            </a:endParaRPr>
          </a:p>
          <a:p>
            <a:pPr eaLnBrk="1" hangingPunct="1"/>
            <a:endParaRPr lang="ru-RU" smtClean="0"/>
          </a:p>
        </p:txBody>
      </p:sp>
      <p:grpSp>
        <p:nvGrpSpPr>
          <p:cNvPr id="35844" name="Группа 6"/>
          <p:cNvGrpSpPr>
            <a:grpSpLocks/>
          </p:cNvGrpSpPr>
          <p:nvPr/>
        </p:nvGrpSpPr>
        <p:grpSpPr bwMode="auto">
          <a:xfrm>
            <a:off x="3214688" y="5286375"/>
            <a:ext cx="2805112" cy="1095375"/>
            <a:chOff x="142844" y="5572140"/>
            <a:chExt cx="2804961" cy="1095363"/>
          </a:xfrm>
        </p:grpSpPr>
        <p:pic>
          <p:nvPicPr>
            <p:cNvPr id="35847" name="Рисунок 7" descr="3.gif"/>
            <p:cNvPicPr>
              <a:picLocks noChangeAspect="1"/>
            </p:cNvPicPr>
            <p:nvPr/>
          </p:nvPicPr>
          <p:blipFill>
            <a:blip r:embed="rId2" cstate="email"/>
            <a:srcRect/>
            <a:stretch>
              <a:fillRect/>
            </a:stretch>
          </p:blipFill>
          <p:spPr bwMode="auto">
            <a:xfrm>
              <a:off x="142844" y="5572140"/>
              <a:ext cx="1643044" cy="10953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9" name="TextBox 8">
              <a:hlinkClick r:id="rId3" action="ppaction://hlinksldjump"/>
            </p:cNvPr>
            <p:cNvSpPr txBox="1"/>
            <p:nvPr/>
          </p:nvSpPr>
          <p:spPr>
            <a:xfrm>
              <a:off x="1500083" y="5929324"/>
              <a:ext cx="1447722" cy="584194"/>
            </a:xfrm>
            <a:prstGeom prst="rect">
              <a:avLst/>
            </a:prstGeom>
            <a:gradFill flip="none" rotWithShape="1"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2700000" scaled="1"/>
              <a:tileRect/>
            </a:gradFill>
          </p:spPr>
          <p:txBody>
            <a:bodyPr wrap="none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1600" b="1" dirty="0">
                  <a:solidFill>
                    <a:srgbClr val="7030A0"/>
                  </a:solidFill>
                  <a:latin typeface="+mn-lt"/>
                  <a:cs typeface="+mn-cs"/>
                </a:rPr>
                <a:t>ПОСМОТРЕТЬ 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1600" b="1" dirty="0">
                  <a:solidFill>
                    <a:srgbClr val="7030A0"/>
                  </a:solidFill>
                  <a:latin typeface="+mn-lt"/>
                  <a:cs typeface="+mn-cs"/>
                </a:rPr>
                <a:t>ОТВЕТ</a:t>
              </a:r>
            </a:p>
          </p:txBody>
        </p:sp>
      </p:grpSp>
      <p:sp>
        <p:nvSpPr>
          <p:cNvPr id="10" name="Заголовок 1"/>
          <p:cNvSpPr txBox="1">
            <a:spLocks/>
          </p:cNvSpPr>
          <p:nvPr/>
        </p:nvSpPr>
        <p:spPr bwMode="auto">
          <a:xfrm>
            <a:off x="500063" y="285750"/>
            <a:ext cx="8215312" cy="714375"/>
          </a:xfrm>
          <a:prstGeom prst="rect">
            <a:avLst/>
          </a:prstGeom>
          <a:solidFill>
            <a:srgbClr val="00B0F0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ru-RU" sz="4400" b="1" i="1" dirty="0">
                <a:solidFill>
                  <a:srgbClr val="7030A0"/>
                </a:solidFill>
                <a:latin typeface="+mj-lt"/>
                <a:ea typeface="+mj-ea"/>
                <a:cs typeface="+mj-cs"/>
              </a:rPr>
              <a:t>Логика  </a:t>
            </a:r>
            <a:r>
              <a:rPr lang="ru-RU" sz="4400" b="1" i="1" dirty="0">
                <a:solidFill>
                  <a:srgbClr val="FFFF00"/>
                </a:solidFill>
                <a:latin typeface="+mj-lt"/>
                <a:ea typeface="+mj-ea"/>
                <a:cs typeface="+mj-cs"/>
              </a:rPr>
              <a:t>100</a:t>
            </a:r>
            <a:endParaRPr lang="ru-RU" sz="4400" dirty="0">
              <a:solidFill>
                <a:srgbClr val="FFFF00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000250" y="4000500"/>
            <a:ext cx="5354638" cy="110807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6600" b="1" dirty="0">
                <a:solidFill>
                  <a:srgbClr val="C00000"/>
                </a:solidFill>
                <a:latin typeface="Comic Sans MS" pitchFamily="66" charset="0"/>
              </a:rPr>
              <a:t>¬ (¬</a:t>
            </a:r>
            <a:r>
              <a:rPr lang="ru-RU" sz="6600" b="1" dirty="0">
                <a:solidFill>
                  <a:srgbClr val="C00000"/>
                </a:solidFill>
                <a:latin typeface="Comic Sans MS" pitchFamily="66" charset="0"/>
              </a:rPr>
              <a:t>А</a:t>
            </a:r>
            <a:r>
              <a:rPr lang="en-US" sz="6600" b="1" dirty="0">
                <a:solidFill>
                  <a:srgbClr val="C00000"/>
                </a:solidFill>
                <a:latin typeface="Comic Sans MS" pitchFamily="66" charset="0"/>
              </a:rPr>
              <a:t> /\  B)</a:t>
            </a:r>
            <a:endParaRPr lang="ru-RU" sz="66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grpSp>
        <p:nvGrpSpPr>
          <p:cNvPr id="36867" name="Группа 3"/>
          <p:cNvGrpSpPr>
            <a:grpSpLocks/>
          </p:cNvGrpSpPr>
          <p:nvPr/>
        </p:nvGrpSpPr>
        <p:grpSpPr bwMode="auto">
          <a:xfrm>
            <a:off x="1357313" y="4286250"/>
            <a:ext cx="3357562" cy="1714500"/>
            <a:chOff x="6500813" y="5286388"/>
            <a:chExt cx="3357599" cy="1714512"/>
          </a:xfrm>
        </p:grpSpPr>
        <p:sp>
          <p:nvSpPr>
            <p:cNvPr id="5" name="TextBox 4">
              <a:hlinkClick r:id="rId2" action="ppaction://hlinksldjump"/>
            </p:cNvPr>
            <p:cNvSpPr txBox="1"/>
            <p:nvPr/>
          </p:nvSpPr>
          <p:spPr>
            <a:xfrm>
              <a:off x="6500813" y="5857892"/>
              <a:ext cx="1354152" cy="584204"/>
            </a:xfrm>
            <a:prstGeom prst="rect">
              <a:avLst/>
            </a:prstGeom>
            <a:gradFill flip="none" rotWithShape="1"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2700000" scaled="1"/>
              <a:tileRect/>
            </a:gradFill>
          </p:spPr>
          <p:txBody>
            <a:bodyPr wrap="none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1600" b="1" dirty="0">
                  <a:solidFill>
                    <a:srgbClr val="7030A0"/>
                  </a:solidFill>
                  <a:latin typeface="+mn-lt"/>
                  <a:cs typeface="+mn-cs"/>
                </a:rPr>
                <a:t>ВЕРНУТЬСЯ К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1600" b="1" dirty="0">
                  <a:solidFill>
                    <a:srgbClr val="7030A0"/>
                  </a:solidFill>
                  <a:latin typeface="+mn-lt"/>
                  <a:cs typeface="+mn-cs"/>
                </a:rPr>
                <a:t> ВОПРОСАМ</a:t>
              </a:r>
            </a:p>
          </p:txBody>
        </p:sp>
        <p:pic>
          <p:nvPicPr>
            <p:cNvPr id="36872" name="Рисунок 5" descr="2.gif"/>
            <p:cNvPicPr>
              <a:picLocks noChangeAspect="1"/>
            </p:cNvPicPr>
            <p:nvPr/>
          </p:nvPicPr>
          <p:blipFill>
            <a:blip r:embed="rId3" cstate="email"/>
            <a:srcRect/>
            <a:stretch>
              <a:fillRect/>
            </a:stretch>
          </p:blipFill>
          <p:spPr bwMode="auto">
            <a:xfrm>
              <a:off x="7929583" y="5286388"/>
              <a:ext cx="1928829" cy="17145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0" name="Заголовок 1"/>
          <p:cNvSpPr txBox="1">
            <a:spLocks/>
          </p:cNvSpPr>
          <p:nvPr/>
        </p:nvSpPr>
        <p:spPr bwMode="auto">
          <a:xfrm>
            <a:off x="714375" y="214313"/>
            <a:ext cx="7758113" cy="65405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ru-RU" sz="2800" b="1" dirty="0">
                <a:solidFill>
                  <a:srgbClr val="CC3300"/>
                </a:solidFill>
                <a:latin typeface="Comic Sans MS" pitchFamily="66" charset="0"/>
                <a:ea typeface="+mj-ea"/>
                <a:cs typeface="+mj-cs"/>
              </a:rPr>
              <a:t>Ответ:</a:t>
            </a:r>
            <a:r>
              <a:rPr lang="ru-RU" sz="2800" b="1" dirty="0">
                <a:latin typeface="Comic Sans MS" pitchFamily="66" charset="0"/>
                <a:ea typeface="+mj-ea"/>
                <a:cs typeface="+mj-cs"/>
              </a:rPr>
              <a:t> (</a:t>
            </a:r>
            <a:r>
              <a:rPr lang="ru-RU" sz="2800" b="1" dirty="0">
                <a:solidFill>
                  <a:srgbClr val="0033CC"/>
                </a:solidFill>
                <a:latin typeface="Comic Sans MS" pitchFamily="66" charset="0"/>
                <a:ea typeface="+mj-ea"/>
                <a:cs typeface="+mj-cs"/>
              </a:rPr>
              <a:t>Логика </a:t>
            </a:r>
            <a:r>
              <a:rPr lang="ru-RU" sz="2800" b="1" dirty="0">
                <a:solidFill>
                  <a:srgbClr val="7030A0"/>
                </a:solidFill>
                <a:latin typeface="Comic Sans MS" pitchFamily="66" charset="0"/>
                <a:ea typeface="+mj-ea"/>
                <a:cs typeface="+mj-cs"/>
              </a:rPr>
              <a:t>100</a:t>
            </a:r>
            <a:r>
              <a:rPr lang="ru-RU" sz="2800" b="1" dirty="0">
                <a:latin typeface="Comic Sans MS" pitchFamily="66" charset="0"/>
                <a:ea typeface="+mj-ea"/>
                <a:cs typeface="+mj-cs"/>
              </a:rPr>
              <a:t>)</a:t>
            </a:r>
          </a:p>
        </p:txBody>
      </p:sp>
      <p:pic>
        <p:nvPicPr>
          <p:cNvPr id="36869" name="Picture 10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1000125" y="2000250"/>
            <a:ext cx="7077075" cy="1928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Содержимое 3" descr="1765c5b27a6232972d05f31019493ae1.jpg"/>
          <p:cNvPicPr>
            <a:picLocks noGrp="1" noChangeAspect="1"/>
          </p:cNvPicPr>
          <p:nvPr>
            <p:ph idx="1"/>
          </p:nvPr>
        </p:nvPicPr>
        <p:blipFill>
          <a:blip r:embed="rId5" cstate="email"/>
          <a:stretch>
            <a:fillRect/>
          </a:stretch>
        </p:blipFill>
        <p:spPr>
          <a:xfrm>
            <a:off x="5429256" y="4143380"/>
            <a:ext cx="2988232" cy="2259103"/>
          </a:xfrm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37891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Font typeface="Arial" charset="0"/>
              <a:buNone/>
            </a:pPr>
            <a:r>
              <a:rPr lang="ru-RU" sz="2800" b="1" smtClean="0"/>
              <a:t>		</a:t>
            </a:r>
            <a:r>
              <a:rPr lang="ru-RU" b="1" smtClean="0">
                <a:latin typeface="Times New Roman" pitchFamily="18" charset="0"/>
                <a:cs typeface="Times New Roman" pitchFamily="18" charset="0"/>
              </a:rPr>
              <a:t> Для какого числа X истинно высказывание  </a:t>
            </a:r>
          </a:p>
          <a:p>
            <a:pPr>
              <a:buFont typeface="Arial" charset="0"/>
              <a:buNone/>
            </a:pPr>
            <a:r>
              <a:rPr lang="ru-RU" sz="4000" b="1" smtClean="0">
                <a:solidFill>
                  <a:srgbClr val="C00000"/>
                </a:solidFill>
              </a:rPr>
              <a:t>((X &lt; 5) → (</a:t>
            </a:r>
            <a:r>
              <a:rPr lang="en-US" sz="4000" b="1" smtClean="0">
                <a:solidFill>
                  <a:srgbClr val="C00000"/>
                </a:solidFill>
              </a:rPr>
              <a:t>X </a:t>
            </a:r>
            <a:r>
              <a:rPr lang="ru-RU" sz="4000" b="1" smtClean="0">
                <a:solidFill>
                  <a:srgbClr val="C00000"/>
                </a:solidFill>
              </a:rPr>
              <a:t>&lt; 3))</a:t>
            </a:r>
            <a:r>
              <a:rPr lang="ru-RU" sz="4000" i="1" smtClean="0">
                <a:solidFill>
                  <a:srgbClr val="C00000"/>
                </a:solidFill>
              </a:rPr>
              <a:t> </a:t>
            </a:r>
            <a:r>
              <a:rPr lang="en-US" sz="4000" b="1" smtClean="0">
                <a:solidFill>
                  <a:srgbClr val="C00000"/>
                </a:solidFill>
                <a:sym typeface="Symbol" pitchFamily="18" charset="2"/>
              </a:rPr>
              <a:t></a:t>
            </a:r>
            <a:r>
              <a:rPr lang="en-US" sz="4000" smtClean="0">
                <a:solidFill>
                  <a:srgbClr val="C00000"/>
                </a:solidFill>
              </a:rPr>
              <a:t> </a:t>
            </a:r>
            <a:r>
              <a:rPr lang="en-US" sz="4000" b="1" smtClean="0">
                <a:solidFill>
                  <a:srgbClr val="C00000"/>
                </a:solidFill>
              </a:rPr>
              <a:t> </a:t>
            </a:r>
            <a:r>
              <a:rPr lang="ru-RU" sz="4000" b="1" smtClean="0">
                <a:solidFill>
                  <a:srgbClr val="C00000"/>
                </a:solidFill>
              </a:rPr>
              <a:t>((X &lt; 2) → (</a:t>
            </a:r>
            <a:r>
              <a:rPr lang="en-US" sz="4000" b="1" smtClean="0">
                <a:solidFill>
                  <a:srgbClr val="C00000"/>
                </a:solidFill>
              </a:rPr>
              <a:t>X </a:t>
            </a:r>
            <a:r>
              <a:rPr lang="ru-RU" sz="4000" b="1" smtClean="0">
                <a:solidFill>
                  <a:srgbClr val="C00000"/>
                </a:solidFill>
              </a:rPr>
              <a:t>&gt; 1))</a:t>
            </a:r>
            <a:endParaRPr lang="ru-RU" sz="4000" smtClean="0">
              <a:solidFill>
                <a:srgbClr val="C00000"/>
              </a:solidFill>
            </a:endParaRPr>
          </a:p>
          <a:p>
            <a:pPr algn="ctr">
              <a:buFont typeface="Arial" charset="0"/>
              <a:buNone/>
            </a:pPr>
            <a:r>
              <a:rPr lang="ru-RU" smtClean="0"/>
              <a:t>	</a:t>
            </a:r>
          </a:p>
          <a:p>
            <a:pPr algn="ctr">
              <a:buFont typeface="Arial" charset="0"/>
              <a:buNone/>
            </a:pPr>
            <a:r>
              <a:rPr lang="ru-RU" b="1" smtClean="0">
                <a:solidFill>
                  <a:srgbClr val="7030A0"/>
                </a:solidFill>
                <a:latin typeface="Comic Sans MS" pitchFamily="66" charset="0"/>
              </a:rPr>
              <a:t>1)</a:t>
            </a:r>
            <a:r>
              <a:rPr lang="en-US" b="1" smtClean="0">
                <a:solidFill>
                  <a:srgbClr val="7030A0"/>
                </a:solidFill>
                <a:latin typeface="Comic Sans MS" pitchFamily="66" charset="0"/>
              </a:rPr>
              <a:t> </a:t>
            </a:r>
            <a:r>
              <a:rPr lang="en-US" b="1" smtClean="0">
                <a:latin typeface="Comic Sans MS" pitchFamily="66" charset="0"/>
              </a:rPr>
              <a:t>1</a:t>
            </a:r>
            <a:r>
              <a:rPr lang="ru-RU" b="1" smtClean="0">
                <a:latin typeface="Comic Sans MS" pitchFamily="66" charset="0"/>
              </a:rPr>
              <a:t>		</a:t>
            </a:r>
            <a:r>
              <a:rPr lang="ru-RU" b="1" smtClean="0">
                <a:solidFill>
                  <a:srgbClr val="7030A0"/>
                </a:solidFill>
                <a:latin typeface="Comic Sans MS" pitchFamily="66" charset="0"/>
              </a:rPr>
              <a:t>2)</a:t>
            </a:r>
            <a:r>
              <a:rPr lang="en-US" b="1" smtClean="0">
                <a:solidFill>
                  <a:srgbClr val="7030A0"/>
                </a:solidFill>
                <a:latin typeface="Comic Sans MS" pitchFamily="66" charset="0"/>
              </a:rPr>
              <a:t> </a:t>
            </a:r>
            <a:r>
              <a:rPr lang="en-US" b="1" smtClean="0">
                <a:latin typeface="Comic Sans MS" pitchFamily="66" charset="0"/>
              </a:rPr>
              <a:t>2</a:t>
            </a:r>
            <a:r>
              <a:rPr lang="ru-RU" b="1" smtClean="0">
                <a:latin typeface="Comic Sans MS" pitchFamily="66" charset="0"/>
              </a:rPr>
              <a:t>		</a:t>
            </a:r>
            <a:r>
              <a:rPr lang="ru-RU" b="1" smtClean="0">
                <a:solidFill>
                  <a:srgbClr val="7030A0"/>
                </a:solidFill>
                <a:latin typeface="Comic Sans MS" pitchFamily="66" charset="0"/>
              </a:rPr>
              <a:t>3)</a:t>
            </a:r>
            <a:r>
              <a:rPr lang="en-US" b="1" smtClean="0">
                <a:solidFill>
                  <a:srgbClr val="7030A0"/>
                </a:solidFill>
                <a:latin typeface="Comic Sans MS" pitchFamily="66" charset="0"/>
              </a:rPr>
              <a:t> </a:t>
            </a:r>
            <a:r>
              <a:rPr lang="en-US" b="1" smtClean="0">
                <a:latin typeface="Comic Sans MS" pitchFamily="66" charset="0"/>
              </a:rPr>
              <a:t>3 </a:t>
            </a:r>
            <a:r>
              <a:rPr lang="ru-RU" b="1" smtClean="0">
                <a:latin typeface="Comic Sans MS" pitchFamily="66" charset="0"/>
              </a:rPr>
              <a:t>		</a:t>
            </a:r>
            <a:r>
              <a:rPr lang="ru-RU" b="1" smtClean="0">
                <a:solidFill>
                  <a:srgbClr val="7030A0"/>
                </a:solidFill>
                <a:latin typeface="Comic Sans MS" pitchFamily="66" charset="0"/>
              </a:rPr>
              <a:t>4) </a:t>
            </a:r>
            <a:r>
              <a:rPr lang="en-US" b="1" smtClean="0">
                <a:latin typeface="Comic Sans MS" pitchFamily="66" charset="0"/>
              </a:rPr>
              <a:t>4</a:t>
            </a:r>
            <a:endParaRPr lang="ru-RU" b="1" smtClean="0">
              <a:latin typeface="Comic Sans MS" pitchFamily="66" charset="0"/>
            </a:endParaRPr>
          </a:p>
          <a:p>
            <a:pPr eaLnBrk="1" hangingPunct="1">
              <a:buFont typeface="Arial" charset="0"/>
              <a:buNone/>
            </a:pPr>
            <a:endParaRPr lang="ru-RU" smtClean="0"/>
          </a:p>
        </p:txBody>
      </p:sp>
      <p:grpSp>
        <p:nvGrpSpPr>
          <p:cNvPr id="37892" name="Группа 6"/>
          <p:cNvGrpSpPr>
            <a:grpSpLocks/>
          </p:cNvGrpSpPr>
          <p:nvPr/>
        </p:nvGrpSpPr>
        <p:grpSpPr bwMode="auto">
          <a:xfrm>
            <a:off x="2786063" y="4929188"/>
            <a:ext cx="2805112" cy="1095375"/>
            <a:chOff x="142844" y="5572140"/>
            <a:chExt cx="2804961" cy="1095363"/>
          </a:xfrm>
        </p:grpSpPr>
        <p:pic>
          <p:nvPicPr>
            <p:cNvPr id="37894" name="Рисунок 7" descr="3.gif"/>
            <p:cNvPicPr>
              <a:picLocks noChangeAspect="1"/>
            </p:cNvPicPr>
            <p:nvPr/>
          </p:nvPicPr>
          <p:blipFill>
            <a:blip r:embed="rId2" cstate="email"/>
            <a:srcRect/>
            <a:stretch>
              <a:fillRect/>
            </a:stretch>
          </p:blipFill>
          <p:spPr bwMode="auto">
            <a:xfrm>
              <a:off x="142844" y="5572140"/>
              <a:ext cx="1643044" cy="10953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9" name="TextBox 8">
              <a:hlinkClick r:id="rId3" action="ppaction://hlinksldjump"/>
            </p:cNvPr>
            <p:cNvSpPr txBox="1"/>
            <p:nvPr/>
          </p:nvSpPr>
          <p:spPr>
            <a:xfrm>
              <a:off x="1500083" y="5929323"/>
              <a:ext cx="1447722" cy="584194"/>
            </a:xfrm>
            <a:prstGeom prst="rect">
              <a:avLst/>
            </a:prstGeom>
            <a:gradFill flip="none" rotWithShape="1"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2700000" scaled="1"/>
              <a:tileRect/>
            </a:gradFill>
          </p:spPr>
          <p:txBody>
            <a:bodyPr wrap="none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1600" b="1" dirty="0">
                  <a:solidFill>
                    <a:srgbClr val="7030A0"/>
                  </a:solidFill>
                  <a:latin typeface="+mn-lt"/>
                  <a:cs typeface="+mn-cs"/>
                </a:rPr>
                <a:t>ПОСМОТРЕТЬ 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1600" b="1" dirty="0">
                  <a:solidFill>
                    <a:srgbClr val="7030A0"/>
                  </a:solidFill>
                  <a:latin typeface="+mn-lt"/>
                  <a:cs typeface="+mn-cs"/>
                </a:rPr>
                <a:t>ОТВЕТ</a:t>
              </a:r>
            </a:p>
          </p:txBody>
        </p:sp>
      </p:grpSp>
      <p:sp>
        <p:nvSpPr>
          <p:cNvPr id="10" name="Заголовок 1"/>
          <p:cNvSpPr txBox="1">
            <a:spLocks/>
          </p:cNvSpPr>
          <p:nvPr/>
        </p:nvSpPr>
        <p:spPr bwMode="auto">
          <a:xfrm>
            <a:off x="500063" y="285750"/>
            <a:ext cx="8215312" cy="714375"/>
          </a:xfrm>
          <a:prstGeom prst="rect">
            <a:avLst/>
          </a:prstGeom>
          <a:solidFill>
            <a:srgbClr val="00B0F0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ru-RU" sz="4400" b="1" i="1" dirty="0">
                <a:solidFill>
                  <a:srgbClr val="7030A0"/>
                </a:solidFill>
                <a:latin typeface="+mj-lt"/>
                <a:ea typeface="+mj-ea"/>
                <a:cs typeface="+mj-cs"/>
              </a:rPr>
              <a:t>Логика  </a:t>
            </a:r>
            <a:r>
              <a:rPr lang="ru-RU" sz="4400" b="1" i="1" dirty="0">
                <a:solidFill>
                  <a:srgbClr val="FFFF00"/>
                </a:solidFill>
                <a:latin typeface="+mj-lt"/>
                <a:ea typeface="+mj-ea"/>
                <a:cs typeface="+mj-cs"/>
              </a:rPr>
              <a:t>200</a:t>
            </a:r>
            <a:endParaRPr lang="ru-RU" sz="4400" dirty="0">
              <a:solidFill>
                <a:srgbClr val="FFFF00"/>
              </a:solidFill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Рисунок 7" descr="Без имени-1.gif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14313" y="1071563"/>
            <a:ext cx="3214687" cy="4446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8915" name="Содержимое 2"/>
          <p:cNvSpPr>
            <a:spLocks noGrp="1"/>
          </p:cNvSpPr>
          <p:nvPr>
            <p:ph idx="1"/>
          </p:nvPr>
        </p:nvSpPr>
        <p:spPr>
          <a:xfrm>
            <a:off x="3143250" y="1357313"/>
            <a:ext cx="5643563" cy="3286125"/>
          </a:xfrm>
        </p:spPr>
        <p:txBody>
          <a:bodyPr/>
          <a:lstStyle/>
          <a:p>
            <a:pPr eaLnBrk="1" hangingPunct="1">
              <a:buFont typeface="Arial" charset="0"/>
              <a:buNone/>
            </a:pPr>
            <a:r>
              <a:rPr lang="ru-RU" sz="20000" b="1" smtClean="0">
                <a:solidFill>
                  <a:srgbClr val="7030A0"/>
                </a:solidFill>
                <a:latin typeface="Comic Sans MS" pitchFamily="66" charset="0"/>
              </a:rPr>
              <a:t>2)</a:t>
            </a:r>
            <a:r>
              <a:rPr lang="en-US" sz="20000" b="1" smtClean="0">
                <a:solidFill>
                  <a:srgbClr val="7030A0"/>
                </a:solidFill>
                <a:latin typeface="Comic Sans MS" pitchFamily="66" charset="0"/>
              </a:rPr>
              <a:t> </a:t>
            </a:r>
            <a:r>
              <a:rPr lang="en-US" sz="20000" b="1" smtClean="0">
                <a:latin typeface="Comic Sans MS" pitchFamily="66" charset="0"/>
              </a:rPr>
              <a:t>2</a:t>
            </a:r>
            <a:endParaRPr lang="ru-RU" sz="20000" smtClean="0"/>
          </a:p>
        </p:txBody>
      </p:sp>
      <p:grpSp>
        <p:nvGrpSpPr>
          <p:cNvPr id="38916" name="Группа 3"/>
          <p:cNvGrpSpPr>
            <a:grpSpLocks/>
          </p:cNvGrpSpPr>
          <p:nvPr/>
        </p:nvGrpSpPr>
        <p:grpSpPr bwMode="auto">
          <a:xfrm>
            <a:off x="3000375" y="4786313"/>
            <a:ext cx="3429000" cy="1714500"/>
            <a:chOff x="6429377" y="5286388"/>
            <a:chExt cx="3429035" cy="1714512"/>
          </a:xfrm>
        </p:grpSpPr>
        <p:sp>
          <p:nvSpPr>
            <p:cNvPr id="5" name="TextBox 4">
              <a:hlinkClick r:id="rId3" action="ppaction://hlinksldjump"/>
            </p:cNvPr>
            <p:cNvSpPr txBox="1"/>
            <p:nvPr/>
          </p:nvSpPr>
          <p:spPr>
            <a:xfrm>
              <a:off x="6429377" y="5857892"/>
              <a:ext cx="1354152" cy="584204"/>
            </a:xfrm>
            <a:prstGeom prst="rect">
              <a:avLst/>
            </a:prstGeom>
            <a:gradFill flip="none" rotWithShape="1"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2700000" scaled="1"/>
              <a:tileRect/>
            </a:gradFill>
          </p:spPr>
          <p:txBody>
            <a:bodyPr wrap="none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1600" b="1" dirty="0">
                  <a:solidFill>
                    <a:srgbClr val="7030A0"/>
                  </a:solidFill>
                  <a:latin typeface="+mn-lt"/>
                  <a:cs typeface="+mn-cs"/>
                </a:rPr>
                <a:t>ВЕРНУТЬСЯ К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1600" b="1" dirty="0">
                  <a:solidFill>
                    <a:srgbClr val="7030A0"/>
                  </a:solidFill>
                  <a:latin typeface="+mn-lt"/>
                  <a:cs typeface="+mn-cs"/>
                </a:rPr>
                <a:t> ВОПРОСАМ</a:t>
              </a:r>
            </a:p>
          </p:txBody>
        </p:sp>
        <p:pic>
          <p:nvPicPr>
            <p:cNvPr id="38919" name="Рисунок 5" descr="2.gif"/>
            <p:cNvPicPr>
              <a:picLocks noChangeAspect="1"/>
            </p:cNvPicPr>
            <p:nvPr/>
          </p:nvPicPr>
          <p:blipFill>
            <a:blip r:embed="rId4" cstate="email"/>
            <a:srcRect/>
            <a:stretch>
              <a:fillRect/>
            </a:stretch>
          </p:blipFill>
          <p:spPr bwMode="auto">
            <a:xfrm>
              <a:off x="7929585" y="5286388"/>
              <a:ext cx="1928827" cy="17145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0" name="Заголовок 1"/>
          <p:cNvSpPr txBox="1">
            <a:spLocks/>
          </p:cNvSpPr>
          <p:nvPr/>
        </p:nvSpPr>
        <p:spPr bwMode="auto">
          <a:xfrm>
            <a:off x="714375" y="214313"/>
            <a:ext cx="7758113" cy="65405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ru-RU" sz="2800" b="1" dirty="0">
                <a:solidFill>
                  <a:srgbClr val="CC3300"/>
                </a:solidFill>
                <a:latin typeface="Comic Sans MS" pitchFamily="66" charset="0"/>
                <a:ea typeface="+mj-ea"/>
                <a:cs typeface="+mj-cs"/>
              </a:rPr>
              <a:t>Ответ:</a:t>
            </a:r>
            <a:r>
              <a:rPr lang="ru-RU" sz="2800" b="1" dirty="0">
                <a:latin typeface="Comic Sans MS" pitchFamily="66" charset="0"/>
                <a:ea typeface="+mj-ea"/>
                <a:cs typeface="+mj-cs"/>
              </a:rPr>
              <a:t> (</a:t>
            </a:r>
            <a:r>
              <a:rPr lang="ru-RU" sz="2800" b="1" dirty="0">
                <a:solidFill>
                  <a:srgbClr val="0033CC"/>
                </a:solidFill>
                <a:latin typeface="Comic Sans MS" pitchFamily="66" charset="0"/>
                <a:ea typeface="+mj-ea"/>
                <a:cs typeface="+mj-cs"/>
              </a:rPr>
              <a:t>Логика </a:t>
            </a:r>
            <a:r>
              <a:rPr lang="ru-RU" sz="2800" b="1" dirty="0">
                <a:solidFill>
                  <a:srgbClr val="7030A0"/>
                </a:solidFill>
                <a:latin typeface="Comic Sans MS" pitchFamily="66" charset="0"/>
                <a:ea typeface="+mj-ea"/>
                <a:cs typeface="+mj-cs"/>
              </a:rPr>
              <a:t>200</a:t>
            </a:r>
            <a:r>
              <a:rPr lang="ru-RU" sz="2800" b="1" dirty="0">
                <a:latin typeface="Comic Sans MS" pitchFamily="66" charset="0"/>
                <a:ea typeface="+mj-ea"/>
                <a:cs typeface="+mj-cs"/>
              </a:rPr>
              <a:t>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39939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Font typeface="Arial" charset="0"/>
              <a:buNone/>
            </a:pPr>
            <a:r>
              <a:rPr lang="ru-RU" sz="4000" b="1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Каково наибольшее целое положительное число </a:t>
            </a:r>
            <a:r>
              <a:rPr lang="en-US" sz="4000" b="1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X</a:t>
            </a:r>
            <a:r>
              <a:rPr lang="ru-RU" sz="4000" b="1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, при котором ложно высказывание: </a:t>
            </a:r>
          </a:p>
          <a:p>
            <a:pPr algn="ctr">
              <a:buFont typeface="Arial" charset="0"/>
              <a:buNone/>
            </a:pPr>
            <a:endParaRPr lang="ru-RU" sz="400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Font typeface="Arial" charset="0"/>
              <a:buNone/>
            </a:pPr>
            <a:r>
              <a:rPr lang="ru-RU" sz="4000" b="1" smtClean="0">
                <a:latin typeface="Times New Roman" pitchFamily="18" charset="0"/>
                <a:cs typeface="Times New Roman" pitchFamily="18" charset="0"/>
              </a:rPr>
              <a:t>(8·</a:t>
            </a:r>
            <a:r>
              <a:rPr lang="en-US" sz="4000" b="1" smtClean="0">
                <a:latin typeface="Times New Roman" pitchFamily="18" charset="0"/>
                <a:cs typeface="Times New Roman" pitchFamily="18" charset="0"/>
              </a:rPr>
              <a:t>X </a:t>
            </a:r>
            <a:r>
              <a:rPr lang="ru-RU" sz="4000" b="1" smtClean="0">
                <a:latin typeface="Times New Roman" pitchFamily="18" charset="0"/>
                <a:cs typeface="Times New Roman" pitchFamily="18" charset="0"/>
              </a:rPr>
              <a:t>- 6 </a:t>
            </a:r>
            <a:r>
              <a:rPr lang="en-US" sz="4000" b="1" smtClean="0">
                <a:latin typeface="Times New Roman" pitchFamily="18" charset="0"/>
                <a:cs typeface="Times New Roman" pitchFamily="18" charset="0"/>
              </a:rPr>
              <a:t>&lt; 75</a:t>
            </a:r>
            <a:r>
              <a:rPr lang="ru-RU" sz="4000" b="1" smtClean="0">
                <a:latin typeface="Times New Roman" pitchFamily="18" charset="0"/>
                <a:cs typeface="Times New Roman" pitchFamily="18" charset="0"/>
              </a:rPr>
              <a:t>) → (</a:t>
            </a:r>
            <a:r>
              <a:rPr lang="en-US" sz="4000" b="1" smtClean="0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ru-RU" sz="4000" b="1" smtClean="0">
                <a:latin typeface="Times New Roman" pitchFamily="18" charset="0"/>
                <a:cs typeface="Times New Roman" pitchFamily="18" charset="0"/>
              </a:rPr>
              <a:t>·</a:t>
            </a:r>
            <a:r>
              <a:rPr lang="en-US" sz="4000" b="1" smtClean="0">
                <a:latin typeface="Times New Roman" pitchFamily="18" charset="0"/>
                <a:cs typeface="Times New Roman" pitchFamily="18" charset="0"/>
              </a:rPr>
              <a:t>(X-1)&gt; 65</a:t>
            </a:r>
            <a:r>
              <a:rPr lang="ru-RU" sz="4000" b="1" smtClean="0"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 eaLnBrk="1" hangingPunct="1"/>
            <a:endParaRPr lang="ru-RU" smtClean="0"/>
          </a:p>
        </p:txBody>
      </p:sp>
      <p:grpSp>
        <p:nvGrpSpPr>
          <p:cNvPr id="39940" name="Группа 6"/>
          <p:cNvGrpSpPr>
            <a:grpSpLocks/>
          </p:cNvGrpSpPr>
          <p:nvPr/>
        </p:nvGrpSpPr>
        <p:grpSpPr bwMode="auto">
          <a:xfrm>
            <a:off x="2928938" y="5143500"/>
            <a:ext cx="2805112" cy="1095375"/>
            <a:chOff x="142844" y="5572140"/>
            <a:chExt cx="2804961" cy="1095363"/>
          </a:xfrm>
        </p:grpSpPr>
        <p:pic>
          <p:nvPicPr>
            <p:cNvPr id="39942" name="Рисунок 7" descr="3.gif"/>
            <p:cNvPicPr>
              <a:picLocks noChangeAspect="1"/>
            </p:cNvPicPr>
            <p:nvPr/>
          </p:nvPicPr>
          <p:blipFill>
            <a:blip r:embed="rId2" cstate="email"/>
            <a:srcRect/>
            <a:stretch>
              <a:fillRect/>
            </a:stretch>
          </p:blipFill>
          <p:spPr bwMode="auto">
            <a:xfrm>
              <a:off x="142844" y="5572140"/>
              <a:ext cx="1643044" cy="10953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9" name="TextBox 8">
              <a:hlinkClick r:id="rId3" action="ppaction://hlinksldjump"/>
            </p:cNvPr>
            <p:cNvSpPr txBox="1"/>
            <p:nvPr/>
          </p:nvSpPr>
          <p:spPr>
            <a:xfrm>
              <a:off x="1500083" y="5929324"/>
              <a:ext cx="1447722" cy="584194"/>
            </a:xfrm>
            <a:prstGeom prst="rect">
              <a:avLst/>
            </a:prstGeom>
            <a:gradFill flip="none" rotWithShape="1"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2700000" scaled="1"/>
              <a:tileRect/>
            </a:gradFill>
          </p:spPr>
          <p:txBody>
            <a:bodyPr wrap="none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1600" b="1" dirty="0">
                  <a:solidFill>
                    <a:srgbClr val="7030A0"/>
                  </a:solidFill>
                  <a:latin typeface="+mn-lt"/>
                  <a:cs typeface="+mn-cs"/>
                </a:rPr>
                <a:t>ПОСМОТРЕТЬ 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1600" b="1" dirty="0">
                  <a:solidFill>
                    <a:srgbClr val="7030A0"/>
                  </a:solidFill>
                  <a:latin typeface="+mn-lt"/>
                  <a:cs typeface="+mn-cs"/>
                </a:rPr>
                <a:t>ОТВЕТ</a:t>
              </a:r>
            </a:p>
          </p:txBody>
        </p:sp>
      </p:grpSp>
      <p:sp>
        <p:nvSpPr>
          <p:cNvPr id="10" name="Заголовок 1"/>
          <p:cNvSpPr txBox="1">
            <a:spLocks/>
          </p:cNvSpPr>
          <p:nvPr/>
        </p:nvSpPr>
        <p:spPr bwMode="auto">
          <a:xfrm>
            <a:off x="500063" y="285750"/>
            <a:ext cx="8215312" cy="714375"/>
          </a:xfrm>
          <a:prstGeom prst="rect">
            <a:avLst/>
          </a:prstGeom>
          <a:solidFill>
            <a:srgbClr val="00B0F0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ru-RU" sz="4400" b="1" i="1" dirty="0">
                <a:solidFill>
                  <a:srgbClr val="7030A0"/>
                </a:solidFill>
                <a:latin typeface="+mj-lt"/>
                <a:ea typeface="+mj-ea"/>
                <a:cs typeface="+mj-cs"/>
              </a:rPr>
              <a:t>Логика  </a:t>
            </a:r>
            <a:r>
              <a:rPr lang="ru-RU" sz="4400" b="1" i="1" dirty="0">
                <a:solidFill>
                  <a:srgbClr val="FFFF00"/>
                </a:solidFill>
                <a:latin typeface="+mj-lt"/>
                <a:ea typeface="+mj-ea"/>
                <a:cs typeface="+mj-cs"/>
              </a:rPr>
              <a:t>300</a:t>
            </a:r>
            <a:endParaRPr lang="ru-RU" sz="4400" dirty="0">
              <a:solidFill>
                <a:srgbClr val="FFFF00"/>
              </a:solidFill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grpSp>
        <p:nvGrpSpPr>
          <p:cNvPr id="40963" name="Группа 3"/>
          <p:cNvGrpSpPr>
            <a:grpSpLocks/>
          </p:cNvGrpSpPr>
          <p:nvPr/>
        </p:nvGrpSpPr>
        <p:grpSpPr bwMode="auto">
          <a:xfrm>
            <a:off x="428625" y="4714875"/>
            <a:ext cx="3357563" cy="1714500"/>
            <a:chOff x="6500796" y="5286388"/>
            <a:chExt cx="3357616" cy="1714512"/>
          </a:xfrm>
        </p:grpSpPr>
        <p:sp>
          <p:nvSpPr>
            <p:cNvPr id="5" name="TextBox 4">
              <a:hlinkClick r:id="rId2" action="ppaction://hlinksldjump"/>
            </p:cNvPr>
            <p:cNvSpPr txBox="1"/>
            <p:nvPr/>
          </p:nvSpPr>
          <p:spPr>
            <a:xfrm>
              <a:off x="6500796" y="5857892"/>
              <a:ext cx="1354159" cy="584204"/>
            </a:xfrm>
            <a:prstGeom prst="rect">
              <a:avLst/>
            </a:prstGeom>
            <a:gradFill flip="none" rotWithShape="1"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2700000" scaled="1"/>
              <a:tileRect/>
            </a:gradFill>
          </p:spPr>
          <p:txBody>
            <a:bodyPr wrap="none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1600" b="1" dirty="0">
                  <a:solidFill>
                    <a:srgbClr val="7030A0"/>
                  </a:solidFill>
                  <a:latin typeface="+mn-lt"/>
                  <a:cs typeface="+mn-cs"/>
                </a:rPr>
                <a:t>ВЕРНУТЬСЯ К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1600" b="1" dirty="0">
                  <a:solidFill>
                    <a:srgbClr val="7030A0"/>
                  </a:solidFill>
                  <a:latin typeface="+mn-lt"/>
                  <a:cs typeface="+mn-cs"/>
                </a:rPr>
                <a:t> ВОПРОСАМ</a:t>
              </a:r>
            </a:p>
          </p:txBody>
        </p:sp>
        <p:pic>
          <p:nvPicPr>
            <p:cNvPr id="40968" name="Рисунок 5" descr="2.gif"/>
            <p:cNvPicPr>
              <a:picLocks noChangeAspect="1"/>
            </p:cNvPicPr>
            <p:nvPr/>
          </p:nvPicPr>
          <p:blipFill>
            <a:blip r:embed="rId3" cstate="email"/>
            <a:srcRect/>
            <a:stretch>
              <a:fillRect/>
            </a:stretch>
          </p:blipFill>
          <p:spPr bwMode="auto">
            <a:xfrm>
              <a:off x="7929566" y="5286388"/>
              <a:ext cx="1928846" cy="17145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40964" name="Содержимое 9"/>
          <p:cNvSpPr>
            <a:spLocks noGrp="1"/>
          </p:cNvSpPr>
          <p:nvPr>
            <p:ph idx="1"/>
          </p:nvPr>
        </p:nvSpPr>
        <p:spPr>
          <a:xfrm>
            <a:off x="2143125" y="928688"/>
            <a:ext cx="4400550" cy="4257675"/>
          </a:xfrm>
        </p:spPr>
        <p:txBody>
          <a:bodyPr/>
          <a:lstStyle/>
          <a:p>
            <a:pPr algn="ctr">
              <a:buFont typeface="Arial" charset="0"/>
              <a:buNone/>
            </a:pPr>
            <a:r>
              <a:rPr lang="ru-RU" sz="40000" smtClean="0">
                <a:solidFill>
                  <a:srgbClr val="008000"/>
                </a:solidFill>
                <a:latin typeface="Comic Sans MS" pitchFamily="66" charset="0"/>
              </a:rPr>
              <a:t>8</a:t>
            </a:r>
          </a:p>
        </p:txBody>
      </p:sp>
      <p:sp>
        <p:nvSpPr>
          <p:cNvPr id="11" name="Заголовок 1"/>
          <p:cNvSpPr txBox="1">
            <a:spLocks/>
          </p:cNvSpPr>
          <p:nvPr/>
        </p:nvSpPr>
        <p:spPr bwMode="auto">
          <a:xfrm>
            <a:off x="714375" y="214313"/>
            <a:ext cx="7758113" cy="65405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ru-RU" sz="2800" b="1" dirty="0">
                <a:solidFill>
                  <a:srgbClr val="CC3300"/>
                </a:solidFill>
                <a:latin typeface="Comic Sans MS" pitchFamily="66" charset="0"/>
                <a:ea typeface="+mj-ea"/>
                <a:cs typeface="+mj-cs"/>
              </a:rPr>
              <a:t>Ответ:</a:t>
            </a:r>
            <a:r>
              <a:rPr lang="ru-RU" sz="2800" b="1" dirty="0">
                <a:latin typeface="Comic Sans MS" pitchFamily="66" charset="0"/>
                <a:ea typeface="+mj-ea"/>
                <a:cs typeface="+mj-cs"/>
              </a:rPr>
              <a:t> (</a:t>
            </a:r>
            <a:r>
              <a:rPr lang="ru-RU" sz="2800" b="1" dirty="0">
                <a:solidFill>
                  <a:srgbClr val="0033CC"/>
                </a:solidFill>
                <a:latin typeface="Comic Sans MS" pitchFamily="66" charset="0"/>
                <a:ea typeface="+mj-ea"/>
                <a:cs typeface="+mj-cs"/>
              </a:rPr>
              <a:t>Логика </a:t>
            </a:r>
            <a:r>
              <a:rPr lang="ru-RU" sz="2800" b="1" dirty="0">
                <a:solidFill>
                  <a:srgbClr val="7030A0"/>
                </a:solidFill>
                <a:latin typeface="Comic Sans MS" pitchFamily="66" charset="0"/>
                <a:ea typeface="+mj-ea"/>
                <a:cs typeface="+mj-cs"/>
              </a:rPr>
              <a:t>300</a:t>
            </a:r>
            <a:r>
              <a:rPr lang="ru-RU" sz="2800" b="1" dirty="0">
                <a:latin typeface="Comic Sans MS" pitchFamily="66" charset="0"/>
                <a:ea typeface="+mj-ea"/>
                <a:cs typeface="+mj-cs"/>
              </a:rPr>
              <a:t>)</a:t>
            </a:r>
          </a:p>
        </p:txBody>
      </p:sp>
      <p:pic>
        <p:nvPicPr>
          <p:cNvPr id="40966" name="Рисунок 7" descr="Без имени-1.gif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6429375" y="857250"/>
            <a:ext cx="2451100" cy="3390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Заголовок 1"/>
          <p:cNvSpPr>
            <a:spLocks noGrp="1"/>
          </p:cNvSpPr>
          <p:nvPr>
            <p:ph type="title"/>
          </p:nvPr>
        </p:nvSpPr>
        <p:spPr>
          <a:xfrm>
            <a:off x="642938" y="285750"/>
            <a:ext cx="7972425" cy="654050"/>
          </a:xfrm>
          <a:solidFill>
            <a:srgbClr val="00B050"/>
          </a:solidFill>
        </p:spPr>
        <p:txBody>
          <a:bodyPr/>
          <a:lstStyle/>
          <a:p>
            <a:pPr eaLnBrk="1" hangingPunct="1"/>
            <a:r>
              <a:rPr lang="ru-RU" sz="4800" b="1" i="1" smtClean="0">
                <a:solidFill>
                  <a:srgbClr val="CC3300"/>
                </a:solidFill>
              </a:rPr>
              <a:t>Великие имена </a:t>
            </a:r>
            <a:r>
              <a:rPr lang="ru-RU" sz="4800" b="1" i="1" smtClean="0">
                <a:solidFill>
                  <a:srgbClr val="FFC000"/>
                </a:solidFill>
              </a:rPr>
              <a:t>100</a:t>
            </a:r>
            <a:endParaRPr lang="ru-RU" sz="4800" smtClean="0">
              <a:solidFill>
                <a:srgbClr val="FFC000"/>
              </a:solidFill>
            </a:endParaRPr>
          </a:p>
        </p:txBody>
      </p:sp>
      <p:sp>
        <p:nvSpPr>
          <p:cNvPr id="5123" name="Содержимое 2"/>
          <p:cNvSpPr>
            <a:spLocks noGrp="1"/>
          </p:cNvSpPr>
          <p:nvPr>
            <p:ph idx="1"/>
          </p:nvPr>
        </p:nvSpPr>
        <p:spPr>
          <a:xfrm>
            <a:off x="4143375" y="1285875"/>
            <a:ext cx="4614863" cy="4257675"/>
          </a:xfrm>
        </p:spPr>
        <p:txBody>
          <a:bodyPr/>
          <a:lstStyle/>
          <a:p>
            <a:pPr algn="ctr" eaLnBrk="1" hangingPunct="1">
              <a:buFont typeface="Arial" charset="0"/>
              <a:buNone/>
            </a:pPr>
            <a:r>
              <a:rPr lang="ru-RU" smtClean="0"/>
              <a:t>	</a:t>
            </a:r>
            <a:r>
              <a:rPr lang="ru-RU" sz="3600" b="1" smtClean="0">
                <a:solidFill>
                  <a:srgbClr val="002060"/>
                </a:solidFill>
              </a:rPr>
              <a:t>Назовите имя человека, изображенного на картине и скажите, пожалуйста,  каким образом его имя связано с информатикой? </a:t>
            </a:r>
          </a:p>
        </p:txBody>
      </p:sp>
      <p:pic>
        <p:nvPicPr>
          <p:cNvPr id="5124" name="Picture 2" descr="Картинка 3 из 6801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714348" y="1285860"/>
            <a:ext cx="3286148" cy="438153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grpSp>
        <p:nvGrpSpPr>
          <p:cNvPr id="5125" name="Группа 7"/>
          <p:cNvGrpSpPr>
            <a:grpSpLocks/>
          </p:cNvGrpSpPr>
          <p:nvPr/>
        </p:nvGrpSpPr>
        <p:grpSpPr bwMode="auto">
          <a:xfrm>
            <a:off x="2571750" y="5643563"/>
            <a:ext cx="2805113" cy="1095375"/>
            <a:chOff x="142844" y="5572140"/>
            <a:chExt cx="2804961" cy="1095363"/>
          </a:xfrm>
        </p:grpSpPr>
        <p:pic>
          <p:nvPicPr>
            <p:cNvPr id="5126" name="Рисунок 8" descr="3.gif"/>
            <p:cNvPicPr>
              <a:picLocks noChangeAspect="1"/>
            </p:cNvPicPr>
            <p:nvPr/>
          </p:nvPicPr>
          <p:blipFill>
            <a:blip r:embed="rId4" cstate="email"/>
            <a:srcRect/>
            <a:stretch>
              <a:fillRect/>
            </a:stretch>
          </p:blipFill>
          <p:spPr bwMode="auto">
            <a:xfrm>
              <a:off x="142844" y="5572140"/>
              <a:ext cx="1643044" cy="10953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0" name="TextBox 9">
              <a:hlinkClick r:id="rId5" action="ppaction://hlinksldjump"/>
            </p:cNvPr>
            <p:cNvSpPr txBox="1"/>
            <p:nvPr/>
          </p:nvSpPr>
          <p:spPr>
            <a:xfrm>
              <a:off x="1500083" y="5929323"/>
              <a:ext cx="1447722" cy="584194"/>
            </a:xfrm>
            <a:prstGeom prst="rect">
              <a:avLst/>
            </a:prstGeom>
            <a:gradFill flip="none" rotWithShape="1"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2700000" scaled="1"/>
              <a:tileRect/>
            </a:gradFill>
          </p:spPr>
          <p:txBody>
            <a:bodyPr wrap="none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1600" b="1" dirty="0">
                  <a:solidFill>
                    <a:srgbClr val="7030A0"/>
                  </a:solidFill>
                  <a:latin typeface="+mn-lt"/>
                  <a:cs typeface="+mn-cs"/>
                </a:rPr>
                <a:t>ПОСМОТРЕТЬ 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1600" b="1" dirty="0">
                  <a:solidFill>
                    <a:srgbClr val="7030A0"/>
                  </a:solidFill>
                  <a:latin typeface="+mn-lt"/>
                  <a:cs typeface="+mn-cs"/>
                </a:rPr>
                <a:t>ОТВЕТ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Содержимое 11"/>
          <p:cNvGraphicFramePr>
            <a:graphicFrameLocks noGrp="1"/>
          </p:cNvGraphicFramePr>
          <p:nvPr>
            <p:ph idx="1"/>
          </p:nvPr>
        </p:nvGraphicFramePr>
        <p:xfrm>
          <a:off x="2214563" y="1143000"/>
          <a:ext cx="4929187" cy="1971675"/>
        </p:xfrm>
        <a:graphic>
          <a:graphicData uri="http://schemas.openxmlformats.org/drawingml/2006/table">
            <a:tbl>
              <a:tblPr/>
              <a:tblGrid>
                <a:gridCol w="623337"/>
                <a:gridCol w="623337"/>
                <a:gridCol w="623337"/>
                <a:gridCol w="623337"/>
                <a:gridCol w="623337"/>
                <a:gridCol w="623337"/>
                <a:gridCol w="623337"/>
                <a:gridCol w="565865"/>
              </a:tblGrid>
              <a:tr h="50006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1" i="0" dirty="0">
                          <a:solidFill>
                            <a:srgbClr val="CC33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x1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800" b="1" i="0" dirty="0">
                          <a:solidFill>
                            <a:srgbClr val="CC33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x2</a:t>
                      </a:r>
                      <a:endParaRPr lang="ru-RU" sz="2800" b="1" i="0" dirty="0">
                        <a:solidFill>
                          <a:srgbClr val="CC3300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800" b="1" i="0" dirty="0">
                          <a:solidFill>
                            <a:srgbClr val="CC33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x3</a:t>
                      </a:r>
                      <a:endParaRPr lang="ru-RU" sz="2800" b="1" i="0" dirty="0">
                        <a:solidFill>
                          <a:srgbClr val="CC3300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800" b="1" i="0" dirty="0" smtClean="0">
                          <a:solidFill>
                            <a:srgbClr val="CC33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x4</a:t>
                      </a:r>
                      <a:endParaRPr lang="ru-RU" sz="2800" b="1" i="0" dirty="0">
                        <a:solidFill>
                          <a:srgbClr val="CC3300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800" b="1" i="0" dirty="0" smtClean="0">
                          <a:solidFill>
                            <a:srgbClr val="CC33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x5</a:t>
                      </a:r>
                      <a:endParaRPr lang="ru-RU" sz="2800" b="1" i="0" dirty="0">
                        <a:solidFill>
                          <a:srgbClr val="CC3300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800" b="1" i="0" dirty="0">
                          <a:solidFill>
                            <a:srgbClr val="CC33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x6</a:t>
                      </a:r>
                      <a:endParaRPr lang="ru-RU" sz="2800" b="1" i="0" dirty="0">
                        <a:solidFill>
                          <a:srgbClr val="CC3300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800" b="1" i="0" dirty="0">
                          <a:solidFill>
                            <a:srgbClr val="CC33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x7</a:t>
                      </a:r>
                      <a:endParaRPr lang="ru-RU" sz="2800" b="1" i="0" dirty="0">
                        <a:solidFill>
                          <a:srgbClr val="CC3300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800" b="1" i="0" dirty="0">
                          <a:solidFill>
                            <a:srgbClr val="CC33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F</a:t>
                      </a:r>
                      <a:endParaRPr lang="ru-RU" sz="2800" b="1" i="0" dirty="0">
                        <a:solidFill>
                          <a:srgbClr val="CC3300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</a:tr>
              <a:tr h="43377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800" b="1" i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</a:t>
                      </a:r>
                      <a:endParaRPr lang="ru-RU" sz="2800" b="1" i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800" b="1" i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</a:t>
                      </a:r>
                      <a:endParaRPr lang="ru-RU" sz="2800" b="1" i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800" b="1" i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0</a:t>
                      </a:r>
                      <a:endParaRPr lang="ru-RU" sz="2800" b="1" i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800" b="1" i="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</a:t>
                      </a:r>
                      <a:endParaRPr lang="ru-RU" sz="2800" b="1" i="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800" b="1" i="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</a:t>
                      </a:r>
                      <a:endParaRPr lang="ru-RU" sz="2800" b="1" i="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800" b="1" i="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</a:t>
                      </a:r>
                      <a:endParaRPr lang="ru-RU" sz="2800" b="1" i="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800" b="1" i="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</a:t>
                      </a:r>
                      <a:endParaRPr lang="ru-RU" sz="2800" b="1" i="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800" b="1" i="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0</a:t>
                      </a:r>
                      <a:endParaRPr lang="ru-RU" sz="2800" b="1" i="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</a:tr>
              <a:tr h="43377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800" b="1" i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</a:t>
                      </a:r>
                      <a:endParaRPr lang="ru-RU" sz="2800" b="1" i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800" b="1" i="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0</a:t>
                      </a:r>
                      <a:endParaRPr lang="ru-RU" sz="2800" b="1" i="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800" b="1" i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</a:t>
                      </a:r>
                      <a:endParaRPr lang="ru-RU" sz="2800" b="1" i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800" b="1" i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0</a:t>
                      </a:r>
                      <a:endParaRPr lang="ru-RU" sz="2800" b="1" i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800" b="1" i="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</a:t>
                      </a:r>
                      <a:endParaRPr lang="ru-RU" sz="2800" b="1" i="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800" b="1" i="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</a:t>
                      </a:r>
                      <a:endParaRPr lang="ru-RU" sz="2800" b="1" i="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800" b="1" i="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0</a:t>
                      </a:r>
                      <a:endParaRPr lang="ru-RU" sz="2800" b="1" i="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800" b="1" i="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</a:t>
                      </a:r>
                      <a:endParaRPr lang="ru-RU" sz="2800" b="1" i="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</a:tr>
              <a:tr h="43377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800" b="1" i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0</a:t>
                      </a:r>
                      <a:endParaRPr lang="ru-RU" sz="2800" b="1" i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800" b="1" i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</a:t>
                      </a:r>
                      <a:endParaRPr lang="ru-RU" sz="2800" b="1" i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800" b="1" i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0</a:t>
                      </a:r>
                      <a:endParaRPr lang="ru-RU" sz="2800" b="1" i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800" b="1" i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</a:t>
                      </a:r>
                      <a:endParaRPr lang="ru-RU" sz="2800" b="1" i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800" b="1" i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</a:t>
                      </a:r>
                      <a:endParaRPr lang="ru-RU" sz="2800" b="1" i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800" b="1" i="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0</a:t>
                      </a:r>
                      <a:endParaRPr lang="ru-RU" sz="2800" b="1" i="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800" b="1" i="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</a:t>
                      </a:r>
                      <a:endParaRPr lang="ru-RU" sz="2800" b="1" i="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800" b="1" i="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0</a:t>
                      </a:r>
                      <a:endParaRPr lang="ru-RU" sz="2800" b="1" i="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</a:tr>
            </a:tbl>
          </a:graphicData>
        </a:graphic>
      </p:graphicFrame>
      <p:grpSp>
        <p:nvGrpSpPr>
          <p:cNvPr id="42033" name="Группа 6"/>
          <p:cNvGrpSpPr>
            <a:grpSpLocks/>
          </p:cNvGrpSpPr>
          <p:nvPr/>
        </p:nvGrpSpPr>
        <p:grpSpPr bwMode="auto">
          <a:xfrm>
            <a:off x="3143250" y="5500688"/>
            <a:ext cx="2733675" cy="1095375"/>
            <a:chOff x="214267" y="5572154"/>
            <a:chExt cx="2733538" cy="1095363"/>
          </a:xfrm>
        </p:grpSpPr>
        <p:pic>
          <p:nvPicPr>
            <p:cNvPr id="42036" name="Рисунок 7" descr="3.gif"/>
            <p:cNvPicPr>
              <a:picLocks noChangeAspect="1"/>
            </p:cNvPicPr>
            <p:nvPr/>
          </p:nvPicPr>
          <p:blipFill>
            <a:blip r:embed="rId2" cstate="email"/>
            <a:srcRect/>
            <a:stretch>
              <a:fillRect/>
            </a:stretch>
          </p:blipFill>
          <p:spPr bwMode="auto">
            <a:xfrm>
              <a:off x="214267" y="5572154"/>
              <a:ext cx="1643044" cy="10953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9" name="TextBox 8">
              <a:hlinkClick r:id="rId3" action="ppaction://hlinksldjump"/>
            </p:cNvPr>
            <p:cNvSpPr txBox="1"/>
            <p:nvPr/>
          </p:nvSpPr>
          <p:spPr>
            <a:xfrm>
              <a:off x="1500078" y="5929337"/>
              <a:ext cx="1447727" cy="584194"/>
            </a:xfrm>
            <a:prstGeom prst="rect">
              <a:avLst/>
            </a:prstGeom>
            <a:gradFill flip="none" rotWithShape="1"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2700000" scaled="1"/>
              <a:tileRect/>
            </a:gradFill>
          </p:spPr>
          <p:txBody>
            <a:bodyPr wrap="none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1600" b="1" dirty="0">
                  <a:solidFill>
                    <a:srgbClr val="7030A0"/>
                  </a:solidFill>
                  <a:latin typeface="+mn-lt"/>
                  <a:cs typeface="+mn-cs"/>
                </a:rPr>
                <a:t>ПОСМОТРЕТЬ 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1600" b="1" dirty="0">
                  <a:solidFill>
                    <a:srgbClr val="7030A0"/>
                  </a:solidFill>
                  <a:latin typeface="+mn-lt"/>
                  <a:cs typeface="+mn-cs"/>
                </a:rPr>
                <a:t>ОТВЕТ</a:t>
              </a:r>
            </a:p>
          </p:txBody>
        </p:sp>
      </p:grpSp>
      <p:sp>
        <p:nvSpPr>
          <p:cNvPr id="10" name="Заголовок 1"/>
          <p:cNvSpPr txBox="1">
            <a:spLocks/>
          </p:cNvSpPr>
          <p:nvPr/>
        </p:nvSpPr>
        <p:spPr bwMode="auto">
          <a:xfrm>
            <a:off x="500063" y="285750"/>
            <a:ext cx="8215312" cy="714375"/>
          </a:xfrm>
          <a:prstGeom prst="rect">
            <a:avLst/>
          </a:prstGeom>
          <a:solidFill>
            <a:srgbClr val="00B0F0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ru-RU" sz="4400" b="1" i="1" dirty="0">
                <a:solidFill>
                  <a:srgbClr val="7030A0"/>
                </a:solidFill>
                <a:latin typeface="+mj-lt"/>
                <a:ea typeface="+mj-ea"/>
                <a:cs typeface="+mj-cs"/>
              </a:rPr>
              <a:t>Логика  </a:t>
            </a:r>
            <a:r>
              <a:rPr lang="ru-RU" sz="4400" b="1" i="1" dirty="0">
                <a:solidFill>
                  <a:srgbClr val="FFFF00"/>
                </a:solidFill>
                <a:latin typeface="+mj-lt"/>
                <a:ea typeface="+mj-ea"/>
                <a:cs typeface="+mj-cs"/>
              </a:rPr>
              <a:t>400</a:t>
            </a:r>
            <a:endParaRPr lang="ru-RU" sz="4400" dirty="0">
              <a:solidFill>
                <a:srgbClr val="FFFF00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42035" name="Rectangle 11"/>
          <p:cNvSpPr>
            <a:spLocks noChangeArrowheads="1"/>
          </p:cNvSpPr>
          <p:nvPr/>
        </p:nvSpPr>
        <p:spPr bwMode="auto">
          <a:xfrm>
            <a:off x="1000125" y="3214688"/>
            <a:ext cx="7858125" cy="230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 eaLnBrk="0" hangingPunct="0">
              <a:tabLst>
                <a:tab pos="539750" algn="l"/>
                <a:tab pos="1711325" algn="l"/>
                <a:tab pos="2790825" algn="l"/>
                <a:tab pos="4051300" algn="l"/>
              </a:tabLst>
            </a:pPr>
            <a:r>
              <a:rPr lang="ru-RU" sz="2400" b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Дан фрагмент таблицы истинности выражения F. </a:t>
            </a:r>
          </a:p>
          <a:p>
            <a:pPr algn="ctr" eaLnBrk="0" hangingPunct="0">
              <a:tabLst>
                <a:tab pos="539750" algn="l"/>
                <a:tab pos="1711325" algn="l"/>
                <a:tab pos="2790825" algn="l"/>
                <a:tab pos="4051300" algn="l"/>
              </a:tabLst>
            </a:pPr>
            <a:r>
              <a:rPr lang="ru-RU" sz="2400" b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Какое выражение соответствует F?</a:t>
            </a:r>
          </a:p>
          <a:p>
            <a:pPr eaLnBrk="0" hangingPunct="0">
              <a:tabLst>
                <a:tab pos="539750" algn="l"/>
                <a:tab pos="1711325" algn="l"/>
                <a:tab pos="2790825" algn="l"/>
                <a:tab pos="4051300" algn="l"/>
              </a:tabLst>
            </a:pPr>
            <a:r>
              <a:rPr lang="es-ES" sz="240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1)  </a:t>
            </a:r>
            <a:r>
              <a:rPr lang="es-ES" sz="2400" b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x1 </a:t>
            </a:r>
            <a:r>
              <a:rPr lang="ru-RU" sz="2400" b="1">
                <a:latin typeface="Times New Roman" pitchFamily="18" charset="0"/>
                <a:ea typeface="Calibri" pitchFamily="34" charset="0"/>
                <a:cs typeface="Times New Roman" pitchFamily="18" charset="0"/>
                <a:sym typeface="Symbol" pitchFamily="18" charset="2"/>
              </a:rPr>
              <a:t></a:t>
            </a:r>
            <a:r>
              <a:rPr lang="es-ES" sz="2400" b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s-ES" sz="2400" b="1">
                <a:latin typeface="Times New Roman" pitchFamily="18" charset="0"/>
                <a:ea typeface="Calibri" pitchFamily="34" charset="0"/>
                <a:cs typeface="Times New Roman" pitchFamily="18" charset="0"/>
                <a:sym typeface="Symbol" pitchFamily="18" charset="2"/>
              </a:rPr>
              <a:t>¬x2 </a:t>
            </a:r>
            <a:r>
              <a:rPr lang="ru-RU" sz="2400" b="1">
                <a:latin typeface="Times New Roman" pitchFamily="18" charset="0"/>
                <a:ea typeface="Calibri" pitchFamily="34" charset="0"/>
                <a:cs typeface="Times New Roman" pitchFamily="18" charset="0"/>
                <a:sym typeface="Symbol" pitchFamily="18" charset="2"/>
              </a:rPr>
              <a:t></a:t>
            </a:r>
            <a:r>
              <a:rPr lang="es-ES" sz="2400" b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s-ES" sz="2400" b="1">
                <a:latin typeface="Times New Roman" pitchFamily="18" charset="0"/>
                <a:ea typeface="Calibri" pitchFamily="34" charset="0"/>
                <a:cs typeface="Times New Roman" pitchFamily="18" charset="0"/>
                <a:sym typeface="Symbol" pitchFamily="18" charset="2"/>
              </a:rPr>
              <a:t>x3 </a:t>
            </a:r>
            <a:r>
              <a:rPr lang="ru-RU" sz="2400" b="1">
                <a:latin typeface="Times New Roman" pitchFamily="18" charset="0"/>
                <a:ea typeface="Calibri" pitchFamily="34" charset="0"/>
                <a:cs typeface="Times New Roman" pitchFamily="18" charset="0"/>
                <a:sym typeface="Symbol" pitchFamily="18" charset="2"/>
              </a:rPr>
              <a:t></a:t>
            </a:r>
            <a:r>
              <a:rPr lang="es-ES" sz="2400" b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s-ES" sz="2400" b="1">
                <a:latin typeface="Times New Roman" pitchFamily="18" charset="0"/>
                <a:ea typeface="Calibri" pitchFamily="34" charset="0"/>
                <a:cs typeface="Times New Roman" pitchFamily="18" charset="0"/>
                <a:sym typeface="Symbol" pitchFamily="18" charset="2"/>
              </a:rPr>
              <a:t>¬x4 </a:t>
            </a:r>
            <a:r>
              <a:rPr lang="ru-RU" sz="2400" b="1">
                <a:latin typeface="Times New Roman" pitchFamily="18" charset="0"/>
                <a:ea typeface="Calibri" pitchFamily="34" charset="0"/>
                <a:cs typeface="Times New Roman" pitchFamily="18" charset="0"/>
                <a:sym typeface="Symbol" pitchFamily="18" charset="2"/>
              </a:rPr>
              <a:t></a:t>
            </a:r>
            <a:r>
              <a:rPr lang="es-ES" sz="2400" b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s-ES" sz="2400" b="1">
                <a:latin typeface="Times New Roman" pitchFamily="18" charset="0"/>
                <a:ea typeface="Calibri" pitchFamily="34" charset="0"/>
                <a:cs typeface="Times New Roman" pitchFamily="18" charset="0"/>
                <a:sym typeface="Symbol" pitchFamily="18" charset="2"/>
              </a:rPr>
              <a:t>x5 </a:t>
            </a:r>
            <a:r>
              <a:rPr lang="ru-RU" sz="2400" b="1">
                <a:latin typeface="Times New Roman" pitchFamily="18" charset="0"/>
                <a:ea typeface="Calibri" pitchFamily="34" charset="0"/>
                <a:cs typeface="Times New Roman" pitchFamily="18" charset="0"/>
                <a:sym typeface="Symbol" pitchFamily="18" charset="2"/>
              </a:rPr>
              <a:t></a:t>
            </a:r>
            <a:r>
              <a:rPr lang="es-ES" sz="2400" b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s-ES" sz="2400" b="1">
                <a:latin typeface="Times New Roman" pitchFamily="18" charset="0"/>
                <a:ea typeface="Calibri" pitchFamily="34" charset="0"/>
                <a:cs typeface="Times New Roman" pitchFamily="18" charset="0"/>
                <a:sym typeface="Symbol" pitchFamily="18" charset="2"/>
              </a:rPr>
              <a:t>x6 </a:t>
            </a:r>
            <a:r>
              <a:rPr lang="ru-RU" sz="2400" b="1">
                <a:latin typeface="Times New Roman" pitchFamily="18" charset="0"/>
                <a:ea typeface="Calibri" pitchFamily="34" charset="0"/>
                <a:cs typeface="Times New Roman" pitchFamily="18" charset="0"/>
                <a:sym typeface="Symbol" pitchFamily="18" charset="2"/>
              </a:rPr>
              <a:t></a:t>
            </a:r>
            <a:r>
              <a:rPr lang="es-ES" sz="2400" b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s-ES" sz="2400" b="1">
                <a:latin typeface="Times New Roman" pitchFamily="18" charset="0"/>
                <a:ea typeface="Calibri" pitchFamily="34" charset="0"/>
                <a:cs typeface="Times New Roman" pitchFamily="18" charset="0"/>
                <a:sym typeface="Symbol" pitchFamily="18" charset="2"/>
              </a:rPr>
              <a:t>¬x7</a:t>
            </a:r>
            <a:endParaRPr lang="ru-RU" sz="2400">
              <a:latin typeface="Times New Roman" pitchFamily="18" charset="0"/>
              <a:ea typeface="Calibri" pitchFamily="34" charset="0"/>
              <a:cs typeface="Times New Roman" pitchFamily="18" charset="0"/>
              <a:sym typeface="Symbol" pitchFamily="18" charset="2"/>
            </a:endParaRPr>
          </a:p>
          <a:p>
            <a:pPr eaLnBrk="0" hangingPunct="0">
              <a:tabLst>
                <a:tab pos="539750" algn="l"/>
                <a:tab pos="1711325" algn="l"/>
                <a:tab pos="2790825" algn="l"/>
                <a:tab pos="4051300" algn="l"/>
              </a:tabLst>
            </a:pPr>
            <a:r>
              <a:rPr lang="es-ES" sz="2400" b="1">
                <a:latin typeface="Times New Roman" pitchFamily="18" charset="0"/>
                <a:ea typeface="Calibri" pitchFamily="34" charset="0"/>
                <a:cs typeface="Times New Roman" pitchFamily="18" charset="0"/>
                <a:sym typeface="Symbol" pitchFamily="18" charset="2"/>
              </a:rPr>
              <a:t>2)  x1 </a:t>
            </a:r>
            <a:r>
              <a:rPr lang="ru-RU" sz="2400" b="1">
                <a:latin typeface="Times New Roman" pitchFamily="18" charset="0"/>
                <a:ea typeface="Calibri" pitchFamily="34" charset="0"/>
                <a:cs typeface="Times New Roman" pitchFamily="18" charset="0"/>
                <a:sym typeface="Symbol" pitchFamily="18" charset="2"/>
              </a:rPr>
              <a:t></a:t>
            </a:r>
            <a:r>
              <a:rPr lang="es-ES" sz="2400" b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s-ES" sz="2400" b="1">
                <a:latin typeface="Times New Roman" pitchFamily="18" charset="0"/>
                <a:ea typeface="Calibri" pitchFamily="34" charset="0"/>
                <a:cs typeface="Times New Roman" pitchFamily="18" charset="0"/>
                <a:sym typeface="Symbol" pitchFamily="18" charset="2"/>
              </a:rPr>
              <a:t>¬x2 </a:t>
            </a:r>
            <a:r>
              <a:rPr lang="ru-RU" sz="2400" b="1">
                <a:latin typeface="Times New Roman" pitchFamily="18" charset="0"/>
                <a:ea typeface="Calibri" pitchFamily="34" charset="0"/>
                <a:cs typeface="Times New Roman" pitchFamily="18" charset="0"/>
                <a:sym typeface="Symbol" pitchFamily="18" charset="2"/>
              </a:rPr>
              <a:t></a:t>
            </a:r>
            <a:r>
              <a:rPr lang="es-ES" sz="2400" b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s-ES" sz="2400" b="1">
                <a:latin typeface="Times New Roman" pitchFamily="18" charset="0"/>
                <a:ea typeface="Calibri" pitchFamily="34" charset="0"/>
                <a:cs typeface="Times New Roman" pitchFamily="18" charset="0"/>
                <a:sym typeface="Symbol" pitchFamily="18" charset="2"/>
              </a:rPr>
              <a:t>x3 </a:t>
            </a:r>
            <a:r>
              <a:rPr lang="ru-RU" sz="2400" b="1">
                <a:latin typeface="Times New Roman" pitchFamily="18" charset="0"/>
                <a:ea typeface="Calibri" pitchFamily="34" charset="0"/>
                <a:cs typeface="Times New Roman" pitchFamily="18" charset="0"/>
                <a:sym typeface="Symbol" pitchFamily="18" charset="2"/>
              </a:rPr>
              <a:t></a:t>
            </a:r>
            <a:r>
              <a:rPr lang="es-ES" sz="2400" b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s-ES" sz="2400" b="1">
                <a:latin typeface="Times New Roman" pitchFamily="18" charset="0"/>
                <a:ea typeface="Calibri" pitchFamily="34" charset="0"/>
                <a:cs typeface="Times New Roman" pitchFamily="18" charset="0"/>
                <a:sym typeface="Symbol" pitchFamily="18" charset="2"/>
              </a:rPr>
              <a:t>¬x4 </a:t>
            </a:r>
            <a:r>
              <a:rPr lang="ru-RU" sz="2400" b="1">
                <a:latin typeface="Times New Roman" pitchFamily="18" charset="0"/>
                <a:ea typeface="Calibri" pitchFamily="34" charset="0"/>
                <a:cs typeface="Times New Roman" pitchFamily="18" charset="0"/>
                <a:sym typeface="Symbol" pitchFamily="18" charset="2"/>
              </a:rPr>
              <a:t></a:t>
            </a:r>
            <a:r>
              <a:rPr lang="es-ES" sz="2400" b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s-ES" sz="2400" b="1">
                <a:latin typeface="Times New Roman" pitchFamily="18" charset="0"/>
                <a:ea typeface="Calibri" pitchFamily="34" charset="0"/>
                <a:cs typeface="Times New Roman" pitchFamily="18" charset="0"/>
                <a:sym typeface="Symbol" pitchFamily="18" charset="2"/>
              </a:rPr>
              <a:t>¬x5 </a:t>
            </a:r>
            <a:r>
              <a:rPr lang="ru-RU" sz="2400" b="1">
                <a:latin typeface="Times New Roman" pitchFamily="18" charset="0"/>
                <a:ea typeface="Calibri" pitchFamily="34" charset="0"/>
                <a:cs typeface="Times New Roman" pitchFamily="18" charset="0"/>
                <a:sym typeface="Symbol" pitchFamily="18" charset="2"/>
              </a:rPr>
              <a:t></a:t>
            </a:r>
            <a:r>
              <a:rPr lang="es-ES" sz="2400" b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s-ES" sz="2400" b="1">
                <a:latin typeface="Times New Roman" pitchFamily="18" charset="0"/>
                <a:ea typeface="Calibri" pitchFamily="34" charset="0"/>
                <a:cs typeface="Times New Roman" pitchFamily="18" charset="0"/>
                <a:sym typeface="Symbol" pitchFamily="18" charset="2"/>
              </a:rPr>
              <a:t>x6 </a:t>
            </a:r>
            <a:r>
              <a:rPr lang="ru-RU" sz="2400" b="1">
                <a:latin typeface="Times New Roman" pitchFamily="18" charset="0"/>
                <a:ea typeface="Calibri" pitchFamily="34" charset="0"/>
                <a:cs typeface="Times New Roman" pitchFamily="18" charset="0"/>
                <a:sym typeface="Symbol" pitchFamily="18" charset="2"/>
              </a:rPr>
              <a:t></a:t>
            </a:r>
            <a:r>
              <a:rPr lang="es-ES" sz="2400" b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s-ES" sz="2400" b="1">
                <a:latin typeface="Times New Roman" pitchFamily="18" charset="0"/>
                <a:ea typeface="Calibri" pitchFamily="34" charset="0"/>
                <a:cs typeface="Times New Roman" pitchFamily="18" charset="0"/>
                <a:sym typeface="Symbol" pitchFamily="18" charset="2"/>
              </a:rPr>
              <a:t>¬x7</a:t>
            </a:r>
            <a:endParaRPr lang="ru-RU" sz="2400">
              <a:latin typeface="Times New Roman" pitchFamily="18" charset="0"/>
              <a:ea typeface="Calibri" pitchFamily="34" charset="0"/>
              <a:cs typeface="Times New Roman" pitchFamily="18" charset="0"/>
              <a:sym typeface="Symbol" pitchFamily="18" charset="2"/>
            </a:endParaRPr>
          </a:p>
          <a:p>
            <a:pPr eaLnBrk="0" hangingPunct="0">
              <a:tabLst>
                <a:tab pos="539750" algn="l"/>
                <a:tab pos="1711325" algn="l"/>
                <a:tab pos="2790825" algn="l"/>
                <a:tab pos="4051300" algn="l"/>
              </a:tabLst>
            </a:pPr>
            <a:r>
              <a:rPr lang="es-ES" sz="2400" b="1">
                <a:latin typeface="Times New Roman" pitchFamily="18" charset="0"/>
                <a:ea typeface="Calibri" pitchFamily="34" charset="0"/>
                <a:cs typeface="Times New Roman" pitchFamily="18" charset="0"/>
                <a:sym typeface="Symbol" pitchFamily="18" charset="2"/>
              </a:rPr>
              <a:t>3)  ¬x1 </a:t>
            </a:r>
            <a:r>
              <a:rPr lang="ru-RU" sz="2400" b="1">
                <a:latin typeface="Times New Roman" pitchFamily="18" charset="0"/>
                <a:ea typeface="Calibri" pitchFamily="34" charset="0"/>
                <a:cs typeface="Times New Roman" pitchFamily="18" charset="0"/>
                <a:sym typeface="Symbol" pitchFamily="18" charset="2"/>
              </a:rPr>
              <a:t></a:t>
            </a:r>
            <a:r>
              <a:rPr lang="es-ES" sz="2400" b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s-ES" sz="2400" b="1">
                <a:latin typeface="Times New Roman" pitchFamily="18" charset="0"/>
                <a:ea typeface="Calibri" pitchFamily="34" charset="0"/>
                <a:cs typeface="Times New Roman" pitchFamily="18" charset="0"/>
                <a:sym typeface="Symbol" pitchFamily="18" charset="2"/>
              </a:rPr>
              <a:t>x2 </a:t>
            </a:r>
            <a:r>
              <a:rPr lang="ru-RU" sz="2400" b="1">
                <a:latin typeface="Times New Roman" pitchFamily="18" charset="0"/>
                <a:ea typeface="Calibri" pitchFamily="34" charset="0"/>
                <a:cs typeface="Times New Roman" pitchFamily="18" charset="0"/>
                <a:sym typeface="Symbol" pitchFamily="18" charset="2"/>
              </a:rPr>
              <a:t></a:t>
            </a:r>
            <a:r>
              <a:rPr lang="es-ES" sz="2400" b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s-ES" sz="2400" b="1">
                <a:latin typeface="Times New Roman" pitchFamily="18" charset="0"/>
                <a:ea typeface="Calibri" pitchFamily="34" charset="0"/>
                <a:cs typeface="Times New Roman" pitchFamily="18" charset="0"/>
                <a:sym typeface="Symbol" pitchFamily="18" charset="2"/>
              </a:rPr>
              <a:t>¬x3 </a:t>
            </a:r>
            <a:r>
              <a:rPr lang="ru-RU" sz="2400" b="1">
                <a:latin typeface="Times New Roman" pitchFamily="18" charset="0"/>
                <a:ea typeface="Calibri" pitchFamily="34" charset="0"/>
                <a:cs typeface="Times New Roman" pitchFamily="18" charset="0"/>
                <a:sym typeface="Symbol" pitchFamily="18" charset="2"/>
              </a:rPr>
              <a:t></a:t>
            </a:r>
            <a:r>
              <a:rPr lang="es-ES" sz="2400" b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s-ES" sz="2400" b="1">
                <a:latin typeface="Times New Roman" pitchFamily="18" charset="0"/>
                <a:ea typeface="Calibri" pitchFamily="34" charset="0"/>
                <a:cs typeface="Times New Roman" pitchFamily="18" charset="0"/>
                <a:sym typeface="Symbol" pitchFamily="18" charset="2"/>
              </a:rPr>
              <a:t>x4 </a:t>
            </a:r>
            <a:r>
              <a:rPr lang="ru-RU" sz="2400" b="1">
                <a:latin typeface="Times New Roman" pitchFamily="18" charset="0"/>
                <a:ea typeface="Calibri" pitchFamily="34" charset="0"/>
                <a:cs typeface="Times New Roman" pitchFamily="18" charset="0"/>
                <a:sym typeface="Symbol" pitchFamily="18" charset="2"/>
              </a:rPr>
              <a:t></a:t>
            </a:r>
            <a:r>
              <a:rPr lang="es-ES" sz="2400" b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s-ES" sz="2400" b="1">
                <a:latin typeface="Times New Roman" pitchFamily="18" charset="0"/>
                <a:ea typeface="Calibri" pitchFamily="34" charset="0"/>
                <a:cs typeface="Times New Roman" pitchFamily="18" charset="0"/>
                <a:sym typeface="Symbol" pitchFamily="18" charset="2"/>
              </a:rPr>
              <a:t>¬x5 </a:t>
            </a:r>
            <a:r>
              <a:rPr lang="ru-RU" sz="2400" b="1">
                <a:latin typeface="Times New Roman" pitchFamily="18" charset="0"/>
                <a:ea typeface="Calibri" pitchFamily="34" charset="0"/>
                <a:cs typeface="Times New Roman" pitchFamily="18" charset="0"/>
                <a:sym typeface="Symbol" pitchFamily="18" charset="2"/>
              </a:rPr>
              <a:t></a:t>
            </a:r>
            <a:r>
              <a:rPr lang="es-ES" sz="2400" b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s-ES" sz="2400" b="1">
                <a:latin typeface="Times New Roman" pitchFamily="18" charset="0"/>
                <a:ea typeface="Calibri" pitchFamily="34" charset="0"/>
                <a:cs typeface="Times New Roman" pitchFamily="18" charset="0"/>
                <a:sym typeface="Symbol" pitchFamily="18" charset="2"/>
              </a:rPr>
              <a:t>¬x6 </a:t>
            </a:r>
            <a:r>
              <a:rPr lang="ru-RU" sz="2400" b="1">
                <a:latin typeface="Times New Roman" pitchFamily="18" charset="0"/>
                <a:ea typeface="Calibri" pitchFamily="34" charset="0"/>
                <a:cs typeface="Times New Roman" pitchFamily="18" charset="0"/>
                <a:sym typeface="Symbol" pitchFamily="18" charset="2"/>
              </a:rPr>
              <a:t></a:t>
            </a:r>
            <a:r>
              <a:rPr lang="es-ES" sz="2400" b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s-ES" sz="2400" b="1">
                <a:latin typeface="Times New Roman" pitchFamily="18" charset="0"/>
                <a:ea typeface="Calibri" pitchFamily="34" charset="0"/>
                <a:cs typeface="Times New Roman" pitchFamily="18" charset="0"/>
                <a:sym typeface="Symbol" pitchFamily="18" charset="2"/>
              </a:rPr>
              <a:t>x7</a:t>
            </a:r>
            <a:endParaRPr lang="ru-RU" sz="2400">
              <a:latin typeface="Times New Roman" pitchFamily="18" charset="0"/>
              <a:ea typeface="Calibri" pitchFamily="34" charset="0"/>
              <a:cs typeface="Times New Roman" pitchFamily="18" charset="0"/>
              <a:sym typeface="Symbol" pitchFamily="18" charset="2"/>
            </a:endParaRPr>
          </a:p>
          <a:p>
            <a:pPr eaLnBrk="0" hangingPunct="0">
              <a:tabLst>
                <a:tab pos="539750" algn="l"/>
                <a:tab pos="1711325" algn="l"/>
                <a:tab pos="2790825" algn="l"/>
                <a:tab pos="4051300" algn="l"/>
              </a:tabLst>
            </a:pPr>
            <a:r>
              <a:rPr lang="es-ES" sz="2400" b="1">
                <a:latin typeface="Times New Roman" pitchFamily="18" charset="0"/>
                <a:ea typeface="Calibri" pitchFamily="34" charset="0"/>
                <a:cs typeface="Times New Roman" pitchFamily="18" charset="0"/>
                <a:sym typeface="Symbol" pitchFamily="18" charset="2"/>
              </a:rPr>
              <a:t>4)  ¬x1 </a:t>
            </a:r>
            <a:r>
              <a:rPr lang="ru-RU" sz="2400" b="1">
                <a:latin typeface="Times New Roman" pitchFamily="18" charset="0"/>
                <a:ea typeface="Calibri" pitchFamily="34" charset="0"/>
                <a:cs typeface="Times New Roman" pitchFamily="18" charset="0"/>
                <a:sym typeface="Symbol" pitchFamily="18" charset="2"/>
              </a:rPr>
              <a:t></a:t>
            </a:r>
            <a:r>
              <a:rPr lang="es-ES" sz="2400" b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s-ES" sz="2400" b="1">
                <a:latin typeface="Times New Roman" pitchFamily="18" charset="0"/>
                <a:ea typeface="Calibri" pitchFamily="34" charset="0"/>
                <a:cs typeface="Times New Roman" pitchFamily="18" charset="0"/>
                <a:sym typeface="Symbol" pitchFamily="18" charset="2"/>
              </a:rPr>
              <a:t>x2 </a:t>
            </a:r>
            <a:r>
              <a:rPr lang="ru-RU" sz="2400" b="1">
                <a:latin typeface="Times New Roman" pitchFamily="18" charset="0"/>
                <a:ea typeface="Calibri" pitchFamily="34" charset="0"/>
                <a:cs typeface="Times New Roman" pitchFamily="18" charset="0"/>
                <a:sym typeface="Symbol" pitchFamily="18" charset="2"/>
              </a:rPr>
              <a:t></a:t>
            </a:r>
            <a:r>
              <a:rPr lang="es-ES" sz="2400" b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s-ES" sz="2400" b="1">
                <a:latin typeface="Times New Roman" pitchFamily="18" charset="0"/>
                <a:ea typeface="Calibri" pitchFamily="34" charset="0"/>
                <a:cs typeface="Times New Roman" pitchFamily="18" charset="0"/>
                <a:sym typeface="Symbol" pitchFamily="18" charset="2"/>
              </a:rPr>
              <a:t>¬x3 </a:t>
            </a:r>
            <a:r>
              <a:rPr lang="ru-RU" sz="2400" b="1">
                <a:latin typeface="Times New Roman" pitchFamily="18" charset="0"/>
                <a:ea typeface="Calibri" pitchFamily="34" charset="0"/>
                <a:cs typeface="Times New Roman" pitchFamily="18" charset="0"/>
                <a:sym typeface="Symbol" pitchFamily="18" charset="2"/>
              </a:rPr>
              <a:t></a:t>
            </a:r>
            <a:r>
              <a:rPr lang="es-ES" sz="2400" b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s-ES" sz="2400" b="1">
                <a:latin typeface="Times New Roman" pitchFamily="18" charset="0"/>
                <a:ea typeface="Calibri" pitchFamily="34" charset="0"/>
                <a:cs typeface="Times New Roman" pitchFamily="18" charset="0"/>
                <a:sym typeface="Symbol" pitchFamily="18" charset="2"/>
              </a:rPr>
              <a:t>x4 </a:t>
            </a:r>
            <a:r>
              <a:rPr lang="ru-RU" sz="2400" b="1">
                <a:latin typeface="Times New Roman" pitchFamily="18" charset="0"/>
                <a:ea typeface="Calibri" pitchFamily="34" charset="0"/>
                <a:cs typeface="Times New Roman" pitchFamily="18" charset="0"/>
                <a:sym typeface="Symbol" pitchFamily="18" charset="2"/>
              </a:rPr>
              <a:t></a:t>
            </a:r>
            <a:r>
              <a:rPr lang="es-ES" sz="2400" b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s-ES" sz="2400" b="1">
                <a:latin typeface="Times New Roman" pitchFamily="18" charset="0"/>
                <a:ea typeface="Calibri" pitchFamily="34" charset="0"/>
                <a:cs typeface="Times New Roman" pitchFamily="18" charset="0"/>
                <a:sym typeface="Symbol" pitchFamily="18" charset="2"/>
              </a:rPr>
              <a:t>x5 </a:t>
            </a:r>
            <a:r>
              <a:rPr lang="ru-RU" sz="2400" b="1">
                <a:latin typeface="Times New Roman" pitchFamily="18" charset="0"/>
                <a:ea typeface="Calibri" pitchFamily="34" charset="0"/>
                <a:cs typeface="Times New Roman" pitchFamily="18" charset="0"/>
                <a:sym typeface="Symbol" pitchFamily="18" charset="2"/>
              </a:rPr>
              <a:t></a:t>
            </a:r>
            <a:r>
              <a:rPr lang="es-ES" sz="2400" b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s-ES" sz="2400" b="1">
                <a:latin typeface="Times New Roman" pitchFamily="18" charset="0"/>
                <a:ea typeface="Calibri" pitchFamily="34" charset="0"/>
                <a:cs typeface="Times New Roman" pitchFamily="18" charset="0"/>
                <a:sym typeface="Symbol" pitchFamily="18" charset="2"/>
              </a:rPr>
              <a:t>¬x6 </a:t>
            </a:r>
            <a:r>
              <a:rPr lang="ru-RU" sz="2400" b="1">
                <a:latin typeface="Times New Roman" pitchFamily="18" charset="0"/>
                <a:ea typeface="Calibri" pitchFamily="34" charset="0"/>
                <a:cs typeface="Times New Roman" pitchFamily="18" charset="0"/>
                <a:sym typeface="Symbol" pitchFamily="18" charset="2"/>
              </a:rPr>
              <a:t></a:t>
            </a:r>
            <a:r>
              <a:rPr lang="es-ES" sz="2400" b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s-ES" sz="2400" b="1">
                <a:latin typeface="Times New Roman" pitchFamily="18" charset="0"/>
                <a:ea typeface="Calibri" pitchFamily="34" charset="0"/>
                <a:cs typeface="Times New Roman" pitchFamily="18" charset="0"/>
                <a:sym typeface="Symbol" pitchFamily="18" charset="2"/>
              </a:rPr>
              <a:t>x7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43011" name="Содержимое 2"/>
          <p:cNvSpPr>
            <a:spLocks noGrp="1"/>
          </p:cNvSpPr>
          <p:nvPr>
            <p:ph idx="1"/>
          </p:nvPr>
        </p:nvSpPr>
        <p:spPr>
          <a:xfrm>
            <a:off x="571500" y="2214563"/>
            <a:ext cx="8186738" cy="685800"/>
          </a:xfrm>
          <a:solidFill>
            <a:srgbClr val="FFFFCC"/>
          </a:solidFill>
        </p:spPr>
        <p:txBody>
          <a:bodyPr/>
          <a:lstStyle/>
          <a:p>
            <a:pPr eaLnBrk="1" hangingPunct="1">
              <a:buFont typeface="Arial" charset="0"/>
              <a:buNone/>
            </a:pPr>
            <a:r>
              <a:rPr lang="es-ES" sz="3600" b="1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1)  </a:t>
            </a:r>
            <a:r>
              <a:rPr lang="es-ES" sz="3600" b="1" smtClean="0">
                <a:solidFill>
                  <a:srgbClr val="00B05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x1 </a:t>
            </a:r>
            <a:r>
              <a:rPr lang="ru-RU" sz="3600" b="1" smtClean="0">
                <a:solidFill>
                  <a:srgbClr val="00B05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  <a:sym typeface="Symbol" pitchFamily="18" charset="2"/>
              </a:rPr>
              <a:t></a:t>
            </a:r>
            <a:r>
              <a:rPr lang="es-ES" sz="3600" b="1" smtClean="0">
                <a:solidFill>
                  <a:srgbClr val="00B05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s-ES" sz="3600" b="1" smtClean="0">
                <a:solidFill>
                  <a:srgbClr val="00B05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  <a:sym typeface="Symbol" pitchFamily="18" charset="2"/>
              </a:rPr>
              <a:t>¬x2 </a:t>
            </a:r>
            <a:r>
              <a:rPr lang="ru-RU" sz="3600" b="1" smtClean="0">
                <a:solidFill>
                  <a:srgbClr val="00B05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  <a:sym typeface="Symbol" pitchFamily="18" charset="2"/>
              </a:rPr>
              <a:t></a:t>
            </a:r>
            <a:r>
              <a:rPr lang="es-ES" sz="3600" b="1" smtClean="0">
                <a:solidFill>
                  <a:srgbClr val="00B05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s-ES" sz="3600" b="1" smtClean="0">
                <a:solidFill>
                  <a:srgbClr val="00B05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  <a:sym typeface="Symbol" pitchFamily="18" charset="2"/>
              </a:rPr>
              <a:t>x3 </a:t>
            </a:r>
            <a:r>
              <a:rPr lang="ru-RU" sz="3600" b="1" smtClean="0">
                <a:solidFill>
                  <a:srgbClr val="00B05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  <a:sym typeface="Symbol" pitchFamily="18" charset="2"/>
              </a:rPr>
              <a:t></a:t>
            </a:r>
            <a:r>
              <a:rPr lang="es-ES" sz="3600" b="1" smtClean="0">
                <a:solidFill>
                  <a:srgbClr val="00B05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s-ES" sz="3600" b="1" smtClean="0">
                <a:solidFill>
                  <a:srgbClr val="00B05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  <a:sym typeface="Symbol" pitchFamily="18" charset="2"/>
              </a:rPr>
              <a:t>¬x4 </a:t>
            </a:r>
            <a:r>
              <a:rPr lang="ru-RU" sz="3600" b="1" smtClean="0">
                <a:solidFill>
                  <a:srgbClr val="00B05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  <a:sym typeface="Symbol" pitchFamily="18" charset="2"/>
              </a:rPr>
              <a:t></a:t>
            </a:r>
            <a:r>
              <a:rPr lang="es-ES" sz="3600" b="1" smtClean="0">
                <a:solidFill>
                  <a:srgbClr val="00B05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s-ES" sz="3600" b="1" smtClean="0">
                <a:solidFill>
                  <a:srgbClr val="00B05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  <a:sym typeface="Symbol" pitchFamily="18" charset="2"/>
              </a:rPr>
              <a:t>x5 </a:t>
            </a:r>
            <a:r>
              <a:rPr lang="ru-RU" sz="3600" b="1" smtClean="0">
                <a:solidFill>
                  <a:srgbClr val="00B05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  <a:sym typeface="Symbol" pitchFamily="18" charset="2"/>
              </a:rPr>
              <a:t></a:t>
            </a:r>
            <a:r>
              <a:rPr lang="es-ES" sz="3600" b="1" smtClean="0">
                <a:solidFill>
                  <a:srgbClr val="00B05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s-ES" sz="3600" b="1" smtClean="0">
                <a:solidFill>
                  <a:srgbClr val="00B05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  <a:sym typeface="Symbol" pitchFamily="18" charset="2"/>
              </a:rPr>
              <a:t>x6 </a:t>
            </a:r>
            <a:r>
              <a:rPr lang="ru-RU" sz="3600" b="1" smtClean="0">
                <a:solidFill>
                  <a:srgbClr val="00B05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  <a:sym typeface="Symbol" pitchFamily="18" charset="2"/>
              </a:rPr>
              <a:t></a:t>
            </a:r>
            <a:r>
              <a:rPr lang="es-ES" sz="3600" b="1" smtClean="0">
                <a:solidFill>
                  <a:srgbClr val="00B05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s-ES" sz="3600" b="1" smtClean="0">
                <a:solidFill>
                  <a:srgbClr val="00B05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  <a:sym typeface="Symbol" pitchFamily="18" charset="2"/>
              </a:rPr>
              <a:t>¬x7</a:t>
            </a:r>
            <a:endParaRPr lang="ru-RU" sz="3600" b="1" smtClean="0">
              <a:solidFill>
                <a:srgbClr val="00B050"/>
              </a:solidFill>
              <a:latin typeface="Times New Roman" pitchFamily="18" charset="0"/>
              <a:ea typeface="Calibri" pitchFamily="34" charset="0"/>
              <a:cs typeface="Times New Roman" pitchFamily="18" charset="0"/>
              <a:sym typeface="Symbol" pitchFamily="18" charset="2"/>
            </a:endParaRPr>
          </a:p>
          <a:p>
            <a:pPr eaLnBrk="1" hangingPunct="1"/>
            <a:endParaRPr lang="ru-RU" smtClean="0">
              <a:ea typeface="Calibri" pitchFamily="34" charset="0"/>
              <a:cs typeface="Times New Roman" pitchFamily="18" charset="0"/>
            </a:endParaRPr>
          </a:p>
        </p:txBody>
      </p:sp>
      <p:grpSp>
        <p:nvGrpSpPr>
          <p:cNvPr id="43012" name="Группа 3"/>
          <p:cNvGrpSpPr>
            <a:grpSpLocks/>
          </p:cNvGrpSpPr>
          <p:nvPr/>
        </p:nvGrpSpPr>
        <p:grpSpPr bwMode="auto">
          <a:xfrm>
            <a:off x="4286250" y="3714750"/>
            <a:ext cx="3357563" cy="1714500"/>
            <a:chOff x="6500824" y="5286388"/>
            <a:chExt cx="3357588" cy="1714512"/>
          </a:xfrm>
        </p:grpSpPr>
        <p:sp>
          <p:nvSpPr>
            <p:cNvPr id="5" name="TextBox 4">
              <a:hlinkClick r:id="rId2" action="ppaction://hlinksldjump"/>
            </p:cNvPr>
            <p:cNvSpPr txBox="1"/>
            <p:nvPr/>
          </p:nvSpPr>
          <p:spPr>
            <a:xfrm>
              <a:off x="6500824" y="5857892"/>
              <a:ext cx="1354148" cy="584204"/>
            </a:xfrm>
            <a:prstGeom prst="rect">
              <a:avLst/>
            </a:prstGeom>
            <a:gradFill flip="none" rotWithShape="1"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2700000" scaled="1"/>
              <a:tileRect/>
            </a:gradFill>
          </p:spPr>
          <p:txBody>
            <a:bodyPr wrap="none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1600" b="1" dirty="0">
                  <a:solidFill>
                    <a:srgbClr val="7030A0"/>
                  </a:solidFill>
                  <a:latin typeface="+mn-lt"/>
                  <a:cs typeface="+mn-cs"/>
                </a:rPr>
                <a:t>ВЕРНУТЬСЯ К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1600" b="1" dirty="0">
                  <a:solidFill>
                    <a:srgbClr val="7030A0"/>
                  </a:solidFill>
                  <a:latin typeface="+mn-lt"/>
                  <a:cs typeface="+mn-cs"/>
                </a:rPr>
                <a:t> ВОПРОСАМ</a:t>
              </a:r>
            </a:p>
          </p:txBody>
        </p:sp>
        <p:pic>
          <p:nvPicPr>
            <p:cNvPr id="43016" name="Рисунок 5" descr="2.gif"/>
            <p:cNvPicPr>
              <a:picLocks noChangeAspect="1"/>
            </p:cNvPicPr>
            <p:nvPr/>
          </p:nvPicPr>
          <p:blipFill>
            <a:blip r:embed="rId3" cstate="email"/>
            <a:srcRect/>
            <a:stretch>
              <a:fillRect/>
            </a:stretch>
          </p:blipFill>
          <p:spPr bwMode="auto">
            <a:xfrm>
              <a:off x="7929595" y="5286388"/>
              <a:ext cx="1928817" cy="17145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0" name="Заголовок 1"/>
          <p:cNvSpPr txBox="1">
            <a:spLocks/>
          </p:cNvSpPr>
          <p:nvPr/>
        </p:nvSpPr>
        <p:spPr bwMode="auto">
          <a:xfrm>
            <a:off x="714375" y="214313"/>
            <a:ext cx="7758113" cy="65405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ru-RU" sz="2800" b="1" dirty="0">
                <a:solidFill>
                  <a:srgbClr val="CC3300"/>
                </a:solidFill>
                <a:latin typeface="Comic Sans MS" pitchFamily="66" charset="0"/>
                <a:ea typeface="+mj-ea"/>
                <a:cs typeface="+mj-cs"/>
              </a:rPr>
              <a:t>Ответ:</a:t>
            </a:r>
            <a:r>
              <a:rPr lang="ru-RU" sz="2800" b="1" dirty="0">
                <a:latin typeface="Comic Sans MS" pitchFamily="66" charset="0"/>
                <a:ea typeface="+mj-ea"/>
                <a:cs typeface="+mj-cs"/>
              </a:rPr>
              <a:t> (</a:t>
            </a:r>
            <a:r>
              <a:rPr lang="ru-RU" sz="2800" b="1" dirty="0">
                <a:solidFill>
                  <a:srgbClr val="0033CC"/>
                </a:solidFill>
                <a:latin typeface="Comic Sans MS" pitchFamily="66" charset="0"/>
                <a:ea typeface="+mj-ea"/>
                <a:cs typeface="+mj-cs"/>
              </a:rPr>
              <a:t>Логика </a:t>
            </a:r>
            <a:r>
              <a:rPr lang="ru-RU" sz="2800" b="1" dirty="0">
                <a:solidFill>
                  <a:srgbClr val="7030A0"/>
                </a:solidFill>
                <a:latin typeface="Comic Sans MS" pitchFamily="66" charset="0"/>
                <a:ea typeface="+mj-ea"/>
                <a:cs typeface="+mj-cs"/>
              </a:rPr>
              <a:t>400</a:t>
            </a:r>
            <a:r>
              <a:rPr lang="ru-RU" sz="2800" b="1" dirty="0">
                <a:latin typeface="Comic Sans MS" pitchFamily="66" charset="0"/>
                <a:ea typeface="+mj-ea"/>
                <a:cs typeface="+mj-cs"/>
              </a:rPr>
              <a:t>)</a:t>
            </a:r>
          </a:p>
        </p:txBody>
      </p:sp>
      <p:pic>
        <p:nvPicPr>
          <p:cNvPr id="43014" name="Picture 11" descr="Картинка 89 из 162013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571500" y="3214688"/>
            <a:ext cx="2714625" cy="2674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Содержимое 2"/>
          <p:cNvSpPr>
            <a:spLocks noGrp="1"/>
          </p:cNvSpPr>
          <p:nvPr>
            <p:ph idx="1"/>
          </p:nvPr>
        </p:nvSpPr>
        <p:spPr>
          <a:xfrm>
            <a:off x="285750" y="1143000"/>
            <a:ext cx="8715375" cy="3614738"/>
          </a:xfrm>
        </p:spPr>
        <p:txBody>
          <a:bodyPr/>
          <a:lstStyle/>
          <a:p>
            <a:pPr>
              <a:buFont typeface="Arial" charset="0"/>
              <a:buNone/>
            </a:pPr>
            <a:r>
              <a:rPr lang="ru-RU" sz="2000" b="1" smtClean="0"/>
              <a:t>		Мама, прибежавшая на звон разбившейся вазы, застала всех трех своих сыновей в совершенно невинных позах: Саша, Ваня и Коля делали вид, что происшедшее к ним не относится. Однако футбольный мяч среди осколков явно говорил об обратном. </a:t>
            </a:r>
          </a:p>
          <a:p>
            <a:pPr>
              <a:buFont typeface="Arial" charset="0"/>
              <a:buNone/>
            </a:pPr>
            <a:r>
              <a:rPr lang="ru-RU" sz="2000" b="1" smtClean="0"/>
              <a:t>‑ Кто это сделал? ‑ спросила мама.</a:t>
            </a:r>
          </a:p>
          <a:p>
            <a:pPr>
              <a:buFont typeface="Arial" charset="0"/>
              <a:buNone/>
            </a:pPr>
            <a:r>
              <a:rPr lang="ru-RU" sz="2000" b="1" smtClean="0"/>
              <a:t>‑ Коля не бил по мячу, ‑ сказал Саша. ‑ Это сделал Ваня. </a:t>
            </a:r>
          </a:p>
          <a:p>
            <a:pPr>
              <a:buFont typeface="Arial" charset="0"/>
              <a:buNone/>
            </a:pPr>
            <a:r>
              <a:rPr lang="ru-RU" sz="2000" b="1" smtClean="0"/>
              <a:t>Ваня ответил: ‑ Разбил Коля, Саша не играл в футбол дома. </a:t>
            </a:r>
            <a:br>
              <a:rPr lang="ru-RU" sz="2000" b="1" smtClean="0"/>
            </a:br>
            <a:r>
              <a:rPr lang="ru-RU" sz="2000" b="1" smtClean="0"/>
              <a:t>‑ Так я и знала, что вы друг на дружку сваливать будете, ‑ рассердилась мама. ‑ Ну, а ты что скажешь? ‑ спросила она Колю. </a:t>
            </a:r>
            <a:br>
              <a:rPr lang="ru-RU" sz="2000" b="1" smtClean="0"/>
            </a:br>
            <a:r>
              <a:rPr lang="ru-RU" sz="2000" b="1" smtClean="0"/>
              <a:t>‑ Не сердись, мамочка! Я знаю, что Ваня не мог этого сделать. А я сегодня еще не сделал уроки, ‑ сказал Коля.</a:t>
            </a:r>
            <a:br>
              <a:rPr lang="ru-RU" sz="2000" b="1" smtClean="0"/>
            </a:br>
            <a:r>
              <a:rPr lang="ru-RU" sz="2000" b="1" smtClean="0"/>
              <a:t>Оказалось, что один из мальчиков оба раза солгал, а двое в каждом из своих заявлений говорили правду. </a:t>
            </a:r>
          </a:p>
          <a:p>
            <a:pPr>
              <a:buFont typeface="Arial" charset="0"/>
              <a:buNone/>
            </a:pPr>
            <a:r>
              <a:rPr lang="ru-RU" sz="2000" b="1" smtClean="0"/>
              <a:t>	Кто разбил вазу?</a:t>
            </a:r>
          </a:p>
          <a:p>
            <a:pPr eaLnBrk="1" hangingPunct="1"/>
            <a:endParaRPr lang="ru-RU" sz="2000" smtClean="0"/>
          </a:p>
        </p:txBody>
      </p:sp>
      <p:grpSp>
        <p:nvGrpSpPr>
          <p:cNvPr id="44035" name="Группа 6"/>
          <p:cNvGrpSpPr>
            <a:grpSpLocks/>
          </p:cNvGrpSpPr>
          <p:nvPr/>
        </p:nvGrpSpPr>
        <p:grpSpPr bwMode="auto">
          <a:xfrm>
            <a:off x="3429000" y="5357813"/>
            <a:ext cx="2805113" cy="1095375"/>
            <a:chOff x="142844" y="5572140"/>
            <a:chExt cx="2804961" cy="1095363"/>
          </a:xfrm>
        </p:grpSpPr>
        <p:pic>
          <p:nvPicPr>
            <p:cNvPr id="44037" name="Рисунок 7" descr="3.gif"/>
            <p:cNvPicPr>
              <a:picLocks noChangeAspect="1"/>
            </p:cNvPicPr>
            <p:nvPr/>
          </p:nvPicPr>
          <p:blipFill>
            <a:blip r:embed="rId2" cstate="email"/>
            <a:srcRect/>
            <a:stretch>
              <a:fillRect/>
            </a:stretch>
          </p:blipFill>
          <p:spPr bwMode="auto">
            <a:xfrm>
              <a:off x="142844" y="5572140"/>
              <a:ext cx="1643044" cy="10953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9" name="TextBox 8">
              <a:hlinkClick r:id="rId3" action="ppaction://hlinksldjump"/>
            </p:cNvPr>
            <p:cNvSpPr txBox="1"/>
            <p:nvPr/>
          </p:nvSpPr>
          <p:spPr>
            <a:xfrm>
              <a:off x="1500083" y="5929323"/>
              <a:ext cx="1447722" cy="584194"/>
            </a:xfrm>
            <a:prstGeom prst="rect">
              <a:avLst/>
            </a:prstGeom>
            <a:gradFill flip="none" rotWithShape="1"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2700000" scaled="1"/>
              <a:tileRect/>
            </a:gradFill>
          </p:spPr>
          <p:txBody>
            <a:bodyPr wrap="none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1600" b="1" dirty="0">
                  <a:solidFill>
                    <a:srgbClr val="7030A0"/>
                  </a:solidFill>
                  <a:latin typeface="+mn-lt"/>
                  <a:cs typeface="+mn-cs"/>
                </a:rPr>
                <a:t>ПОСМОТРЕТЬ 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1600" b="1" dirty="0">
                  <a:solidFill>
                    <a:srgbClr val="7030A0"/>
                  </a:solidFill>
                  <a:latin typeface="+mn-lt"/>
                  <a:cs typeface="+mn-cs"/>
                </a:rPr>
                <a:t>ОТВЕТ</a:t>
              </a:r>
            </a:p>
          </p:txBody>
        </p:sp>
      </p:grpSp>
      <p:sp>
        <p:nvSpPr>
          <p:cNvPr id="10" name="Заголовок 1"/>
          <p:cNvSpPr txBox="1">
            <a:spLocks/>
          </p:cNvSpPr>
          <p:nvPr/>
        </p:nvSpPr>
        <p:spPr bwMode="auto">
          <a:xfrm>
            <a:off x="500063" y="285750"/>
            <a:ext cx="8215312" cy="714375"/>
          </a:xfrm>
          <a:prstGeom prst="rect">
            <a:avLst/>
          </a:prstGeom>
          <a:solidFill>
            <a:srgbClr val="00B0F0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ru-RU" sz="4400" b="1" i="1" dirty="0">
                <a:solidFill>
                  <a:srgbClr val="7030A0"/>
                </a:solidFill>
                <a:latin typeface="+mj-lt"/>
                <a:ea typeface="+mj-ea"/>
                <a:cs typeface="+mj-cs"/>
              </a:rPr>
              <a:t>Логика  </a:t>
            </a:r>
            <a:r>
              <a:rPr lang="ru-RU" sz="4400" b="1" i="1" dirty="0">
                <a:solidFill>
                  <a:srgbClr val="FFFF00"/>
                </a:solidFill>
                <a:latin typeface="+mj-lt"/>
                <a:ea typeface="+mj-ea"/>
                <a:cs typeface="+mj-cs"/>
              </a:rPr>
              <a:t>500</a:t>
            </a:r>
            <a:endParaRPr lang="ru-RU" sz="4400" dirty="0">
              <a:solidFill>
                <a:srgbClr val="FFFF00"/>
              </a:solidFill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Содержимое 2"/>
          <p:cNvSpPr>
            <a:spLocks noGrp="1"/>
          </p:cNvSpPr>
          <p:nvPr>
            <p:ph idx="1"/>
          </p:nvPr>
        </p:nvSpPr>
        <p:spPr>
          <a:xfrm>
            <a:off x="500063" y="571500"/>
            <a:ext cx="8229600" cy="4525963"/>
          </a:xfrm>
        </p:spPr>
        <p:txBody>
          <a:bodyPr/>
          <a:lstStyle/>
          <a:p>
            <a:pPr eaLnBrk="1" hangingPunct="1">
              <a:buFont typeface="Arial" charset="0"/>
              <a:buNone/>
            </a:pPr>
            <a:r>
              <a:rPr lang="ru-RU" sz="25000" b="1" smtClean="0">
                <a:solidFill>
                  <a:srgbClr val="7030A0"/>
                </a:solidFill>
                <a:latin typeface="Comic Sans MS" pitchFamily="66" charset="0"/>
              </a:rPr>
              <a:t>Коля</a:t>
            </a:r>
          </a:p>
        </p:txBody>
      </p:sp>
      <p:sp>
        <p:nvSpPr>
          <p:cNvPr id="4" name="Заголовок 1"/>
          <p:cNvSpPr txBox="1">
            <a:spLocks/>
          </p:cNvSpPr>
          <p:nvPr/>
        </p:nvSpPr>
        <p:spPr bwMode="auto">
          <a:xfrm>
            <a:off x="714375" y="214313"/>
            <a:ext cx="7758113" cy="65405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ru-RU" sz="2800" b="1" dirty="0">
                <a:solidFill>
                  <a:srgbClr val="CC3300"/>
                </a:solidFill>
                <a:latin typeface="Comic Sans MS" pitchFamily="66" charset="0"/>
                <a:ea typeface="+mj-ea"/>
                <a:cs typeface="+mj-cs"/>
              </a:rPr>
              <a:t>Ответ:</a:t>
            </a:r>
            <a:r>
              <a:rPr lang="ru-RU" sz="2800" b="1" dirty="0">
                <a:latin typeface="Comic Sans MS" pitchFamily="66" charset="0"/>
                <a:ea typeface="+mj-ea"/>
                <a:cs typeface="+mj-cs"/>
              </a:rPr>
              <a:t> (</a:t>
            </a:r>
            <a:r>
              <a:rPr lang="ru-RU" sz="2800" b="1" dirty="0">
                <a:solidFill>
                  <a:srgbClr val="0033CC"/>
                </a:solidFill>
                <a:latin typeface="Comic Sans MS" pitchFamily="66" charset="0"/>
                <a:ea typeface="+mj-ea"/>
                <a:cs typeface="+mj-cs"/>
              </a:rPr>
              <a:t>Логика </a:t>
            </a:r>
            <a:r>
              <a:rPr lang="ru-RU" sz="2800" b="1" dirty="0">
                <a:solidFill>
                  <a:srgbClr val="7030A0"/>
                </a:solidFill>
                <a:latin typeface="Comic Sans MS" pitchFamily="66" charset="0"/>
                <a:ea typeface="+mj-ea"/>
                <a:cs typeface="+mj-cs"/>
              </a:rPr>
              <a:t>500</a:t>
            </a:r>
            <a:r>
              <a:rPr lang="ru-RU" sz="2800" b="1" dirty="0">
                <a:latin typeface="Comic Sans MS" pitchFamily="66" charset="0"/>
                <a:ea typeface="+mj-ea"/>
                <a:cs typeface="+mj-cs"/>
              </a:rPr>
              <a:t>)</a:t>
            </a:r>
          </a:p>
        </p:txBody>
      </p:sp>
      <p:grpSp>
        <p:nvGrpSpPr>
          <p:cNvPr id="45060" name="Группа 3"/>
          <p:cNvGrpSpPr>
            <a:grpSpLocks/>
          </p:cNvGrpSpPr>
          <p:nvPr/>
        </p:nvGrpSpPr>
        <p:grpSpPr bwMode="auto">
          <a:xfrm>
            <a:off x="5857875" y="5000625"/>
            <a:ext cx="3429000" cy="1714500"/>
            <a:chOff x="6429378" y="5286388"/>
            <a:chExt cx="3429034" cy="1714512"/>
          </a:xfrm>
        </p:grpSpPr>
        <p:sp>
          <p:nvSpPr>
            <p:cNvPr id="6" name="TextBox 5">
              <a:hlinkClick r:id="rId2" action="ppaction://hlinksldjump"/>
            </p:cNvPr>
            <p:cNvSpPr txBox="1"/>
            <p:nvPr/>
          </p:nvSpPr>
          <p:spPr>
            <a:xfrm>
              <a:off x="6429378" y="5857892"/>
              <a:ext cx="1354151" cy="584204"/>
            </a:xfrm>
            <a:prstGeom prst="rect">
              <a:avLst/>
            </a:prstGeom>
            <a:gradFill flip="none" rotWithShape="1"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2700000" scaled="1"/>
              <a:tileRect/>
            </a:gradFill>
          </p:spPr>
          <p:txBody>
            <a:bodyPr wrap="none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1600" b="1" dirty="0">
                  <a:solidFill>
                    <a:srgbClr val="7030A0"/>
                  </a:solidFill>
                  <a:latin typeface="+mn-lt"/>
                  <a:cs typeface="+mn-cs"/>
                </a:rPr>
                <a:t>ВЕРНУТЬСЯ К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1600" b="1" dirty="0">
                  <a:solidFill>
                    <a:srgbClr val="7030A0"/>
                  </a:solidFill>
                  <a:latin typeface="+mn-lt"/>
                  <a:cs typeface="+mn-cs"/>
                </a:rPr>
                <a:t> ВОПРОСАМ</a:t>
              </a:r>
            </a:p>
          </p:txBody>
        </p:sp>
        <p:pic>
          <p:nvPicPr>
            <p:cNvPr id="45063" name="Рисунок 5" descr="2.gif"/>
            <p:cNvPicPr>
              <a:picLocks noChangeAspect="1"/>
            </p:cNvPicPr>
            <p:nvPr/>
          </p:nvPicPr>
          <p:blipFill>
            <a:blip r:embed="rId3" cstate="email"/>
            <a:srcRect/>
            <a:stretch>
              <a:fillRect/>
            </a:stretch>
          </p:blipFill>
          <p:spPr bwMode="auto">
            <a:xfrm>
              <a:off x="7929587" y="5286388"/>
              <a:ext cx="1928825" cy="17145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45061" name="Рисунок 6" descr="Без имени-2.gif"/>
          <p:cNvPicPr>
            <a:picLocks noChangeAspect="1"/>
          </p:cNvPicPr>
          <p:nvPr/>
        </p:nvPicPr>
        <p:blipFill>
          <a:blip r:embed="rId4" cstate="email"/>
          <a:srcRect l="22099" t="41667" r="23569" b="28125"/>
          <a:stretch>
            <a:fillRect/>
          </a:stretch>
        </p:blipFill>
        <p:spPr bwMode="auto">
          <a:xfrm>
            <a:off x="2857500" y="3357563"/>
            <a:ext cx="3500438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Содержимое 2"/>
          <p:cNvSpPr>
            <a:spLocks noGrp="1"/>
          </p:cNvSpPr>
          <p:nvPr>
            <p:ph idx="1"/>
          </p:nvPr>
        </p:nvSpPr>
        <p:spPr>
          <a:xfrm>
            <a:off x="428625" y="1357313"/>
            <a:ext cx="8229600" cy="4525962"/>
          </a:xfrm>
        </p:spPr>
        <p:txBody>
          <a:bodyPr/>
          <a:lstStyle/>
          <a:p>
            <a:pPr algn="ctr" eaLnBrk="1" hangingPunct="1">
              <a:buFont typeface="Arial" charset="0"/>
              <a:buNone/>
            </a:pPr>
            <a:r>
              <a:rPr lang="ru-RU" sz="2800" b="1" smtClean="0">
                <a:solidFill>
                  <a:srgbClr val="002060"/>
                </a:solidFill>
              </a:rPr>
              <a:t>В каком из перечисленных ниже предложений правильно расставлены пробелы между словами и знаками препинания?</a:t>
            </a:r>
          </a:p>
          <a:p>
            <a:pPr eaLnBrk="1" hangingPunct="1">
              <a:buFont typeface="Arial" charset="0"/>
              <a:buNone/>
            </a:pPr>
            <a:r>
              <a:rPr lang="ru-RU" b="1" smtClean="0">
                <a:solidFill>
                  <a:srgbClr val="00B0F0"/>
                </a:solidFill>
              </a:rPr>
              <a:t>1) </a:t>
            </a:r>
            <a:r>
              <a:rPr lang="ru-RU" b="1" smtClean="0">
                <a:solidFill>
                  <a:srgbClr val="C00000"/>
                </a:solidFill>
              </a:rPr>
              <a:t>Добрая слава бежит, а худая–летит.</a:t>
            </a:r>
          </a:p>
          <a:p>
            <a:pPr eaLnBrk="1" hangingPunct="1">
              <a:buFont typeface="Arial" charset="0"/>
              <a:buNone/>
            </a:pPr>
            <a:r>
              <a:rPr lang="ru-RU" b="1" smtClean="0">
                <a:solidFill>
                  <a:srgbClr val="00B0F0"/>
                </a:solidFill>
              </a:rPr>
              <a:t>2) </a:t>
            </a:r>
            <a:r>
              <a:rPr lang="ru-RU" b="1" smtClean="0">
                <a:solidFill>
                  <a:srgbClr val="C00000"/>
                </a:solidFill>
              </a:rPr>
              <a:t>Добрая слава бежит,а худая – летит.</a:t>
            </a:r>
          </a:p>
          <a:p>
            <a:pPr eaLnBrk="1" hangingPunct="1">
              <a:buFont typeface="Arial" charset="0"/>
              <a:buNone/>
            </a:pPr>
            <a:r>
              <a:rPr lang="ru-RU" b="1" smtClean="0">
                <a:solidFill>
                  <a:srgbClr val="00B0F0"/>
                </a:solidFill>
              </a:rPr>
              <a:t>3) </a:t>
            </a:r>
            <a:r>
              <a:rPr lang="ru-RU" b="1" smtClean="0">
                <a:solidFill>
                  <a:srgbClr val="C00000"/>
                </a:solidFill>
              </a:rPr>
              <a:t>Добрая слава бежит , а худая – летит.</a:t>
            </a:r>
          </a:p>
          <a:p>
            <a:pPr eaLnBrk="1" hangingPunct="1">
              <a:buFont typeface="Arial" charset="0"/>
              <a:buNone/>
            </a:pPr>
            <a:r>
              <a:rPr lang="ru-RU" b="1" smtClean="0">
                <a:solidFill>
                  <a:srgbClr val="00B0F0"/>
                </a:solidFill>
              </a:rPr>
              <a:t>4) </a:t>
            </a:r>
            <a:r>
              <a:rPr lang="ru-RU" b="1" smtClean="0">
                <a:solidFill>
                  <a:srgbClr val="C00000"/>
                </a:solidFill>
              </a:rPr>
              <a:t>Добрая слава бежит, а худая – летит.</a:t>
            </a:r>
            <a:r>
              <a:rPr lang="ru-RU" smtClean="0"/>
              <a:t> </a:t>
            </a:r>
          </a:p>
          <a:p>
            <a:pPr eaLnBrk="1" hangingPunct="1"/>
            <a:endParaRPr lang="ru-RU" smtClean="0"/>
          </a:p>
        </p:txBody>
      </p:sp>
      <p:grpSp>
        <p:nvGrpSpPr>
          <p:cNvPr id="46083" name="Группа 6"/>
          <p:cNvGrpSpPr>
            <a:grpSpLocks/>
          </p:cNvGrpSpPr>
          <p:nvPr/>
        </p:nvGrpSpPr>
        <p:grpSpPr bwMode="auto">
          <a:xfrm>
            <a:off x="2928938" y="5143500"/>
            <a:ext cx="2805112" cy="1095375"/>
            <a:chOff x="142844" y="5572140"/>
            <a:chExt cx="2804961" cy="1095363"/>
          </a:xfrm>
        </p:grpSpPr>
        <p:pic>
          <p:nvPicPr>
            <p:cNvPr id="46085" name="Рисунок 7" descr="3.gif"/>
            <p:cNvPicPr>
              <a:picLocks noChangeAspect="1"/>
            </p:cNvPicPr>
            <p:nvPr/>
          </p:nvPicPr>
          <p:blipFill>
            <a:blip r:embed="rId2" cstate="email"/>
            <a:srcRect/>
            <a:stretch>
              <a:fillRect/>
            </a:stretch>
          </p:blipFill>
          <p:spPr bwMode="auto">
            <a:xfrm>
              <a:off x="142844" y="5572140"/>
              <a:ext cx="1643044" cy="10953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9" name="TextBox 8">
              <a:hlinkClick r:id="rId3" action="ppaction://hlinksldjump"/>
            </p:cNvPr>
            <p:cNvSpPr txBox="1"/>
            <p:nvPr/>
          </p:nvSpPr>
          <p:spPr>
            <a:xfrm>
              <a:off x="1500083" y="5929324"/>
              <a:ext cx="1447722" cy="584194"/>
            </a:xfrm>
            <a:prstGeom prst="rect">
              <a:avLst/>
            </a:prstGeom>
            <a:gradFill flip="none" rotWithShape="1"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2700000" scaled="1"/>
              <a:tileRect/>
            </a:gradFill>
          </p:spPr>
          <p:txBody>
            <a:bodyPr wrap="none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1600" b="1" dirty="0">
                  <a:solidFill>
                    <a:srgbClr val="7030A0"/>
                  </a:solidFill>
                  <a:latin typeface="+mn-lt"/>
                  <a:cs typeface="+mn-cs"/>
                </a:rPr>
                <a:t>ПОСМОТРЕТЬ 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1600" b="1" dirty="0">
                  <a:solidFill>
                    <a:srgbClr val="7030A0"/>
                  </a:solidFill>
                  <a:latin typeface="+mn-lt"/>
                  <a:cs typeface="+mn-cs"/>
                </a:rPr>
                <a:t>ОТВЕТ</a:t>
              </a:r>
            </a:p>
          </p:txBody>
        </p:sp>
      </p:grpSp>
      <p:sp>
        <p:nvSpPr>
          <p:cNvPr id="10" name="Заголовок 1"/>
          <p:cNvSpPr txBox="1">
            <a:spLocks/>
          </p:cNvSpPr>
          <p:nvPr/>
        </p:nvSpPr>
        <p:spPr bwMode="auto">
          <a:xfrm>
            <a:off x="500063" y="285750"/>
            <a:ext cx="8215312" cy="71437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en-US" sz="4400" b="1" i="1" dirty="0">
                <a:latin typeface="Adobe Caslon Pro Bold" pitchFamily="18" charset="0"/>
              </a:rPr>
              <a:t>Microsoft Office</a:t>
            </a:r>
            <a:r>
              <a:rPr lang="ru-RU" sz="4400" b="1" i="1" dirty="0">
                <a:latin typeface="Adobe Caslon Pro Bold" pitchFamily="18" charset="0"/>
              </a:rPr>
              <a:t> </a:t>
            </a:r>
            <a:r>
              <a:rPr lang="ru-RU" sz="4400" b="1" i="1" dirty="0">
                <a:solidFill>
                  <a:srgbClr val="CC00FF"/>
                </a:solidFill>
                <a:latin typeface="Adobe Caslon Pro Bold" pitchFamily="18" charset="0"/>
              </a:rPr>
              <a:t>100 </a:t>
            </a:r>
            <a:endParaRPr lang="ru-RU" sz="4400" b="1" i="1" dirty="0">
              <a:solidFill>
                <a:srgbClr val="CC00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Заголовок 1"/>
          <p:cNvSpPr txBox="1">
            <a:spLocks/>
          </p:cNvSpPr>
          <p:nvPr/>
        </p:nvSpPr>
        <p:spPr bwMode="auto">
          <a:xfrm>
            <a:off x="500063" y="285750"/>
            <a:ext cx="8215312" cy="714375"/>
          </a:xfrm>
          <a:prstGeom prst="rect">
            <a:avLst/>
          </a:prstGeom>
          <a:solidFill>
            <a:srgbClr val="FFCCCC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ru-RU" sz="3600" b="1" i="1">
                <a:latin typeface="Comic Sans MS" pitchFamily="66" charset="0"/>
              </a:rPr>
              <a:t>Ответ: (</a:t>
            </a:r>
            <a:r>
              <a:rPr lang="en-US" sz="3600" b="1" i="1">
                <a:latin typeface="Comic Sans MS" pitchFamily="66" charset="0"/>
              </a:rPr>
              <a:t>Microsoft Office</a:t>
            </a:r>
            <a:r>
              <a:rPr lang="ru-RU" sz="3600" b="1" i="1">
                <a:latin typeface="Comic Sans MS" pitchFamily="66" charset="0"/>
              </a:rPr>
              <a:t> </a:t>
            </a:r>
            <a:r>
              <a:rPr lang="ru-RU" sz="3600" b="1" i="1">
                <a:solidFill>
                  <a:srgbClr val="CC00FF"/>
                </a:solidFill>
                <a:latin typeface="Comic Sans MS" pitchFamily="66" charset="0"/>
              </a:rPr>
              <a:t>100</a:t>
            </a:r>
            <a:r>
              <a:rPr lang="ru-RU" sz="3600" b="1" i="1">
                <a:latin typeface="Comic Sans MS" pitchFamily="66" charset="0"/>
              </a:rPr>
              <a:t>) </a:t>
            </a:r>
          </a:p>
        </p:txBody>
      </p:sp>
      <p:grpSp>
        <p:nvGrpSpPr>
          <p:cNvPr id="47107" name="Группа 3"/>
          <p:cNvGrpSpPr>
            <a:grpSpLocks/>
          </p:cNvGrpSpPr>
          <p:nvPr/>
        </p:nvGrpSpPr>
        <p:grpSpPr bwMode="auto">
          <a:xfrm>
            <a:off x="5572125" y="3714750"/>
            <a:ext cx="3429000" cy="1714500"/>
            <a:chOff x="6500832" y="5286388"/>
            <a:chExt cx="3429023" cy="1714512"/>
          </a:xfrm>
        </p:grpSpPr>
        <p:sp>
          <p:nvSpPr>
            <p:cNvPr id="6" name="TextBox 5">
              <a:hlinkClick r:id="rId2" action="ppaction://hlinksldjump"/>
            </p:cNvPr>
            <p:cNvSpPr txBox="1"/>
            <p:nvPr/>
          </p:nvSpPr>
          <p:spPr>
            <a:xfrm>
              <a:off x="6500832" y="5857892"/>
              <a:ext cx="1354147" cy="584204"/>
            </a:xfrm>
            <a:prstGeom prst="rect">
              <a:avLst/>
            </a:prstGeom>
            <a:gradFill flip="none" rotWithShape="1"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2700000" scaled="1"/>
              <a:tileRect/>
            </a:gradFill>
          </p:spPr>
          <p:txBody>
            <a:bodyPr wrap="none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1600" b="1" dirty="0">
                  <a:solidFill>
                    <a:srgbClr val="7030A0"/>
                  </a:solidFill>
                  <a:latin typeface="+mn-lt"/>
                  <a:cs typeface="+mn-cs"/>
                </a:rPr>
                <a:t>ВЕРНУТЬСЯ К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1600" b="1" dirty="0">
                  <a:solidFill>
                    <a:srgbClr val="7030A0"/>
                  </a:solidFill>
                  <a:latin typeface="+mn-lt"/>
                  <a:cs typeface="+mn-cs"/>
                </a:rPr>
                <a:t> ВОПРОСАМ</a:t>
              </a:r>
            </a:p>
          </p:txBody>
        </p:sp>
        <p:pic>
          <p:nvPicPr>
            <p:cNvPr id="47111" name="Рисунок 5" descr="2.gif"/>
            <p:cNvPicPr>
              <a:picLocks noChangeAspect="1"/>
            </p:cNvPicPr>
            <p:nvPr/>
          </p:nvPicPr>
          <p:blipFill>
            <a:blip r:embed="rId3" cstate="email"/>
            <a:srcRect/>
            <a:stretch>
              <a:fillRect/>
            </a:stretch>
          </p:blipFill>
          <p:spPr bwMode="auto">
            <a:xfrm>
              <a:off x="8001043" y="5286388"/>
              <a:ext cx="1928812" cy="17145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47108" name="TextBox 7"/>
          <p:cNvSpPr txBox="1">
            <a:spLocks noChangeArrowheads="1"/>
          </p:cNvSpPr>
          <p:nvPr/>
        </p:nvSpPr>
        <p:spPr bwMode="auto">
          <a:xfrm>
            <a:off x="0" y="1714500"/>
            <a:ext cx="9323388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3600" b="1">
                <a:solidFill>
                  <a:srgbClr val="00B0F0"/>
                </a:solidFill>
              </a:rPr>
              <a:t>4) </a:t>
            </a:r>
            <a:r>
              <a:rPr lang="ru-RU" sz="3600" b="1">
                <a:solidFill>
                  <a:srgbClr val="C00000"/>
                </a:solidFill>
              </a:rPr>
              <a:t>Добрая слава бежит, а худая – летит.</a:t>
            </a:r>
            <a:r>
              <a:rPr lang="ru-RU" sz="3200"/>
              <a:t> </a:t>
            </a:r>
          </a:p>
          <a:p>
            <a:endParaRPr lang="ru-RU"/>
          </a:p>
        </p:txBody>
      </p:sp>
      <p:pic>
        <p:nvPicPr>
          <p:cNvPr id="47109" name="Picture 5" descr="Картинка 94 из 212815">
            <a:hlinkClick r:id="rId4"/>
          </p:cNvPr>
          <p:cNvPicPr>
            <a:picLocks noChangeAspect="1" noChangeArrowheads="1" noCrop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785813" y="2000250"/>
            <a:ext cx="4643437" cy="4654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Содержимое 2"/>
          <p:cNvSpPr>
            <a:spLocks noGrp="1"/>
          </p:cNvSpPr>
          <p:nvPr>
            <p:ph idx="1"/>
          </p:nvPr>
        </p:nvSpPr>
        <p:spPr>
          <a:xfrm>
            <a:off x="428625" y="1285875"/>
            <a:ext cx="8229600" cy="4525963"/>
          </a:xfrm>
        </p:spPr>
        <p:txBody>
          <a:bodyPr/>
          <a:lstStyle/>
          <a:p>
            <a:pPr algn="ctr" eaLnBrk="1" hangingPunct="1">
              <a:buFont typeface="Arial" charset="0"/>
              <a:buNone/>
            </a:pPr>
            <a:r>
              <a:rPr lang="ru-RU" b="1" smtClean="0">
                <a:solidFill>
                  <a:srgbClr val="002060"/>
                </a:solidFill>
              </a:rPr>
              <a:t>Дан фрагмент электронной таблицы:</a:t>
            </a:r>
          </a:p>
          <a:p>
            <a:pPr algn="ctr" eaLnBrk="1" hangingPunct="1">
              <a:buFont typeface="Arial" charset="0"/>
              <a:buNone/>
            </a:pPr>
            <a:endParaRPr lang="ru-RU" sz="2800" b="1" smtClean="0">
              <a:solidFill>
                <a:srgbClr val="002060"/>
              </a:solidFill>
            </a:endParaRPr>
          </a:p>
          <a:p>
            <a:pPr eaLnBrk="1" hangingPunct="1">
              <a:buFont typeface="Arial" charset="0"/>
              <a:buNone/>
            </a:pPr>
            <a:endParaRPr lang="ru-RU" sz="1800" smtClean="0"/>
          </a:p>
          <a:p>
            <a:pPr eaLnBrk="1" hangingPunct="1">
              <a:buFont typeface="Arial" charset="0"/>
              <a:buNone/>
            </a:pPr>
            <a:endParaRPr lang="ru-RU" sz="1800" smtClean="0"/>
          </a:p>
          <a:p>
            <a:pPr eaLnBrk="1" hangingPunct="1">
              <a:buFont typeface="Arial" charset="0"/>
              <a:buNone/>
            </a:pPr>
            <a:endParaRPr lang="ru-RU" sz="1800" smtClean="0"/>
          </a:p>
          <a:p>
            <a:pPr eaLnBrk="1" hangingPunct="1">
              <a:buFont typeface="Arial" charset="0"/>
              <a:buNone/>
            </a:pPr>
            <a:endParaRPr lang="ru-RU" sz="1800" smtClean="0"/>
          </a:p>
          <a:p>
            <a:pPr eaLnBrk="1" hangingPunct="1">
              <a:buFont typeface="Arial" charset="0"/>
              <a:buNone/>
            </a:pPr>
            <a:endParaRPr lang="ru-RU" sz="1800" smtClean="0"/>
          </a:p>
          <a:p>
            <a:pPr eaLnBrk="1" hangingPunct="1">
              <a:buFont typeface="Arial" charset="0"/>
              <a:buNone/>
            </a:pPr>
            <a:endParaRPr lang="ru-RU" sz="1800" smtClean="0"/>
          </a:p>
          <a:p>
            <a:pPr algn="ctr" eaLnBrk="1" hangingPunct="1">
              <a:buFont typeface="Arial" charset="0"/>
              <a:buNone/>
            </a:pPr>
            <a:r>
              <a:rPr lang="ru-RU" b="1" smtClean="0">
                <a:solidFill>
                  <a:srgbClr val="002060"/>
                </a:solidFill>
              </a:rPr>
              <a:t>Какое значение будет в ячейке С3, если после ввода формул переместить содержимое ячейки В2 в В3? </a:t>
            </a:r>
          </a:p>
          <a:p>
            <a:pPr eaLnBrk="1" hangingPunct="1">
              <a:buFont typeface="Arial" charset="0"/>
              <a:buNone/>
            </a:pPr>
            <a:endParaRPr lang="ru-RU" sz="1800" smtClean="0"/>
          </a:p>
          <a:p>
            <a:pPr eaLnBrk="1" hangingPunct="1">
              <a:buFont typeface="Arial" charset="0"/>
              <a:buNone/>
            </a:pPr>
            <a:endParaRPr lang="ru-RU" sz="1800" smtClean="0"/>
          </a:p>
        </p:txBody>
      </p:sp>
      <p:grpSp>
        <p:nvGrpSpPr>
          <p:cNvPr id="48131" name="Группа 6"/>
          <p:cNvGrpSpPr>
            <a:grpSpLocks/>
          </p:cNvGrpSpPr>
          <p:nvPr/>
        </p:nvGrpSpPr>
        <p:grpSpPr bwMode="auto">
          <a:xfrm>
            <a:off x="142875" y="5572125"/>
            <a:ext cx="2805113" cy="1095375"/>
            <a:chOff x="142844" y="5572140"/>
            <a:chExt cx="2804961" cy="1095363"/>
          </a:xfrm>
        </p:grpSpPr>
        <p:pic>
          <p:nvPicPr>
            <p:cNvPr id="48160" name="Рисунок 7" descr="3.gif"/>
            <p:cNvPicPr>
              <a:picLocks noChangeAspect="1"/>
            </p:cNvPicPr>
            <p:nvPr/>
          </p:nvPicPr>
          <p:blipFill>
            <a:blip r:embed="rId2" cstate="email"/>
            <a:srcRect/>
            <a:stretch>
              <a:fillRect/>
            </a:stretch>
          </p:blipFill>
          <p:spPr bwMode="auto">
            <a:xfrm>
              <a:off x="142844" y="5572140"/>
              <a:ext cx="1643044" cy="10953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9" name="TextBox 8">
              <a:hlinkClick r:id="rId3" action="ppaction://hlinksldjump"/>
            </p:cNvPr>
            <p:cNvSpPr txBox="1"/>
            <p:nvPr/>
          </p:nvSpPr>
          <p:spPr>
            <a:xfrm>
              <a:off x="1500083" y="5929324"/>
              <a:ext cx="1447722" cy="584194"/>
            </a:xfrm>
            <a:prstGeom prst="rect">
              <a:avLst/>
            </a:prstGeom>
            <a:gradFill flip="none" rotWithShape="1"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2700000" scaled="1"/>
              <a:tileRect/>
            </a:gradFill>
          </p:spPr>
          <p:txBody>
            <a:bodyPr wrap="none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1600" b="1" dirty="0">
                  <a:solidFill>
                    <a:srgbClr val="7030A0"/>
                  </a:solidFill>
                  <a:latin typeface="+mn-lt"/>
                  <a:cs typeface="+mn-cs"/>
                </a:rPr>
                <a:t>ПОСМОТРЕТЬ 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1600" b="1" dirty="0">
                  <a:solidFill>
                    <a:srgbClr val="7030A0"/>
                  </a:solidFill>
                  <a:latin typeface="+mn-lt"/>
                  <a:cs typeface="+mn-cs"/>
                </a:rPr>
                <a:t>ОТВЕТ</a:t>
              </a:r>
            </a:p>
          </p:txBody>
        </p:sp>
      </p:grpSp>
      <p:sp>
        <p:nvSpPr>
          <p:cNvPr id="11" name="Заголовок 1"/>
          <p:cNvSpPr txBox="1">
            <a:spLocks/>
          </p:cNvSpPr>
          <p:nvPr/>
        </p:nvSpPr>
        <p:spPr bwMode="auto">
          <a:xfrm>
            <a:off x="500063" y="285750"/>
            <a:ext cx="8215312" cy="71437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en-US" sz="4400" b="1" i="1" dirty="0">
                <a:latin typeface="Adobe Caslon Pro Bold" pitchFamily="18" charset="0"/>
              </a:rPr>
              <a:t>Microsoft Office</a:t>
            </a:r>
            <a:r>
              <a:rPr lang="ru-RU" sz="4400" b="1" i="1" dirty="0">
                <a:latin typeface="Adobe Caslon Pro Bold" pitchFamily="18" charset="0"/>
              </a:rPr>
              <a:t>  </a:t>
            </a:r>
            <a:r>
              <a:rPr lang="ru-RU" sz="4400" b="1" i="1" dirty="0">
                <a:solidFill>
                  <a:srgbClr val="CC00FF"/>
                </a:solidFill>
                <a:latin typeface="Adobe Caslon Pro Bold" pitchFamily="18" charset="0"/>
              </a:rPr>
              <a:t>200 </a:t>
            </a:r>
            <a:endParaRPr lang="ru-RU" sz="4400" b="1" i="1" dirty="0">
              <a:solidFill>
                <a:srgbClr val="CC00FF"/>
              </a:solidFill>
            </a:endParaRPr>
          </a:p>
        </p:txBody>
      </p:sp>
      <p:graphicFrame>
        <p:nvGraphicFramePr>
          <p:cNvPr id="13" name="Таблица 12"/>
          <p:cNvGraphicFramePr>
            <a:graphicFrameLocks noGrp="1"/>
          </p:cNvGraphicFramePr>
          <p:nvPr/>
        </p:nvGraphicFramePr>
        <p:xfrm>
          <a:off x="2286000" y="2143125"/>
          <a:ext cx="4500563" cy="200025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62574"/>
                <a:gridCol w="562574"/>
                <a:gridCol w="692399"/>
                <a:gridCol w="2683047"/>
              </a:tblGrid>
              <a:tr h="460542">
                <a:tc>
                  <a:txBody>
                    <a:bodyPr/>
                    <a:lstStyle/>
                    <a:p>
                      <a:pPr algn="ctr"/>
                      <a:endParaRPr lang="ru-RU" sz="2400" b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rgbClr val="CC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CC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CC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CC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solidFill>
                            <a:srgbClr val="7030A0"/>
                          </a:solidFill>
                        </a:rPr>
                        <a:t>А</a:t>
                      </a:r>
                      <a:endParaRPr lang="ru-RU" sz="2400" b="1" dirty="0">
                        <a:solidFill>
                          <a:srgbClr val="7030A0"/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rgbClr val="CC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CC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CC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CC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blipFill>
                      <a:blip r:embed="rId4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solidFill>
                            <a:srgbClr val="7030A0"/>
                          </a:solidFill>
                        </a:rPr>
                        <a:t>В</a:t>
                      </a:r>
                      <a:endParaRPr lang="ru-RU" sz="2400" b="1" dirty="0">
                        <a:solidFill>
                          <a:srgbClr val="7030A0"/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rgbClr val="CC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CC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CC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CC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blipFill>
                      <a:blip r:embed="rId4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solidFill>
                            <a:srgbClr val="7030A0"/>
                          </a:solidFill>
                        </a:rPr>
                        <a:t>С</a:t>
                      </a:r>
                      <a:endParaRPr lang="ru-RU" sz="2400" b="1" dirty="0">
                        <a:solidFill>
                          <a:srgbClr val="7030A0"/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rgbClr val="CC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CC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CC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CC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blipFill>
                      <a:blip r:embed="rId4"/>
                      <a:tile tx="0" ty="0" sx="100000" sy="100000" flip="none" algn="tl"/>
                    </a:blipFill>
                  </a:tcPr>
                </a:tc>
              </a:tr>
              <a:tr h="460542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2400" b="1" kern="1200" dirty="0" smtClean="0">
                          <a:solidFill>
                            <a:srgbClr val="7030A0"/>
                          </a:solidFill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  <a:endParaRPr lang="ru-RU" sz="2400" b="1" kern="1200" dirty="0">
                        <a:solidFill>
                          <a:srgbClr val="7030A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38100" cap="flat" cmpd="sng" algn="ctr">
                      <a:solidFill>
                        <a:srgbClr val="CC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CC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CC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CC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blipFill>
                      <a:blip r:embed="rId4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solidFill>
                            <a:srgbClr val="002060"/>
                          </a:solidFill>
                        </a:rPr>
                        <a:t>2</a:t>
                      </a:r>
                      <a:endParaRPr lang="ru-RU" sz="2400" b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rgbClr val="CC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CC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CC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CC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solidFill>
                            <a:srgbClr val="002060"/>
                          </a:solidFill>
                        </a:rPr>
                        <a:t>3</a:t>
                      </a:r>
                      <a:endParaRPr lang="ru-RU" sz="2400" b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rgbClr val="CC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CC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CC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CC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400" b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rgbClr val="CC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CC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CC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CC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60542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2400" b="1" kern="1200" dirty="0" smtClean="0">
                          <a:solidFill>
                            <a:srgbClr val="7030A0"/>
                          </a:solidFill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  <a:endParaRPr lang="ru-RU" sz="2400" b="1" kern="1200" dirty="0">
                        <a:solidFill>
                          <a:srgbClr val="7030A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38100" cap="flat" cmpd="sng" algn="ctr">
                      <a:solidFill>
                        <a:srgbClr val="CC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CC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CC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CC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blipFill>
                      <a:blip r:embed="rId4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solidFill>
                            <a:srgbClr val="002060"/>
                          </a:solidFill>
                        </a:rPr>
                        <a:t>4</a:t>
                      </a:r>
                      <a:endParaRPr lang="ru-RU" sz="2400" b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rgbClr val="CC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CC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CC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CC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solidFill>
                            <a:srgbClr val="002060"/>
                          </a:solidFill>
                        </a:rPr>
                        <a:t>5</a:t>
                      </a:r>
                      <a:endParaRPr lang="ru-RU" sz="2400" b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rgbClr val="CC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CC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CC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CC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solidFill>
                            <a:srgbClr val="002060"/>
                          </a:solidFill>
                        </a:rPr>
                        <a:t>=СЧЁТ(А1:В2)</a:t>
                      </a:r>
                      <a:endParaRPr lang="ru-RU" sz="2400" b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rgbClr val="CC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CC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CC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CC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618639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2400" b="1" kern="1200" dirty="0" smtClean="0">
                          <a:solidFill>
                            <a:srgbClr val="7030A0"/>
                          </a:solidFill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  <a:endParaRPr lang="ru-RU" sz="2400" b="1" kern="1200" dirty="0">
                        <a:solidFill>
                          <a:srgbClr val="7030A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38100" cap="flat" cmpd="sng" algn="ctr">
                      <a:solidFill>
                        <a:srgbClr val="CC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CC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CC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CC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blipFill>
                      <a:blip r:embed="rId4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400" b="1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rgbClr val="CC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CC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CC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CC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400" b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rgbClr val="CC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CC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CC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CC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solidFill>
                            <a:srgbClr val="002060"/>
                          </a:solidFill>
                        </a:rPr>
                        <a:t>=СРЗНАЧ(А1:С2)</a:t>
                      </a:r>
                      <a:endParaRPr lang="ru-RU" sz="2400" b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rgbClr val="CC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CC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CC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CC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49155" name="Заголовок 1"/>
          <p:cNvSpPr txBox="1">
            <a:spLocks/>
          </p:cNvSpPr>
          <p:nvPr/>
        </p:nvSpPr>
        <p:spPr bwMode="auto">
          <a:xfrm>
            <a:off x="500063" y="285750"/>
            <a:ext cx="8215312" cy="714375"/>
          </a:xfrm>
          <a:prstGeom prst="rect">
            <a:avLst/>
          </a:prstGeom>
          <a:solidFill>
            <a:srgbClr val="FFCCCC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ru-RU" sz="3600" b="1" i="1">
                <a:latin typeface="Comic Sans MS" pitchFamily="66" charset="0"/>
              </a:rPr>
              <a:t>Ответ: (</a:t>
            </a:r>
            <a:r>
              <a:rPr lang="en-US" sz="3600" b="1" i="1">
                <a:latin typeface="Comic Sans MS" pitchFamily="66" charset="0"/>
              </a:rPr>
              <a:t>Microsoft Office</a:t>
            </a:r>
            <a:r>
              <a:rPr lang="ru-RU" sz="3600" b="1" i="1">
                <a:latin typeface="Comic Sans MS" pitchFamily="66" charset="0"/>
              </a:rPr>
              <a:t> </a:t>
            </a:r>
            <a:r>
              <a:rPr lang="ru-RU" sz="3600" b="1" i="1">
                <a:solidFill>
                  <a:srgbClr val="CC00FF"/>
                </a:solidFill>
                <a:latin typeface="Comic Sans MS" pitchFamily="66" charset="0"/>
              </a:rPr>
              <a:t>200</a:t>
            </a:r>
            <a:r>
              <a:rPr lang="ru-RU" sz="3600" b="1" i="1">
                <a:latin typeface="Comic Sans MS" pitchFamily="66" charset="0"/>
              </a:rPr>
              <a:t>) </a:t>
            </a:r>
          </a:p>
        </p:txBody>
      </p:sp>
      <p:pic>
        <p:nvPicPr>
          <p:cNvPr id="49156" name="Содержимое 5" descr="Без имени-1.gif"/>
          <p:cNvPicPr>
            <a:picLocks noGrp="1" noChangeAspect="1"/>
          </p:cNvPicPr>
          <p:nvPr>
            <p:ph idx="1"/>
          </p:nvPr>
        </p:nvPicPr>
        <p:blipFill>
          <a:blip r:embed="rId2" cstate="email"/>
          <a:srcRect l="32114" t="5682" r="25235" b="24867"/>
          <a:stretch>
            <a:fillRect/>
          </a:stretch>
        </p:blipFill>
        <p:spPr>
          <a:xfrm>
            <a:off x="1857375" y="928688"/>
            <a:ext cx="4000500" cy="5678487"/>
          </a:xfrm>
        </p:spPr>
      </p:pic>
      <p:grpSp>
        <p:nvGrpSpPr>
          <p:cNvPr id="49157" name="Группа 3"/>
          <p:cNvGrpSpPr>
            <a:grpSpLocks/>
          </p:cNvGrpSpPr>
          <p:nvPr/>
        </p:nvGrpSpPr>
        <p:grpSpPr bwMode="auto">
          <a:xfrm>
            <a:off x="5572125" y="1785938"/>
            <a:ext cx="3357563" cy="1714500"/>
            <a:chOff x="6572271" y="5286388"/>
            <a:chExt cx="3357584" cy="1714512"/>
          </a:xfrm>
        </p:grpSpPr>
        <p:sp>
          <p:nvSpPr>
            <p:cNvPr id="8" name="TextBox 7">
              <a:hlinkClick r:id="rId3" action="ppaction://hlinksldjump"/>
            </p:cNvPr>
            <p:cNvSpPr txBox="1"/>
            <p:nvPr/>
          </p:nvSpPr>
          <p:spPr>
            <a:xfrm>
              <a:off x="6572271" y="5857892"/>
              <a:ext cx="1354146" cy="584204"/>
            </a:xfrm>
            <a:prstGeom prst="rect">
              <a:avLst/>
            </a:prstGeom>
            <a:gradFill flip="none" rotWithShape="1"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2700000" scaled="1"/>
              <a:tileRect/>
            </a:gradFill>
          </p:spPr>
          <p:txBody>
            <a:bodyPr wrap="none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1600" b="1" dirty="0">
                  <a:solidFill>
                    <a:srgbClr val="7030A0"/>
                  </a:solidFill>
                  <a:latin typeface="+mn-lt"/>
                  <a:cs typeface="+mn-cs"/>
                </a:rPr>
                <a:t>ВЕРНУТЬСЯ К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1600" b="1" dirty="0">
                  <a:solidFill>
                    <a:srgbClr val="7030A0"/>
                  </a:solidFill>
                  <a:latin typeface="+mn-lt"/>
                  <a:cs typeface="+mn-cs"/>
                </a:rPr>
                <a:t> ВОПРОСАМ</a:t>
              </a:r>
            </a:p>
          </p:txBody>
        </p:sp>
        <p:pic>
          <p:nvPicPr>
            <p:cNvPr id="49159" name="Рисунок 5" descr="2.gif"/>
            <p:cNvPicPr>
              <a:picLocks noChangeAspect="1"/>
            </p:cNvPicPr>
            <p:nvPr/>
          </p:nvPicPr>
          <p:blipFill>
            <a:blip r:embed="rId4" cstate="email"/>
            <a:srcRect/>
            <a:stretch>
              <a:fillRect/>
            </a:stretch>
          </p:blipFill>
          <p:spPr bwMode="auto">
            <a:xfrm>
              <a:off x="8001043" y="5286388"/>
              <a:ext cx="1928812" cy="17145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0178" name="Группа 6"/>
          <p:cNvGrpSpPr>
            <a:grpSpLocks/>
          </p:cNvGrpSpPr>
          <p:nvPr/>
        </p:nvGrpSpPr>
        <p:grpSpPr bwMode="auto">
          <a:xfrm>
            <a:off x="5786438" y="5572125"/>
            <a:ext cx="2805112" cy="1095375"/>
            <a:chOff x="142844" y="5572140"/>
            <a:chExt cx="2804961" cy="1095363"/>
          </a:xfrm>
        </p:grpSpPr>
        <p:pic>
          <p:nvPicPr>
            <p:cNvPr id="50183" name="Рисунок 7" descr="3.gif"/>
            <p:cNvPicPr>
              <a:picLocks noChangeAspect="1"/>
            </p:cNvPicPr>
            <p:nvPr/>
          </p:nvPicPr>
          <p:blipFill>
            <a:blip r:embed="rId2" cstate="email"/>
            <a:srcRect/>
            <a:stretch>
              <a:fillRect/>
            </a:stretch>
          </p:blipFill>
          <p:spPr bwMode="auto">
            <a:xfrm>
              <a:off x="142844" y="5572140"/>
              <a:ext cx="1643044" cy="10953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9" name="TextBox 8">
              <a:hlinkClick r:id="rId3" action="ppaction://hlinksldjump"/>
            </p:cNvPr>
            <p:cNvSpPr txBox="1"/>
            <p:nvPr/>
          </p:nvSpPr>
          <p:spPr>
            <a:xfrm>
              <a:off x="1500083" y="5929324"/>
              <a:ext cx="1447722" cy="584194"/>
            </a:xfrm>
            <a:prstGeom prst="rect">
              <a:avLst/>
            </a:prstGeom>
            <a:gradFill flip="none" rotWithShape="1"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2700000" scaled="1"/>
              <a:tileRect/>
            </a:gradFill>
          </p:spPr>
          <p:txBody>
            <a:bodyPr wrap="none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1600" b="1" dirty="0">
                  <a:solidFill>
                    <a:srgbClr val="7030A0"/>
                  </a:solidFill>
                  <a:latin typeface="+mn-lt"/>
                  <a:cs typeface="+mn-cs"/>
                </a:rPr>
                <a:t>ПОСМОТРЕТЬ 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1600" b="1" dirty="0">
                  <a:solidFill>
                    <a:srgbClr val="7030A0"/>
                  </a:solidFill>
                  <a:latin typeface="+mn-lt"/>
                  <a:cs typeface="+mn-cs"/>
                </a:rPr>
                <a:t>ОТВЕТ</a:t>
              </a:r>
            </a:p>
          </p:txBody>
        </p:sp>
      </p:grpSp>
      <p:sp>
        <p:nvSpPr>
          <p:cNvPr id="11" name="Заголовок 1"/>
          <p:cNvSpPr txBox="1">
            <a:spLocks/>
          </p:cNvSpPr>
          <p:nvPr/>
        </p:nvSpPr>
        <p:spPr bwMode="auto">
          <a:xfrm>
            <a:off x="500063" y="285750"/>
            <a:ext cx="8215312" cy="71437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en-US" sz="4400" b="1" i="1" dirty="0">
                <a:latin typeface="Adobe Caslon Pro Bold" pitchFamily="18" charset="0"/>
              </a:rPr>
              <a:t>Microsoft Office</a:t>
            </a:r>
            <a:r>
              <a:rPr lang="ru-RU" sz="4400" b="1" i="1" dirty="0">
                <a:latin typeface="Adobe Caslon Pro Bold" pitchFamily="18" charset="0"/>
              </a:rPr>
              <a:t> </a:t>
            </a:r>
            <a:r>
              <a:rPr lang="ru-RU" sz="4400" b="1" i="1" dirty="0">
                <a:solidFill>
                  <a:srgbClr val="CC00FF"/>
                </a:solidFill>
                <a:latin typeface="Adobe Caslon Pro Bold" pitchFamily="18" charset="0"/>
              </a:rPr>
              <a:t>  300 </a:t>
            </a:r>
            <a:endParaRPr lang="ru-RU" sz="4400" b="1" i="1" dirty="0">
              <a:solidFill>
                <a:srgbClr val="CC00FF"/>
              </a:solidFill>
            </a:endParaRPr>
          </a:p>
        </p:txBody>
      </p:sp>
      <p:sp>
        <p:nvSpPr>
          <p:cNvPr id="50180" name="Rectangle 2"/>
          <p:cNvSpPr>
            <a:spLocks noChangeArrowheads="1"/>
          </p:cNvSpPr>
          <p:nvPr/>
        </p:nvSpPr>
        <p:spPr bwMode="auto">
          <a:xfrm>
            <a:off x="285750" y="1214438"/>
            <a:ext cx="8572500" cy="3643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ru-RU" sz="2800" b="1">
                <a:latin typeface="Calibri" pitchFamily="34" charset="0"/>
                <a:ea typeface="Calibri" pitchFamily="34" charset="0"/>
                <a:cs typeface="Times New Roman" pitchFamily="18" charset="0"/>
              </a:rPr>
              <a:t>Дан фрагмент электронной таблицы: </a:t>
            </a:r>
          </a:p>
          <a:p>
            <a:pPr>
              <a:buFontTx/>
              <a:buChar char="•"/>
            </a:pPr>
            <a:endParaRPr lang="ru-RU" sz="1100"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>
              <a:buFontTx/>
              <a:buChar char="•"/>
            </a:pPr>
            <a:endParaRPr lang="ru-RU" sz="1100"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>
              <a:buFontTx/>
              <a:buChar char="•"/>
            </a:pPr>
            <a:endParaRPr lang="ru-RU" sz="1100"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>
              <a:buFontTx/>
              <a:buChar char="•"/>
            </a:pPr>
            <a:endParaRPr lang="ru-RU" sz="1100"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>
              <a:buFontTx/>
              <a:buChar char="•"/>
            </a:pPr>
            <a:endParaRPr lang="ru-RU" sz="1100"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>
              <a:buFontTx/>
              <a:buChar char="•"/>
            </a:pPr>
            <a:endParaRPr lang="ru-RU" sz="1100"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>
              <a:buFontTx/>
              <a:buChar char="•"/>
            </a:pPr>
            <a:endParaRPr lang="ru-RU" sz="1100"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>
              <a:buFontTx/>
              <a:buChar char="•"/>
            </a:pPr>
            <a:endParaRPr lang="ru-RU" sz="1100"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>
              <a:buFontTx/>
              <a:buChar char="•"/>
            </a:pPr>
            <a:endParaRPr lang="ru-RU" sz="1100"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>
              <a:buFontTx/>
              <a:buChar char="•"/>
            </a:pPr>
            <a:endParaRPr lang="ru-RU" sz="1100"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algn="ctr" eaLnBrk="0" hangingPunct="0"/>
            <a:r>
              <a:rPr lang="ru-RU" sz="2800" b="1">
                <a:latin typeface="Calibri" pitchFamily="34" charset="0"/>
                <a:ea typeface="Calibri" pitchFamily="34" charset="0"/>
                <a:cs typeface="Times New Roman" pitchFamily="18" charset="0"/>
              </a:rPr>
              <a:t>После выполнения вычислений была построена диаграмма по значениям диапазона ячеек A2:D2. Укажите получившуюся диаграмму.</a:t>
            </a:r>
          </a:p>
        </p:txBody>
      </p:sp>
      <p:pic>
        <p:nvPicPr>
          <p:cNvPr id="50181" name="Picture 1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1714500" y="4786313"/>
            <a:ext cx="4991100" cy="1057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0182" name="Picture 3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1071563" y="2000250"/>
            <a:ext cx="6643687" cy="1285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5120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51204" name="Заголовок 1"/>
          <p:cNvSpPr txBox="1">
            <a:spLocks/>
          </p:cNvSpPr>
          <p:nvPr/>
        </p:nvSpPr>
        <p:spPr bwMode="auto">
          <a:xfrm>
            <a:off x="500063" y="285750"/>
            <a:ext cx="8215312" cy="714375"/>
          </a:xfrm>
          <a:prstGeom prst="rect">
            <a:avLst/>
          </a:prstGeom>
          <a:solidFill>
            <a:srgbClr val="FFCCCC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ru-RU" sz="3600" b="1" i="1">
                <a:latin typeface="Comic Sans MS" pitchFamily="66" charset="0"/>
              </a:rPr>
              <a:t>Ответ: (</a:t>
            </a:r>
            <a:r>
              <a:rPr lang="en-US" sz="3600" b="1" i="1">
                <a:latin typeface="Comic Sans MS" pitchFamily="66" charset="0"/>
              </a:rPr>
              <a:t>Microsoft Office</a:t>
            </a:r>
            <a:r>
              <a:rPr lang="ru-RU" sz="3600" b="1" i="1">
                <a:latin typeface="Comic Sans MS" pitchFamily="66" charset="0"/>
              </a:rPr>
              <a:t> </a:t>
            </a:r>
            <a:r>
              <a:rPr lang="ru-RU" sz="3600" b="1" i="1">
                <a:solidFill>
                  <a:srgbClr val="CC00FF"/>
                </a:solidFill>
                <a:latin typeface="Comic Sans MS" pitchFamily="66" charset="0"/>
              </a:rPr>
              <a:t>300</a:t>
            </a:r>
            <a:r>
              <a:rPr lang="ru-RU" sz="3600" b="1" i="1">
                <a:latin typeface="Comic Sans MS" pitchFamily="66" charset="0"/>
              </a:rPr>
              <a:t>) </a:t>
            </a:r>
          </a:p>
        </p:txBody>
      </p:sp>
      <p:grpSp>
        <p:nvGrpSpPr>
          <p:cNvPr id="51205" name="Группа 3"/>
          <p:cNvGrpSpPr>
            <a:grpSpLocks/>
          </p:cNvGrpSpPr>
          <p:nvPr/>
        </p:nvGrpSpPr>
        <p:grpSpPr bwMode="auto">
          <a:xfrm>
            <a:off x="2857500" y="4929188"/>
            <a:ext cx="3429000" cy="1714500"/>
            <a:chOff x="6500813" y="5286388"/>
            <a:chExt cx="3429042" cy="1714512"/>
          </a:xfrm>
        </p:grpSpPr>
        <p:sp>
          <p:nvSpPr>
            <p:cNvPr id="6" name="TextBox 5">
              <a:hlinkClick r:id="rId2" action="ppaction://hlinksldjump"/>
            </p:cNvPr>
            <p:cNvSpPr txBox="1"/>
            <p:nvPr/>
          </p:nvSpPr>
          <p:spPr>
            <a:xfrm>
              <a:off x="6500813" y="5857892"/>
              <a:ext cx="1354155" cy="584204"/>
            </a:xfrm>
            <a:prstGeom prst="rect">
              <a:avLst/>
            </a:prstGeom>
            <a:gradFill flip="none" rotWithShape="1"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2700000" scaled="1"/>
              <a:tileRect/>
            </a:gradFill>
          </p:spPr>
          <p:txBody>
            <a:bodyPr wrap="none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1600" b="1" dirty="0">
                  <a:solidFill>
                    <a:srgbClr val="7030A0"/>
                  </a:solidFill>
                  <a:latin typeface="+mn-lt"/>
                  <a:cs typeface="+mn-cs"/>
                </a:rPr>
                <a:t>ВЕРНУТЬСЯ К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1600" b="1" dirty="0">
                  <a:solidFill>
                    <a:srgbClr val="7030A0"/>
                  </a:solidFill>
                  <a:latin typeface="+mn-lt"/>
                  <a:cs typeface="+mn-cs"/>
                </a:rPr>
                <a:t> ВОПРОСАМ</a:t>
              </a:r>
            </a:p>
          </p:txBody>
        </p:sp>
        <p:pic>
          <p:nvPicPr>
            <p:cNvPr id="51209" name="Рисунок 5" descr="2.gif"/>
            <p:cNvPicPr>
              <a:picLocks noChangeAspect="1"/>
            </p:cNvPicPr>
            <p:nvPr/>
          </p:nvPicPr>
          <p:blipFill>
            <a:blip r:embed="rId3" cstate="email"/>
            <a:srcRect/>
            <a:stretch>
              <a:fillRect/>
            </a:stretch>
          </p:blipFill>
          <p:spPr bwMode="auto">
            <a:xfrm>
              <a:off x="8001024" y="5286388"/>
              <a:ext cx="1928831" cy="17145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51206" name="Picture 1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714375" y="2000250"/>
            <a:ext cx="3357563" cy="2803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Рисунок 6" descr="Без имени-13.gif"/>
          <p:cNvPicPr>
            <a:picLocks noChangeAspect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4929188" y="1643063"/>
            <a:ext cx="3314700" cy="350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8" presetClass="entr" presetSubtype="0" ac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Заголовок 1"/>
          <p:cNvSpPr>
            <a:spLocks noGrp="1"/>
          </p:cNvSpPr>
          <p:nvPr>
            <p:ph type="title"/>
          </p:nvPr>
        </p:nvSpPr>
        <p:spPr>
          <a:xfrm>
            <a:off x="785813" y="214313"/>
            <a:ext cx="7758112" cy="654050"/>
          </a:xfrm>
          <a:solidFill>
            <a:srgbClr val="92D050"/>
          </a:solidFill>
        </p:spPr>
        <p:txBody>
          <a:bodyPr/>
          <a:lstStyle/>
          <a:p>
            <a:pPr eaLnBrk="1" hangingPunct="1">
              <a:defRPr/>
            </a:pPr>
            <a:r>
              <a:rPr lang="ru-RU" b="1" dirty="0" smtClean="0">
                <a:solidFill>
                  <a:srgbClr val="CC3300"/>
                </a:solidFill>
                <a:latin typeface="Comic Sans MS" pitchFamily="66" charset="0"/>
              </a:rPr>
              <a:t>Ответ:</a:t>
            </a:r>
            <a:r>
              <a:rPr lang="ru-RU" b="1" dirty="0" smtClean="0">
                <a:latin typeface="Comic Sans MS" pitchFamily="66" charset="0"/>
              </a:rPr>
              <a:t> </a:t>
            </a:r>
            <a:r>
              <a:rPr lang="ru-RU" sz="3600" b="1" dirty="0" smtClean="0">
                <a:latin typeface="Comic Sans MS" pitchFamily="66" charset="0"/>
              </a:rPr>
              <a:t>(</a:t>
            </a:r>
            <a:r>
              <a:rPr lang="ru-RU" sz="3600" b="1" dirty="0" smtClean="0">
                <a:solidFill>
                  <a:srgbClr val="002060"/>
                </a:solidFill>
                <a:latin typeface="Comic Sans MS" pitchFamily="66" charset="0"/>
              </a:rPr>
              <a:t>Великие имена </a:t>
            </a:r>
            <a:r>
              <a:rPr lang="ru-RU" sz="3600" b="1" dirty="0" smtClean="0">
                <a:solidFill>
                  <a:schemeClr val="accent6">
                    <a:lumMod val="75000"/>
                  </a:schemeClr>
                </a:solidFill>
                <a:latin typeface="Comic Sans MS" pitchFamily="66" charset="0"/>
              </a:rPr>
              <a:t>100</a:t>
            </a:r>
            <a:r>
              <a:rPr lang="ru-RU" sz="3600" b="1" dirty="0" smtClean="0">
                <a:latin typeface="Comic Sans MS" pitchFamily="66" charset="0"/>
              </a:rPr>
              <a:t>)</a:t>
            </a:r>
          </a:p>
        </p:txBody>
      </p:sp>
      <p:sp>
        <p:nvSpPr>
          <p:cNvPr id="6147" name="Содержимое 2"/>
          <p:cNvSpPr>
            <a:spLocks noGrp="1"/>
          </p:cNvSpPr>
          <p:nvPr>
            <p:ph idx="1"/>
          </p:nvPr>
        </p:nvSpPr>
        <p:spPr>
          <a:xfrm>
            <a:off x="4000500" y="1143000"/>
            <a:ext cx="4614863" cy="4643438"/>
          </a:xfrm>
        </p:spPr>
        <p:txBody>
          <a:bodyPr/>
          <a:lstStyle/>
          <a:p>
            <a:pPr algn="ctr" eaLnBrk="1" hangingPunct="1">
              <a:buFont typeface="Arial" charset="0"/>
              <a:buNone/>
            </a:pPr>
            <a:r>
              <a:rPr lang="ru-RU" sz="2800" b="1" smtClean="0">
                <a:solidFill>
                  <a:srgbClr val="FF0000"/>
                </a:solidFill>
              </a:rPr>
              <a:t>	</a:t>
            </a:r>
            <a:r>
              <a:rPr lang="ru-RU" sz="4000" b="1" u="sng" smtClean="0">
                <a:solidFill>
                  <a:srgbClr val="FF0000"/>
                </a:solidFill>
                <a:latin typeface="Cambria Math" pitchFamily="18" charset="0"/>
                <a:ea typeface="Cambria Math" pitchFamily="18" charset="0"/>
                <a:cs typeface="Cambria Math" pitchFamily="18" charset="0"/>
              </a:rPr>
              <a:t>Блез Паскаль</a:t>
            </a:r>
            <a:r>
              <a:rPr lang="ru-RU" sz="2800" b="1" u="sng" smtClean="0">
                <a:solidFill>
                  <a:srgbClr val="FF0000"/>
                </a:solidFill>
              </a:rPr>
              <a:t> </a:t>
            </a:r>
            <a:r>
              <a:rPr lang="ru-RU" sz="2800" b="1" smtClean="0"/>
              <a:t>– выдающийся французский математик, физик, литератор и философ, он создал первую в мире механическую машину, складывающую два числа. В честь него назван язык программирования – Паскаль.</a:t>
            </a:r>
          </a:p>
        </p:txBody>
      </p:sp>
      <p:grpSp>
        <p:nvGrpSpPr>
          <p:cNvPr id="6148" name="Группа 4"/>
          <p:cNvGrpSpPr>
            <a:grpSpLocks/>
          </p:cNvGrpSpPr>
          <p:nvPr/>
        </p:nvGrpSpPr>
        <p:grpSpPr bwMode="auto">
          <a:xfrm>
            <a:off x="2571750" y="5286375"/>
            <a:ext cx="3286125" cy="1714500"/>
            <a:chOff x="6572263" y="5286388"/>
            <a:chExt cx="3286149" cy="1714512"/>
          </a:xfrm>
        </p:grpSpPr>
        <p:sp>
          <p:nvSpPr>
            <p:cNvPr id="5" name="TextBox 4">
              <a:hlinkClick r:id="rId2" action="ppaction://hlinksldjump"/>
            </p:cNvPr>
            <p:cNvSpPr txBox="1"/>
            <p:nvPr/>
          </p:nvSpPr>
          <p:spPr>
            <a:xfrm>
              <a:off x="6572263" y="5929331"/>
              <a:ext cx="1354148" cy="584204"/>
            </a:xfrm>
            <a:prstGeom prst="rect">
              <a:avLst/>
            </a:prstGeom>
            <a:gradFill flip="none" rotWithShape="1"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2700000" scaled="1"/>
              <a:tileRect/>
            </a:gradFill>
          </p:spPr>
          <p:txBody>
            <a:bodyPr wrap="none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1600" b="1" dirty="0">
                  <a:solidFill>
                    <a:srgbClr val="7030A0"/>
                  </a:solidFill>
                  <a:latin typeface="+mn-lt"/>
                  <a:cs typeface="+mn-cs"/>
                </a:rPr>
                <a:t>ВЕРНУТЬСЯ К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1600" b="1" dirty="0">
                  <a:solidFill>
                    <a:srgbClr val="7030A0"/>
                  </a:solidFill>
                  <a:latin typeface="+mn-lt"/>
                  <a:cs typeface="+mn-cs"/>
                </a:rPr>
                <a:t> ВОПРОСАМ</a:t>
              </a:r>
            </a:p>
          </p:txBody>
        </p:sp>
        <p:pic>
          <p:nvPicPr>
            <p:cNvPr id="6151" name="Рисунок 6" descr="2.gif"/>
            <p:cNvPicPr>
              <a:picLocks noChangeAspect="1"/>
            </p:cNvPicPr>
            <p:nvPr/>
          </p:nvPicPr>
          <p:blipFill>
            <a:blip r:embed="rId3" cstate="email"/>
            <a:srcRect/>
            <a:stretch>
              <a:fillRect/>
            </a:stretch>
          </p:blipFill>
          <p:spPr bwMode="auto">
            <a:xfrm>
              <a:off x="7929579" y="5286388"/>
              <a:ext cx="1928833" cy="17145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7" name="Picture 2" descr="Картинка 3 из 6801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500034" y="1357299"/>
            <a:ext cx="3161131" cy="421484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Содержимое 9"/>
          <p:cNvGraphicFramePr>
            <a:graphicFrameLocks noGrp="1"/>
          </p:cNvGraphicFramePr>
          <p:nvPr>
            <p:ph idx="1"/>
          </p:nvPr>
        </p:nvGraphicFramePr>
        <p:xfrm>
          <a:off x="714375" y="2857500"/>
          <a:ext cx="7643813" cy="2571750"/>
        </p:xfrm>
        <a:graphic>
          <a:graphicData uri="http://schemas.openxmlformats.org/drawingml/2006/table">
            <a:tbl>
              <a:tblPr/>
              <a:tblGrid>
                <a:gridCol w="1528773"/>
                <a:gridCol w="1528773"/>
                <a:gridCol w="1528773"/>
                <a:gridCol w="1528773"/>
                <a:gridCol w="1528773"/>
              </a:tblGrid>
              <a:tr h="28575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Класс </a:t>
                      </a:r>
                      <a:endParaRPr lang="ru-RU" sz="1800" dirty="0">
                        <a:solidFill>
                          <a:srgbClr val="000000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571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Предмет</a:t>
                      </a:r>
                      <a:endParaRPr lang="ru-RU" sz="1800">
                        <a:solidFill>
                          <a:srgbClr val="000000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571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Урок</a:t>
                      </a:r>
                      <a:endParaRPr lang="ru-RU" sz="1800" dirty="0">
                        <a:solidFill>
                          <a:srgbClr val="000000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571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День</a:t>
                      </a:r>
                      <a:r>
                        <a:rPr lang="ru-RU" sz="1800" b="1" baseline="0" dirty="0" smtClean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ru-RU" sz="1800" b="1" dirty="0" smtClean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недели</a:t>
                      </a:r>
                      <a:endParaRPr lang="ru-RU" sz="1800" dirty="0">
                        <a:solidFill>
                          <a:srgbClr val="000000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571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Кабинет</a:t>
                      </a:r>
                      <a:endParaRPr lang="ru-RU" sz="1800">
                        <a:solidFill>
                          <a:srgbClr val="000000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571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3"/>
                    </a:solidFill>
                  </a:tcPr>
                </a:tc>
              </a:tr>
              <a:tr h="228601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10-А</a:t>
                      </a:r>
                      <a:endParaRPr lang="ru-RU" sz="1800" dirty="0">
                        <a:solidFill>
                          <a:srgbClr val="000000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10-Б</a:t>
                      </a:r>
                      <a:endParaRPr lang="ru-RU" sz="1800" dirty="0">
                        <a:solidFill>
                          <a:srgbClr val="000000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11-В</a:t>
                      </a:r>
                      <a:endParaRPr lang="ru-RU" sz="1800" dirty="0">
                        <a:solidFill>
                          <a:srgbClr val="000000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10-А</a:t>
                      </a:r>
                      <a:endParaRPr lang="ru-RU" sz="1800" dirty="0">
                        <a:solidFill>
                          <a:srgbClr val="000000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10-Б</a:t>
                      </a:r>
                      <a:endParaRPr lang="ru-RU" sz="1800" dirty="0">
                        <a:solidFill>
                          <a:srgbClr val="000000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11-А</a:t>
                      </a:r>
                      <a:endParaRPr lang="ru-RU" sz="1800" dirty="0">
                        <a:solidFill>
                          <a:srgbClr val="000000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11-Б</a:t>
                      </a:r>
                      <a:endParaRPr lang="ru-RU" sz="1800" dirty="0">
                        <a:solidFill>
                          <a:srgbClr val="000000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11-Б</a:t>
                      </a:r>
                      <a:endParaRPr lang="ru-RU" sz="1800" dirty="0">
                        <a:solidFill>
                          <a:srgbClr val="000000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571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Физика</a:t>
                      </a:r>
                      <a:endParaRPr lang="ru-RU" sz="1800" dirty="0">
                        <a:solidFill>
                          <a:srgbClr val="000000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История</a:t>
                      </a:r>
                      <a:endParaRPr lang="ru-RU" sz="1800" dirty="0">
                        <a:solidFill>
                          <a:srgbClr val="000000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Алгебра</a:t>
                      </a:r>
                      <a:endParaRPr lang="ru-RU" sz="1800" dirty="0">
                        <a:solidFill>
                          <a:srgbClr val="000000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Физика</a:t>
                      </a:r>
                      <a:endParaRPr lang="ru-RU" sz="1800" dirty="0">
                        <a:solidFill>
                          <a:srgbClr val="000000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История</a:t>
                      </a:r>
                      <a:endParaRPr lang="ru-RU" sz="1800" dirty="0">
                        <a:solidFill>
                          <a:srgbClr val="000000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Алгебра</a:t>
                      </a:r>
                      <a:endParaRPr lang="ru-RU" sz="1800" dirty="0">
                        <a:solidFill>
                          <a:srgbClr val="000000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Химия</a:t>
                      </a:r>
                      <a:endParaRPr lang="ru-RU" sz="1800" dirty="0">
                        <a:solidFill>
                          <a:srgbClr val="000000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Химия</a:t>
                      </a:r>
                      <a:endParaRPr lang="ru-RU" sz="1800" dirty="0">
                        <a:solidFill>
                          <a:srgbClr val="000000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571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2</a:t>
                      </a:r>
                      <a:endParaRPr lang="ru-RU" sz="1800" dirty="0">
                        <a:solidFill>
                          <a:srgbClr val="000000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1</a:t>
                      </a:r>
                      <a:endParaRPr lang="ru-RU" sz="1800" dirty="0">
                        <a:solidFill>
                          <a:srgbClr val="000000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3</a:t>
                      </a:r>
                      <a:endParaRPr lang="ru-RU" sz="1800" dirty="0">
                        <a:solidFill>
                          <a:srgbClr val="000000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4</a:t>
                      </a:r>
                      <a:endParaRPr lang="ru-RU" sz="1800" dirty="0">
                        <a:solidFill>
                          <a:srgbClr val="000000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1</a:t>
                      </a:r>
                      <a:endParaRPr lang="ru-RU" sz="1800" dirty="0">
                        <a:solidFill>
                          <a:srgbClr val="000000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4</a:t>
                      </a:r>
                      <a:endParaRPr lang="ru-RU" sz="1800" dirty="0">
                        <a:solidFill>
                          <a:srgbClr val="000000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2</a:t>
                      </a:r>
                      <a:endParaRPr lang="ru-RU" sz="1800" dirty="0">
                        <a:solidFill>
                          <a:srgbClr val="000000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2</a:t>
                      </a:r>
                      <a:endParaRPr lang="ru-RU" sz="1800" dirty="0">
                        <a:solidFill>
                          <a:srgbClr val="000000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571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Понедельник</a:t>
                      </a:r>
                      <a:endParaRPr lang="ru-RU" sz="1800" dirty="0">
                        <a:solidFill>
                          <a:srgbClr val="000000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Среда</a:t>
                      </a:r>
                      <a:endParaRPr lang="ru-RU" sz="1800" dirty="0">
                        <a:solidFill>
                          <a:srgbClr val="000000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Вторник</a:t>
                      </a:r>
                      <a:endParaRPr lang="ru-RU" sz="1800" dirty="0">
                        <a:solidFill>
                          <a:srgbClr val="000000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Среда</a:t>
                      </a:r>
                      <a:endParaRPr lang="ru-RU" sz="1800" dirty="0">
                        <a:solidFill>
                          <a:srgbClr val="000000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Пятница</a:t>
                      </a:r>
                      <a:endParaRPr lang="ru-RU" sz="1800" dirty="0">
                        <a:solidFill>
                          <a:srgbClr val="000000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Вторник</a:t>
                      </a:r>
                      <a:endParaRPr lang="ru-RU" sz="1800" dirty="0">
                        <a:solidFill>
                          <a:srgbClr val="000000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Среда</a:t>
                      </a:r>
                      <a:endParaRPr lang="ru-RU" sz="1800" dirty="0">
                        <a:solidFill>
                          <a:srgbClr val="000000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Пятница</a:t>
                      </a:r>
                      <a:endParaRPr lang="ru-RU" sz="1800" dirty="0">
                        <a:solidFill>
                          <a:srgbClr val="000000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571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206</a:t>
                      </a:r>
                      <a:endParaRPr lang="ru-RU" sz="1800" dirty="0">
                        <a:solidFill>
                          <a:srgbClr val="000000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204</a:t>
                      </a:r>
                      <a:endParaRPr lang="ru-RU" sz="1800" dirty="0">
                        <a:solidFill>
                          <a:srgbClr val="000000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306</a:t>
                      </a:r>
                      <a:endParaRPr lang="ru-RU" sz="1800" dirty="0">
                        <a:solidFill>
                          <a:srgbClr val="000000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206</a:t>
                      </a:r>
                      <a:endParaRPr lang="ru-RU" sz="1800" dirty="0">
                        <a:solidFill>
                          <a:srgbClr val="000000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204</a:t>
                      </a:r>
                      <a:endParaRPr lang="ru-RU" sz="1800" dirty="0">
                        <a:solidFill>
                          <a:srgbClr val="000000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306</a:t>
                      </a:r>
                      <a:endParaRPr lang="ru-RU" sz="1800" dirty="0">
                        <a:solidFill>
                          <a:srgbClr val="000000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210</a:t>
                      </a:r>
                      <a:endParaRPr lang="ru-RU" sz="1800" dirty="0">
                        <a:solidFill>
                          <a:srgbClr val="000000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210</a:t>
                      </a:r>
                      <a:endParaRPr lang="ru-RU" sz="1800" dirty="0">
                        <a:solidFill>
                          <a:srgbClr val="000000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571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pSp>
        <p:nvGrpSpPr>
          <p:cNvPr id="52246" name="Группа 6"/>
          <p:cNvGrpSpPr>
            <a:grpSpLocks/>
          </p:cNvGrpSpPr>
          <p:nvPr/>
        </p:nvGrpSpPr>
        <p:grpSpPr bwMode="auto">
          <a:xfrm>
            <a:off x="2643188" y="5500688"/>
            <a:ext cx="2805112" cy="1095375"/>
            <a:chOff x="142844" y="5572140"/>
            <a:chExt cx="2804961" cy="1095363"/>
          </a:xfrm>
        </p:grpSpPr>
        <p:pic>
          <p:nvPicPr>
            <p:cNvPr id="52249" name="Рисунок 7" descr="3.gif"/>
            <p:cNvPicPr>
              <a:picLocks noChangeAspect="1"/>
            </p:cNvPicPr>
            <p:nvPr/>
          </p:nvPicPr>
          <p:blipFill>
            <a:blip r:embed="rId2" cstate="email"/>
            <a:srcRect/>
            <a:stretch>
              <a:fillRect/>
            </a:stretch>
          </p:blipFill>
          <p:spPr bwMode="auto">
            <a:xfrm>
              <a:off x="142844" y="5572140"/>
              <a:ext cx="1643044" cy="10953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9" name="TextBox 8">
              <a:hlinkClick r:id="rId3" action="ppaction://hlinksldjump"/>
            </p:cNvPr>
            <p:cNvSpPr txBox="1"/>
            <p:nvPr/>
          </p:nvSpPr>
          <p:spPr>
            <a:xfrm>
              <a:off x="1500083" y="5929323"/>
              <a:ext cx="1447722" cy="584194"/>
            </a:xfrm>
            <a:prstGeom prst="rect">
              <a:avLst/>
            </a:prstGeom>
            <a:gradFill flip="none" rotWithShape="1"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2700000" scaled="1"/>
              <a:tileRect/>
            </a:gradFill>
          </p:spPr>
          <p:txBody>
            <a:bodyPr wrap="none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1600" b="1" dirty="0">
                  <a:solidFill>
                    <a:srgbClr val="7030A0"/>
                  </a:solidFill>
                  <a:latin typeface="+mn-lt"/>
                  <a:cs typeface="+mn-cs"/>
                </a:rPr>
                <a:t>ПОСМОТРЕТЬ 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1600" b="1" dirty="0">
                  <a:solidFill>
                    <a:srgbClr val="7030A0"/>
                  </a:solidFill>
                  <a:latin typeface="+mn-lt"/>
                  <a:cs typeface="+mn-cs"/>
                </a:rPr>
                <a:t>ОТВЕТ</a:t>
              </a:r>
            </a:p>
          </p:txBody>
        </p:sp>
      </p:grpSp>
      <p:sp>
        <p:nvSpPr>
          <p:cNvPr id="11" name="Заголовок 1"/>
          <p:cNvSpPr txBox="1">
            <a:spLocks/>
          </p:cNvSpPr>
          <p:nvPr/>
        </p:nvSpPr>
        <p:spPr bwMode="auto">
          <a:xfrm>
            <a:off x="500063" y="285750"/>
            <a:ext cx="8215312" cy="71437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en-US" sz="4400" b="1" i="1" dirty="0">
                <a:latin typeface="Adobe Caslon Pro Bold" pitchFamily="18" charset="0"/>
              </a:rPr>
              <a:t>Microsoft Office</a:t>
            </a:r>
            <a:r>
              <a:rPr lang="ru-RU" sz="4400" b="1" i="1" dirty="0">
                <a:latin typeface="Adobe Caslon Pro Bold" pitchFamily="18" charset="0"/>
              </a:rPr>
              <a:t> </a:t>
            </a:r>
            <a:r>
              <a:rPr lang="ru-RU" sz="4400" b="1" i="1" dirty="0">
                <a:solidFill>
                  <a:srgbClr val="CC00FF"/>
                </a:solidFill>
                <a:latin typeface="Adobe Caslon Pro Bold" pitchFamily="18" charset="0"/>
              </a:rPr>
              <a:t>  400 </a:t>
            </a:r>
            <a:endParaRPr lang="ru-RU" sz="4400" b="1" i="1" dirty="0">
              <a:solidFill>
                <a:srgbClr val="CC00FF"/>
              </a:solidFill>
            </a:endParaRPr>
          </a:p>
        </p:txBody>
      </p:sp>
      <p:sp>
        <p:nvSpPr>
          <p:cNvPr id="52248" name="Rectangle 1"/>
          <p:cNvSpPr>
            <a:spLocks noChangeArrowheads="1"/>
          </p:cNvSpPr>
          <p:nvPr/>
        </p:nvSpPr>
        <p:spPr bwMode="auto">
          <a:xfrm>
            <a:off x="285750" y="1214438"/>
            <a:ext cx="8456613" cy="1570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/>
            <a:r>
              <a:rPr lang="ru-RU" sz="2400" b="1">
                <a:latin typeface="Calibri" pitchFamily="34" charset="0"/>
                <a:ea typeface="Calibri" pitchFamily="34" charset="0"/>
                <a:cs typeface="Times New Roman" pitchFamily="18" charset="0"/>
              </a:rPr>
              <a:t>В таблице приведен фрагмент школьного расписания: </a:t>
            </a:r>
          </a:p>
          <a:p>
            <a:pPr algn="ctr" eaLnBrk="0" hangingPunct="0"/>
            <a:r>
              <a:rPr lang="ru-RU" sz="2400" b="1">
                <a:latin typeface="Calibri" pitchFamily="34" charset="0"/>
                <a:ea typeface="Calibri" pitchFamily="34" charset="0"/>
                <a:cs typeface="Times New Roman" pitchFamily="18" charset="0"/>
              </a:rPr>
              <a:t>Сколько записей в этой таблице удовлетворяют условию</a:t>
            </a:r>
          </a:p>
          <a:p>
            <a:pPr algn="ctr" eaLnBrk="0" hangingPunct="0"/>
            <a:r>
              <a:rPr lang="ru-RU" sz="2400" b="1">
                <a:solidFill>
                  <a:srgbClr val="984807"/>
                </a:solidFill>
                <a:latin typeface="Courier New" pitchFamily="49" charset="0"/>
                <a:ea typeface="Calibri" pitchFamily="34" charset="0"/>
                <a:cs typeface="Times New Roman" pitchFamily="18" charset="0"/>
              </a:rPr>
              <a:t>(Предмет = 'Физика' ИЛИ Предмет = </a:t>
            </a:r>
            <a:r>
              <a:rPr lang="ru-RU" sz="2400" b="1">
                <a:solidFill>
                  <a:srgbClr val="984807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‘</a:t>
            </a:r>
            <a:r>
              <a:rPr lang="ru-RU" sz="2400" b="1">
                <a:solidFill>
                  <a:srgbClr val="984807"/>
                </a:solidFill>
                <a:latin typeface="Courier New" pitchFamily="49" charset="0"/>
                <a:ea typeface="Calibri" pitchFamily="34" charset="0"/>
                <a:cs typeface="Times New Roman" pitchFamily="18" charset="0"/>
              </a:rPr>
              <a:t>История</a:t>
            </a:r>
            <a:r>
              <a:rPr lang="ru-RU" sz="2400" b="1">
                <a:solidFill>
                  <a:srgbClr val="984807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’</a:t>
            </a:r>
            <a:r>
              <a:rPr lang="ru-RU" sz="2400" b="1">
                <a:solidFill>
                  <a:srgbClr val="984807"/>
                </a:solidFill>
                <a:latin typeface="Courier New" pitchFamily="49" charset="0"/>
                <a:ea typeface="Calibri" pitchFamily="34" charset="0"/>
                <a:cs typeface="Times New Roman" pitchFamily="18" charset="0"/>
              </a:rPr>
              <a:t>) И</a:t>
            </a:r>
            <a:br>
              <a:rPr lang="ru-RU" sz="2400" b="1">
                <a:solidFill>
                  <a:srgbClr val="984807"/>
                </a:solidFill>
                <a:latin typeface="Courier New" pitchFamily="49" charset="0"/>
                <a:ea typeface="Calibri" pitchFamily="34" charset="0"/>
                <a:cs typeface="Times New Roman" pitchFamily="18" charset="0"/>
              </a:rPr>
            </a:br>
            <a:r>
              <a:rPr lang="ru-RU" sz="2400" b="1">
                <a:solidFill>
                  <a:srgbClr val="984807"/>
                </a:solidFill>
                <a:latin typeface="Courier New" pitchFamily="49" charset="0"/>
                <a:ea typeface="Calibri" pitchFamily="34" charset="0"/>
                <a:cs typeface="Times New Roman" pitchFamily="18" charset="0"/>
              </a:rPr>
              <a:t>(Урок = 2 ИЛИ День_недели = 'Пятница')</a:t>
            </a:r>
            <a:endParaRPr lang="ru-RU" sz="2400" b="1">
              <a:solidFill>
                <a:srgbClr val="984807"/>
              </a:solidFill>
              <a:latin typeface="Calibri" pitchFamily="34" charset="0"/>
              <a:ea typeface="Calibri" pitchFamily="34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53251" name="Заголовок 1"/>
          <p:cNvSpPr txBox="1">
            <a:spLocks/>
          </p:cNvSpPr>
          <p:nvPr/>
        </p:nvSpPr>
        <p:spPr bwMode="auto">
          <a:xfrm>
            <a:off x="500063" y="285750"/>
            <a:ext cx="8215312" cy="714375"/>
          </a:xfrm>
          <a:prstGeom prst="rect">
            <a:avLst/>
          </a:prstGeom>
          <a:solidFill>
            <a:srgbClr val="FFCCCC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ru-RU" sz="3600" b="1" i="1">
                <a:latin typeface="Comic Sans MS" pitchFamily="66" charset="0"/>
              </a:rPr>
              <a:t>Ответ: (</a:t>
            </a:r>
            <a:r>
              <a:rPr lang="en-US" sz="3600" b="1" i="1">
                <a:latin typeface="Comic Sans MS" pitchFamily="66" charset="0"/>
              </a:rPr>
              <a:t>Microsoft Office</a:t>
            </a:r>
            <a:r>
              <a:rPr lang="ru-RU" sz="3600" b="1" i="1">
                <a:latin typeface="Comic Sans MS" pitchFamily="66" charset="0"/>
              </a:rPr>
              <a:t> </a:t>
            </a:r>
            <a:r>
              <a:rPr lang="ru-RU" sz="3600" b="1" i="1">
                <a:solidFill>
                  <a:srgbClr val="CC00FF"/>
                </a:solidFill>
                <a:latin typeface="Comic Sans MS" pitchFamily="66" charset="0"/>
              </a:rPr>
              <a:t>400</a:t>
            </a:r>
            <a:r>
              <a:rPr lang="ru-RU" sz="3600" b="1" i="1">
                <a:latin typeface="Comic Sans MS" pitchFamily="66" charset="0"/>
              </a:rPr>
              <a:t>) </a:t>
            </a:r>
          </a:p>
        </p:txBody>
      </p:sp>
      <p:grpSp>
        <p:nvGrpSpPr>
          <p:cNvPr id="53252" name="Группа 3"/>
          <p:cNvGrpSpPr>
            <a:grpSpLocks/>
          </p:cNvGrpSpPr>
          <p:nvPr/>
        </p:nvGrpSpPr>
        <p:grpSpPr bwMode="auto">
          <a:xfrm>
            <a:off x="6429375" y="5143500"/>
            <a:ext cx="3286125" cy="1714500"/>
            <a:chOff x="6429401" y="5143512"/>
            <a:chExt cx="3286134" cy="1714512"/>
          </a:xfrm>
        </p:grpSpPr>
        <p:sp>
          <p:nvSpPr>
            <p:cNvPr id="6" name="TextBox 5">
              <a:hlinkClick r:id="rId2" action="ppaction://hlinksldjump"/>
            </p:cNvPr>
            <p:cNvSpPr txBox="1"/>
            <p:nvPr/>
          </p:nvSpPr>
          <p:spPr>
            <a:xfrm>
              <a:off x="6429401" y="5786455"/>
              <a:ext cx="1354142" cy="584204"/>
            </a:xfrm>
            <a:prstGeom prst="rect">
              <a:avLst/>
            </a:prstGeom>
            <a:gradFill flip="none" rotWithShape="1"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2700000" scaled="1"/>
              <a:tileRect/>
            </a:gradFill>
          </p:spPr>
          <p:txBody>
            <a:bodyPr wrap="none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1600" b="1" dirty="0">
                  <a:solidFill>
                    <a:srgbClr val="7030A0"/>
                  </a:solidFill>
                  <a:latin typeface="+mn-lt"/>
                  <a:cs typeface="+mn-cs"/>
                </a:rPr>
                <a:t>ВЕРНУТЬСЯ К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1600" b="1" dirty="0">
                  <a:solidFill>
                    <a:srgbClr val="7030A0"/>
                  </a:solidFill>
                  <a:latin typeface="+mn-lt"/>
                  <a:cs typeface="+mn-cs"/>
                </a:rPr>
                <a:t> ВОПРОСАМ</a:t>
              </a:r>
            </a:p>
          </p:txBody>
        </p:sp>
        <p:pic>
          <p:nvPicPr>
            <p:cNvPr id="53257" name="Рисунок 5" descr="2.gif"/>
            <p:cNvPicPr>
              <a:picLocks noChangeAspect="1"/>
            </p:cNvPicPr>
            <p:nvPr/>
          </p:nvPicPr>
          <p:blipFill>
            <a:blip r:embed="rId3" cstate="email"/>
            <a:srcRect/>
            <a:stretch>
              <a:fillRect/>
            </a:stretch>
          </p:blipFill>
          <p:spPr bwMode="auto">
            <a:xfrm>
              <a:off x="7786733" y="5143512"/>
              <a:ext cx="1928802" cy="17145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8" name="Picture 11" descr="C:\Documents and Settings\админ\Рабочий стол\Картинки\начальная\78.gif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357188" y="2071688"/>
            <a:ext cx="3357562" cy="3357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12" descr="C:\Documents and Settings\админ\Рабочий стол\Картинки\начальная\789.gif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6786563" y="1214438"/>
            <a:ext cx="1928812" cy="2894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Прямоугольник 9"/>
          <p:cNvSpPr/>
          <p:nvPr/>
        </p:nvSpPr>
        <p:spPr>
          <a:xfrm>
            <a:off x="3714744" y="1071546"/>
            <a:ext cx="2680542" cy="547842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350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2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4274" name="Группа 6"/>
          <p:cNvGrpSpPr>
            <a:grpSpLocks/>
          </p:cNvGrpSpPr>
          <p:nvPr/>
        </p:nvGrpSpPr>
        <p:grpSpPr bwMode="auto">
          <a:xfrm>
            <a:off x="3357563" y="5762625"/>
            <a:ext cx="2805112" cy="1095375"/>
            <a:chOff x="142844" y="5572140"/>
            <a:chExt cx="2804961" cy="1095363"/>
          </a:xfrm>
        </p:grpSpPr>
        <p:pic>
          <p:nvPicPr>
            <p:cNvPr id="54278" name="Рисунок 7" descr="3.gif"/>
            <p:cNvPicPr>
              <a:picLocks noChangeAspect="1"/>
            </p:cNvPicPr>
            <p:nvPr/>
          </p:nvPicPr>
          <p:blipFill>
            <a:blip r:embed="rId2" cstate="email"/>
            <a:srcRect/>
            <a:stretch>
              <a:fillRect/>
            </a:stretch>
          </p:blipFill>
          <p:spPr bwMode="auto">
            <a:xfrm>
              <a:off x="142844" y="5572140"/>
              <a:ext cx="1643044" cy="10953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9" name="TextBox 8">
              <a:hlinkClick r:id="rId3" action="ppaction://hlinksldjump"/>
            </p:cNvPr>
            <p:cNvSpPr txBox="1"/>
            <p:nvPr/>
          </p:nvSpPr>
          <p:spPr>
            <a:xfrm>
              <a:off x="1500083" y="5929324"/>
              <a:ext cx="1447722" cy="584194"/>
            </a:xfrm>
            <a:prstGeom prst="rect">
              <a:avLst/>
            </a:prstGeom>
            <a:gradFill flip="none" rotWithShape="1"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2700000" scaled="1"/>
              <a:tileRect/>
            </a:gradFill>
          </p:spPr>
          <p:txBody>
            <a:bodyPr wrap="none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1600" b="1" dirty="0">
                  <a:solidFill>
                    <a:srgbClr val="7030A0"/>
                  </a:solidFill>
                  <a:latin typeface="+mn-lt"/>
                  <a:cs typeface="+mn-cs"/>
                </a:rPr>
                <a:t>ПОСМОТРЕТЬ 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1600" b="1" dirty="0">
                  <a:solidFill>
                    <a:srgbClr val="7030A0"/>
                  </a:solidFill>
                  <a:latin typeface="+mn-lt"/>
                  <a:cs typeface="+mn-cs"/>
                </a:rPr>
                <a:t>ОТВЕТ</a:t>
              </a:r>
            </a:p>
          </p:txBody>
        </p:sp>
      </p:grpSp>
      <p:sp>
        <p:nvSpPr>
          <p:cNvPr id="11" name="Заголовок 1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7900988" cy="582612"/>
          </a:xfrm>
          <a:solidFill>
            <a:schemeClr val="accent2">
              <a:lumMod val="40000"/>
              <a:lumOff val="60000"/>
            </a:schemeClr>
          </a:solidFill>
        </p:spPr>
        <p:txBody>
          <a:bodyPr/>
          <a:lstStyle/>
          <a:p>
            <a:pPr eaLnBrk="1" hangingPunct="1">
              <a:defRPr/>
            </a:pPr>
            <a:r>
              <a:rPr lang="en-US" b="1" i="1" dirty="0" smtClean="0">
                <a:latin typeface="Adobe Caslon Pro Bold" pitchFamily="18" charset="0"/>
              </a:rPr>
              <a:t>Microsoft Office</a:t>
            </a:r>
            <a:r>
              <a:rPr lang="ru-RU" b="1" i="1" dirty="0" smtClean="0">
                <a:latin typeface="Adobe Caslon Pro Bold" pitchFamily="18" charset="0"/>
              </a:rPr>
              <a:t> </a:t>
            </a:r>
            <a:r>
              <a:rPr lang="ru-RU" b="1" i="1" dirty="0" smtClean="0">
                <a:solidFill>
                  <a:srgbClr val="CC00FF"/>
                </a:solidFill>
                <a:latin typeface="Adobe Caslon Pro Bold" pitchFamily="18" charset="0"/>
              </a:rPr>
              <a:t> 500 </a:t>
            </a:r>
            <a:endParaRPr lang="ru-RU" b="1" i="1" dirty="0">
              <a:solidFill>
                <a:srgbClr val="CC00FF"/>
              </a:solidFill>
            </a:endParaRPr>
          </a:p>
        </p:txBody>
      </p:sp>
      <p:sp>
        <p:nvSpPr>
          <p:cNvPr id="54276" name="Содержимое 9"/>
          <p:cNvSpPr>
            <a:spLocks noGrp="1"/>
          </p:cNvSpPr>
          <p:nvPr>
            <p:ph idx="1"/>
          </p:nvPr>
        </p:nvSpPr>
        <p:spPr>
          <a:xfrm>
            <a:off x="428625" y="785813"/>
            <a:ext cx="8429625" cy="2143125"/>
          </a:xfrm>
        </p:spPr>
        <p:txBody>
          <a:bodyPr/>
          <a:lstStyle/>
          <a:p>
            <a:pPr>
              <a:buFont typeface="Arial" charset="0"/>
              <a:buNone/>
            </a:pPr>
            <a:r>
              <a:rPr lang="ru-RU" smtClean="0"/>
              <a:t>		</a:t>
            </a:r>
            <a:r>
              <a:rPr lang="ru-RU" sz="2000" b="1" smtClean="0">
                <a:latin typeface="Times New Roman" pitchFamily="18" charset="0"/>
                <a:cs typeface="Times New Roman" pitchFamily="18" charset="0"/>
              </a:rPr>
              <a:t>В фрагменте базы данных представлены сведения о родственных отношениях. Определите на основании приведенных данных, фамилию и инициалы племянника Симоняна Н.И. Примечание: племянник – сын сестры или брата.</a:t>
            </a:r>
          </a:p>
          <a:p>
            <a:pPr>
              <a:buFont typeface="Arial" charset="0"/>
              <a:buNone/>
            </a:pPr>
            <a:endParaRPr lang="ru-RU" sz="2400" smtClean="0"/>
          </a:p>
          <a:p>
            <a:endParaRPr lang="ru-RU" smtClean="0"/>
          </a:p>
        </p:txBody>
      </p:sp>
      <p:pic>
        <p:nvPicPr>
          <p:cNvPr id="54277" name="Picture 2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1285875" y="2357438"/>
            <a:ext cx="6786563" cy="347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Заголовок 1"/>
          <p:cNvSpPr txBox="1">
            <a:spLocks/>
          </p:cNvSpPr>
          <p:nvPr/>
        </p:nvSpPr>
        <p:spPr bwMode="auto">
          <a:xfrm>
            <a:off x="500063" y="285750"/>
            <a:ext cx="8215312" cy="714375"/>
          </a:xfrm>
          <a:prstGeom prst="rect">
            <a:avLst/>
          </a:prstGeom>
          <a:solidFill>
            <a:srgbClr val="FFCCCC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ru-RU" sz="3600" b="1" i="1">
                <a:latin typeface="Comic Sans MS" pitchFamily="66" charset="0"/>
              </a:rPr>
              <a:t>Ответ: (</a:t>
            </a:r>
            <a:r>
              <a:rPr lang="en-US" sz="3600" b="1" i="1">
                <a:latin typeface="Comic Sans MS" pitchFamily="66" charset="0"/>
              </a:rPr>
              <a:t>Microsoft Office</a:t>
            </a:r>
            <a:r>
              <a:rPr lang="ru-RU" sz="3600" b="1" i="1">
                <a:latin typeface="Comic Sans MS" pitchFamily="66" charset="0"/>
              </a:rPr>
              <a:t> </a:t>
            </a:r>
            <a:r>
              <a:rPr lang="ru-RU" sz="3600" b="1" i="1">
                <a:solidFill>
                  <a:srgbClr val="CC00FF"/>
                </a:solidFill>
                <a:latin typeface="Comic Sans MS" pitchFamily="66" charset="0"/>
              </a:rPr>
              <a:t>500</a:t>
            </a:r>
            <a:r>
              <a:rPr lang="ru-RU" sz="3600" b="1" i="1">
                <a:latin typeface="Comic Sans MS" pitchFamily="66" charset="0"/>
              </a:rPr>
              <a:t>) </a:t>
            </a:r>
          </a:p>
        </p:txBody>
      </p:sp>
      <p:grpSp>
        <p:nvGrpSpPr>
          <p:cNvPr id="55299" name="Группа 3"/>
          <p:cNvGrpSpPr>
            <a:grpSpLocks/>
          </p:cNvGrpSpPr>
          <p:nvPr/>
        </p:nvGrpSpPr>
        <p:grpSpPr bwMode="auto">
          <a:xfrm>
            <a:off x="5500688" y="4643438"/>
            <a:ext cx="3286125" cy="1714500"/>
            <a:chOff x="6572256" y="5286388"/>
            <a:chExt cx="3286156" cy="1714512"/>
          </a:xfrm>
        </p:grpSpPr>
        <p:sp>
          <p:nvSpPr>
            <p:cNvPr id="6" name="TextBox 5">
              <a:hlinkClick r:id="rId2" action="ppaction://hlinksldjump"/>
            </p:cNvPr>
            <p:cNvSpPr txBox="1"/>
            <p:nvPr/>
          </p:nvSpPr>
          <p:spPr>
            <a:xfrm>
              <a:off x="6572256" y="5857892"/>
              <a:ext cx="1354150" cy="584204"/>
            </a:xfrm>
            <a:prstGeom prst="rect">
              <a:avLst/>
            </a:prstGeom>
            <a:gradFill flip="none" rotWithShape="1"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2700000" scaled="1"/>
              <a:tileRect/>
            </a:gradFill>
          </p:spPr>
          <p:txBody>
            <a:bodyPr wrap="none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1600" b="1" dirty="0">
                  <a:solidFill>
                    <a:srgbClr val="7030A0"/>
                  </a:solidFill>
                  <a:latin typeface="+mn-lt"/>
                  <a:cs typeface="+mn-cs"/>
                </a:rPr>
                <a:t>ВЕРНУТЬСЯ К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1600" b="1" dirty="0">
                  <a:solidFill>
                    <a:srgbClr val="7030A0"/>
                  </a:solidFill>
                  <a:latin typeface="+mn-lt"/>
                  <a:cs typeface="+mn-cs"/>
                </a:rPr>
                <a:t> ВОПРОСАМ</a:t>
              </a:r>
            </a:p>
          </p:txBody>
        </p:sp>
        <p:pic>
          <p:nvPicPr>
            <p:cNvPr id="55303" name="Рисунок 5" descr="2.gif"/>
            <p:cNvPicPr>
              <a:picLocks noChangeAspect="1"/>
            </p:cNvPicPr>
            <p:nvPr/>
          </p:nvPicPr>
          <p:blipFill>
            <a:blip r:embed="rId3" cstate="email"/>
            <a:srcRect/>
            <a:stretch>
              <a:fillRect/>
            </a:stretch>
          </p:blipFill>
          <p:spPr bwMode="auto">
            <a:xfrm>
              <a:off x="7929588" y="5286388"/>
              <a:ext cx="1928824" cy="17145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8" name="Прямоугольник 7"/>
          <p:cNvSpPr/>
          <p:nvPr/>
        </p:nvSpPr>
        <p:spPr>
          <a:xfrm>
            <a:off x="357158" y="1643050"/>
            <a:ext cx="8453917" cy="144655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88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Симонов А.Т.</a:t>
            </a:r>
          </a:p>
        </p:txBody>
      </p:sp>
      <p:pic>
        <p:nvPicPr>
          <p:cNvPr id="55301" name="Рисунок 6" descr="Без имени-2.gif"/>
          <p:cNvPicPr>
            <a:picLocks noChangeAspect="1"/>
          </p:cNvPicPr>
          <p:nvPr/>
        </p:nvPicPr>
        <p:blipFill>
          <a:blip r:embed="rId4" cstate="email"/>
          <a:srcRect l="22099" t="41667" r="23569" b="28125"/>
          <a:stretch>
            <a:fillRect/>
          </a:stretch>
        </p:blipFill>
        <p:spPr bwMode="auto">
          <a:xfrm>
            <a:off x="2786063" y="2786063"/>
            <a:ext cx="3500437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Содержимое 2"/>
          <p:cNvSpPr>
            <a:spLocks noGrp="1"/>
          </p:cNvSpPr>
          <p:nvPr>
            <p:ph idx="1"/>
          </p:nvPr>
        </p:nvSpPr>
        <p:spPr>
          <a:xfrm>
            <a:off x="500063" y="1357313"/>
            <a:ext cx="8229600" cy="4525962"/>
          </a:xfrm>
        </p:spPr>
        <p:txBody>
          <a:bodyPr/>
          <a:lstStyle/>
          <a:p>
            <a:pPr algn="just" eaLnBrk="1" hangingPunct="1">
              <a:buFont typeface="Arial" charset="0"/>
              <a:buNone/>
              <a:defRPr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		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Для составления цепочек разрешается использовать бусины 5 типов, обозначаемых буквами  </a:t>
            </a: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А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Б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Е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И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. Каждая цепочка должна состоять из трех бусин, при этом должны соблюдаться следующие правила:</a:t>
            </a:r>
          </a:p>
          <a:p>
            <a:pPr algn="ctr" eaLnBrk="1" hangingPunct="1">
              <a:buFont typeface="Arial" charset="0"/>
              <a:buNone/>
              <a:defRPr/>
            </a:pPr>
            <a:r>
              <a:rPr lang="ru-RU" sz="2400" b="1" i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а) на первом месте стоит одна из букв: А, Е, И,</a:t>
            </a:r>
          </a:p>
          <a:p>
            <a:pPr algn="ctr" eaLnBrk="1" hangingPunct="1">
              <a:buFont typeface="Arial" charset="0"/>
              <a:buNone/>
              <a:defRPr/>
            </a:pPr>
            <a:r>
              <a:rPr lang="ru-RU" sz="2400" b="1" i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б) после гласной буквы в цепочке не может снова идти гласная, а после согласной – согласная,</a:t>
            </a:r>
          </a:p>
          <a:p>
            <a:pPr algn="ctr" eaLnBrk="1" hangingPunct="1">
              <a:buFont typeface="Arial" charset="0"/>
              <a:buNone/>
              <a:defRPr/>
            </a:pPr>
            <a:r>
              <a:rPr lang="ru-RU" sz="2400" b="1" i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в) последней буквой не может быть А.</a:t>
            </a:r>
          </a:p>
          <a:p>
            <a:pPr algn="ctr" eaLnBrk="1" hangingPunct="1">
              <a:buFont typeface="Arial" charset="0"/>
              <a:buNone/>
              <a:defRPr/>
            </a:pPr>
            <a:r>
              <a:rPr lang="ru-RU" sz="2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Какая из цепочек построена по этим правилам?</a:t>
            </a:r>
          </a:p>
          <a:p>
            <a:pPr algn="ctr" eaLnBrk="1" hangingPunct="1">
              <a:buFont typeface="Arial" charset="0"/>
              <a:buNone/>
              <a:defRPr/>
            </a:pPr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1)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АИБ		</a:t>
            </a:r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2)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ЕВА	</a:t>
            </a:r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3)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БИВ	</a:t>
            </a:r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4)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ИБИ</a:t>
            </a:r>
          </a:p>
          <a:p>
            <a:pPr eaLnBrk="1" hangingPunct="1">
              <a:defRPr/>
            </a:pPr>
            <a:endParaRPr lang="ru-RU" dirty="0" smtClean="0"/>
          </a:p>
        </p:txBody>
      </p:sp>
      <p:grpSp>
        <p:nvGrpSpPr>
          <p:cNvPr id="56323" name="Группа 6"/>
          <p:cNvGrpSpPr>
            <a:grpSpLocks/>
          </p:cNvGrpSpPr>
          <p:nvPr/>
        </p:nvGrpSpPr>
        <p:grpSpPr bwMode="auto">
          <a:xfrm>
            <a:off x="2571750" y="5643563"/>
            <a:ext cx="2805113" cy="1095375"/>
            <a:chOff x="142844" y="5572140"/>
            <a:chExt cx="2804961" cy="1095363"/>
          </a:xfrm>
        </p:grpSpPr>
        <p:pic>
          <p:nvPicPr>
            <p:cNvPr id="56325" name="Рисунок 7" descr="3.gif"/>
            <p:cNvPicPr>
              <a:picLocks noChangeAspect="1"/>
            </p:cNvPicPr>
            <p:nvPr/>
          </p:nvPicPr>
          <p:blipFill>
            <a:blip r:embed="rId2" cstate="email"/>
            <a:srcRect/>
            <a:stretch>
              <a:fillRect/>
            </a:stretch>
          </p:blipFill>
          <p:spPr bwMode="auto">
            <a:xfrm>
              <a:off x="142844" y="5572140"/>
              <a:ext cx="1643044" cy="10953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9" name="TextBox 8">
              <a:hlinkClick r:id="rId3" action="ppaction://hlinksldjump"/>
            </p:cNvPr>
            <p:cNvSpPr txBox="1"/>
            <p:nvPr/>
          </p:nvSpPr>
          <p:spPr>
            <a:xfrm>
              <a:off x="1500083" y="5929323"/>
              <a:ext cx="1447722" cy="584194"/>
            </a:xfrm>
            <a:prstGeom prst="rect">
              <a:avLst/>
            </a:prstGeom>
            <a:gradFill flip="none" rotWithShape="1"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2700000" scaled="1"/>
              <a:tileRect/>
            </a:gradFill>
          </p:spPr>
          <p:txBody>
            <a:bodyPr wrap="none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1600" b="1" dirty="0">
                  <a:solidFill>
                    <a:srgbClr val="7030A0"/>
                  </a:solidFill>
                  <a:latin typeface="+mn-lt"/>
                  <a:cs typeface="+mn-cs"/>
                </a:rPr>
                <a:t>ПОСМОТРЕТЬ 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1600" b="1" dirty="0">
                  <a:solidFill>
                    <a:srgbClr val="7030A0"/>
                  </a:solidFill>
                  <a:latin typeface="+mn-lt"/>
                  <a:cs typeface="+mn-cs"/>
                </a:rPr>
                <a:t>ОТВЕТ</a:t>
              </a:r>
            </a:p>
          </p:txBody>
        </p:sp>
      </p:grpSp>
      <p:sp>
        <p:nvSpPr>
          <p:cNvPr id="56324" name="Заголовок 1"/>
          <p:cNvSpPr txBox="1">
            <a:spLocks/>
          </p:cNvSpPr>
          <p:nvPr/>
        </p:nvSpPr>
        <p:spPr bwMode="auto">
          <a:xfrm>
            <a:off x="500063" y="285750"/>
            <a:ext cx="8215312" cy="714375"/>
          </a:xfrm>
          <a:prstGeom prst="rect">
            <a:avLst/>
          </a:prstGeom>
          <a:solidFill>
            <a:srgbClr val="00B050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ru-RU" sz="4400" b="1" i="1">
                <a:solidFill>
                  <a:srgbClr val="7030A0"/>
                </a:solidFill>
                <a:latin typeface="Adobe Caslon Pro Bold" pitchFamily="18" charset="0"/>
              </a:rPr>
              <a:t>Алгоритмизация</a:t>
            </a:r>
            <a:r>
              <a:rPr lang="ru-RU" sz="4400" b="1" i="1">
                <a:latin typeface="Adobe Caslon Pro Bold" pitchFamily="18" charset="0"/>
              </a:rPr>
              <a:t>  </a:t>
            </a:r>
            <a:r>
              <a:rPr lang="ru-RU" sz="4400" b="1" i="1">
                <a:solidFill>
                  <a:srgbClr val="FFC000"/>
                </a:solidFill>
                <a:latin typeface="Adobe Caslon Pro Bold" pitchFamily="18" charset="0"/>
              </a:rPr>
              <a:t>100</a:t>
            </a:r>
            <a:r>
              <a:rPr lang="ru-RU" sz="4400" b="1" i="1">
                <a:solidFill>
                  <a:srgbClr val="CC00FF"/>
                </a:solidFill>
                <a:latin typeface="Adobe Caslon Pro Bold" pitchFamily="18" charset="0"/>
              </a:rPr>
              <a:t> </a:t>
            </a:r>
            <a:endParaRPr lang="ru-RU" sz="4400" b="1" i="1">
              <a:solidFill>
                <a:srgbClr val="CC00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Содержимое 2"/>
          <p:cNvSpPr>
            <a:spLocks noGrp="1"/>
          </p:cNvSpPr>
          <p:nvPr>
            <p:ph idx="1"/>
          </p:nvPr>
        </p:nvSpPr>
        <p:spPr>
          <a:xfrm>
            <a:off x="571500" y="2286000"/>
            <a:ext cx="7972425" cy="2257425"/>
          </a:xfrm>
        </p:spPr>
        <p:txBody>
          <a:bodyPr/>
          <a:lstStyle/>
          <a:p>
            <a:pPr algn="ctr" eaLnBrk="1" hangingPunct="1">
              <a:buFont typeface="Arial" charset="0"/>
              <a:buNone/>
              <a:defRPr/>
            </a:pPr>
            <a:r>
              <a:rPr lang="ru-RU" sz="150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4) </a:t>
            </a:r>
            <a:r>
              <a:rPr lang="ru-RU" sz="150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ИБИ</a:t>
            </a:r>
            <a:endParaRPr lang="ru-RU" sz="15000" dirty="0" smtClean="0">
              <a:solidFill>
                <a:srgbClr val="0033CC"/>
              </a:solidFill>
            </a:endParaRPr>
          </a:p>
        </p:txBody>
      </p:sp>
      <p:sp>
        <p:nvSpPr>
          <p:cNvPr id="57347" name="Заголовок 1"/>
          <p:cNvSpPr txBox="1">
            <a:spLocks/>
          </p:cNvSpPr>
          <p:nvPr/>
        </p:nvSpPr>
        <p:spPr bwMode="auto">
          <a:xfrm>
            <a:off x="500063" y="285750"/>
            <a:ext cx="8215312" cy="714375"/>
          </a:xfrm>
          <a:prstGeom prst="rect">
            <a:avLst/>
          </a:prstGeom>
          <a:solidFill>
            <a:srgbClr val="92D050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ru-RU" sz="3600" b="1" i="1">
                <a:latin typeface="Comic Sans MS" pitchFamily="66" charset="0"/>
              </a:rPr>
              <a:t>Ответ: (</a:t>
            </a:r>
            <a:r>
              <a:rPr lang="ru-RU" sz="4400" b="1" i="1">
                <a:solidFill>
                  <a:srgbClr val="7030A0"/>
                </a:solidFill>
                <a:latin typeface="Adobe Caslon Pro Bold" pitchFamily="18" charset="0"/>
              </a:rPr>
              <a:t>Алгоритмизация</a:t>
            </a:r>
            <a:r>
              <a:rPr lang="ru-RU" sz="3600" b="1" i="1">
                <a:latin typeface="Comic Sans MS" pitchFamily="66" charset="0"/>
              </a:rPr>
              <a:t> </a:t>
            </a:r>
            <a:r>
              <a:rPr lang="ru-RU" sz="4400" b="1" i="1">
                <a:solidFill>
                  <a:srgbClr val="C00000"/>
                </a:solidFill>
                <a:latin typeface="Adobe Caslon Pro Bold" pitchFamily="18" charset="0"/>
              </a:rPr>
              <a:t>100</a:t>
            </a:r>
            <a:r>
              <a:rPr lang="ru-RU" sz="3600" b="1" i="1">
                <a:latin typeface="Comic Sans MS" pitchFamily="66" charset="0"/>
              </a:rPr>
              <a:t>) </a:t>
            </a:r>
          </a:p>
        </p:txBody>
      </p:sp>
      <p:grpSp>
        <p:nvGrpSpPr>
          <p:cNvPr id="57348" name="Группа 3"/>
          <p:cNvGrpSpPr>
            <a:grpSpLocks/>
          </p:cNvGrpSpPr>
          <p:nvPr/>
        </p:nvGrpSpPr>
        <p:grpSpPr bwMode="auto">
          <a:xfrm>
            <a:off x="3429000" y="4429125"/>
            <a:ext cx="3286125" cy="1714500"/>
            <a:chOff x="6572256" y="5286388"/>
            <a:chExt cx="3286156" cy="1714512"/>
          </a:xfrm>
        </p:grpSpPr>
        <p:sp>
          <p:nvSpPr>
            <p:cNvPr id="5" name="TextBox 4">
              <a:hlinkClick r:id="rId2" action="ppaction://hlinksldjump"/>
            </p:cNvPr>
            <p:cNvSpPr txBox="1"/>
            <p:nvPr/>
          </p:nvSpPr>
          <p:spPr>
            <a:xfrm>
              <a:off x="6572256" y="5929331"/>
              <a:ext cx="1354151" cy="584204"/>
            </a:xfrm>
            <a:prstGeom prst="rect">
              <a:avLst/>
            </a:prstGeom>
            <a:gradFill flip="none" rotWithShape="1"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2700000" scaled="1"/>
              <a:tileRect/>
            </a:gradFill>
          </p:spPr>
          <p:txBody>
            <a:bodyPr wrap="none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1600" b="1" dirty="0">
                  <a:solidFill>
                    <a:srgbClr val="7030A0"/>
                  </a:solidFill>
                  <a:latin typeface="+mn-lt"/>
                  <a:cs typeface="+mn-cs"/>
                </a:rPr>
                <a:t>ВЕРНУТЬСЯ К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1600" b="1" dirty="0">
                  <a:solidFill>
                    <a:srgbClr val="7030A0"/>
                  </a:solidFill>
                  <a:latin typeface="+mn-lt"/>
                  <a:cs typeface="+mn-cs"/>
                </a:rPr>
                <a:t> ВОПРОСАМ</a:t>
              </a:r>
            </a:p>
          </p:txBody>
        </p:sp>
        <p:pic>
          <p:nvPicPr>
            <p:cNvPr id="57351" name="Рисунок 5" descr="2.gif"/>
            <p:cNvPicPr>
              <a:picLocks noChangeAspect="1"/>
            </p:cNvPicPr>
            <p:nvPr/>
          </p:nvPicPr>
          <p:blipFill>
            <a:blip r:embed="rId3" cstate="email"/>
            <a:srcRect/>
            <a:stretch>
              <a:fillRect/>
            </a:stretch>
          </p:blipFill>
          <p:spPr bwMode="auto">
            <a:xfrm>
              <a:off x="7929588" y="5286388"/>
              <a:ext cx="1928824" cy="17145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57349" name="Рисунок 11" descr="Без имени-1.gif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500063" y="1143000"/>
            <a:ext cx="1395412" cy="200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8370" name="Группа 6"/>
          <p:cNvGrpSpPr>
            <a:grpSpLocks/>
          </p:cNvGrpSpPr>
          <p:nvPr/>
        </p:nvGrpSpPr>
        <p:grpSpPr bwMode="auto">
          <a:xfrm>
            <a:off x="5500688" y="5572125"/>
            <a:ext cx="2805112" cy="1095375"/>
            <a:chOff x="142844" y="5572140"/>
            <a:chExt cx="2804961" cy="1095363"/>
          </a:xfrm>
        </p:grpSpPr>
        <p:pic>
          <p:nvPicPr>
            <p:cNvPr id="58393" name="Рисунок 7" descr="3.gif"/>
            <p:cNvPicPr>
              <a:picLocks noChangeAspect="1"/>
            </p:cNvPicPr>
            <p:nvPr/>
          </p:nvPicPr>
          <p:blipFill>
            <a:blip r:embed="rId2" cstate="email"/>
            <a:srcRect/>
            <a:stretch>
              <a:fillRect/>
            </a:stretch>
          </p:blipFill>
          <p:spPr bwMode="auto">
            <a:xfrm>
              <a:off x="142844" y="5572140"/>
              <a:ext cx="1643044" cy="10953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9" name="TextBox 8">
              <a:hlinkClick r:id="rId3" action="ppaction://hlinksldjump"/>
            </p:cNvPr>
            <p:cNvSpPr txBox="1"/>
            <p:nvPr/>
          </p:nvSpPr>
          <p:spPr>
            <a:xfrm>
              <a:off x="1500083" y="5929324"/>
              <a:ext cx="1447722" cy="584194"/>
            </a:xfrm>
            <a:prstGeom prst="rect">
              <a:avLst/>
            </a:prstGeom>
            <a:gradFill flip="none" rotWithShape="1"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2700000" scaled="1"/>
              <a:tileRect/>
            </a:gradFill>
          </p:spPr>
          <p:txBody>
            <a:bodyPr wrap="none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1600" b="1" dirty="0">
                  <a:solidFill>
                    <a:srgbClr val="7030A0"/>
                  </a:solidFill>
                  <a:latin typeface="+mn-lt"/>
                  <a:cs typeface="+mn-cs"/>
                </a:rPr>
                <a:t>ПОСМОТРЕТЬ 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1600" b="1" dirty="0">
                  <a:solidFill>
                    <a:srgbClr val="7030A0"/>
                  </a:solidFill>
                  <a:latin typeface="+mn-lt"/>
                  <a:cs typeface="+mn-cs"/>
                </a:rPr>
                <a:t>ОТВЕТ</a:t>
              </a:r>
            </a:p>
          </p:txBody>
        </p:sp>
      </p:grpSp>
      <p:sp>
        <p:nvSpPr>
          <p:cNvPr id="58371" name="Заголовок 1"/>
          <p:cNvSpPr txBox="1">
            <a:spLocks/>
          </p:cNvSpPr>
          <p:nvPr/>
        </p:nvSpPr>
        <p:spPr bwMode="auto">
          <a:xfrm>
            <a:off x="500063" y="285750"/>
            <a:ext cx="8215312" cy="714375"/>
          </a:xfrm>
          <a:prstGeom prst="rect">
            <a:avLst/>
          </a:prstGeom>
          <a:solidFill>
            <a:srgbClr val="00B050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ru-RU" sz="4400" b="1" i="1">
                <a:latin typeface="Adobe Caslon Pro Bold" pitchFamily="18" charset="0"/>
              </a:rPr>
              <a:t>Алгоритмизация  </a:t>
            </a:r>
            <a:r>
              <a:rPr lang="ru-RU" sz="4400" b="1" i="1">
                <a:solidFill>
                  <a:srgbClr val="FFC000"/>
                </a:solidFill>
                <a:latin typeface="Adobe Caslon Pro Bold" pitchFamily="18" charset="0"/>
              </a:rPr>
              <a:t>200</a:t>
            </a:r>
            <a:r>
              <a:rPr lang="ru-RU" sz="4400" b="1" i="1">
                <a:solidFill>
                  <a:srgbClr val="CC00FF"/>
                </a:solidFill>
                <a:latin typeface="Adobe Caslon Pro Bold" pitchFamily="18" charset="0"/>
              </a:rPr>
              <a:t> </a:t>
            </a:r>
            <a:endParaRPr lang="ru-RU" sz="4400" b="1" i="1">
              <a:solidFill>
                <a:srgbClr val="CC00FF"/>
              </a:solidFill>
            </a:endParaRPr>
          </a:p>
        </p:txBody>
      </p:sp>
      <p:sp>
        <p:nvSpPr>
          <p:cNvPr id="58372" name="Rectangle 20"/>
          <p:cNvSpPr>
            <a:spLocks noChangeArrowheads="1"/>
          </p:cNvSpPr>
          <p:nvPr/>
        </p:nvSpPr>
        <p:spPr bwMode="auto">
          <a:xfrm>
            <a:off x="285750" y="1285875"/>
            <a:ext cx="8358188" cy="1262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ru-RU" sz="2000" b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Запишите значение переменной </a:t>
            </a:r>
            <a:r>
              <a:rPr lang="en-US" sz="2000" b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s</a:t>
            </a:r>
            <a:r>
              <a:rPr lang="ru-RU" sz="2000" b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после выполнения фрагмента алгоритма: </a:t>
            </a:r>
          </a:p>
          <a:p>
            <a:pPr eaLnBrk="0" hangingPunct="0"/>
            <a:endParaRPr lang="ru-RU" sz="3600" b="1">
              <a:latin typeface="Calibri" pitchFamily="34" charset="0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58373" name="Rectangle 30"/>
          <p:cNvSpPr>
            <a:spLocks noChangeArrowheads="1"/>
          </p:cNvSpPr>
          <p:nvPr/>
        </p:nvSpPr>
        <p:spPr bwMode="auto">
          <a:xfrm>
            <a:off x="180975" y="422910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>
              <a:latin typeface="Calibri" pitchFamily="34" charset="0"/>
            </a:endParaRPr>
          </a:p>
        </p:txBody>
      </p:sp>
      <p:grpSp>
        <p:nvGrpSpPr>
          <p:cNvPr id="58374" name="Group 1"/>
          <p:cNvGrpSpPr>
            <a:grpSpLocks noChangeAspect="1"/>
          </p:cNvGrpSpPr>
          <p:nvPr/>
        </p:nvGrpSpPr>
        <p:grpSpPr bwMode="auto">
          <a:xfrm>
            <a:off x="1857375" y="2071688"/>
            <a:ext cx="5045075" cy="3695700"/>
            <a:chOff x="2262" y="1187"/>
            <a:chExt cx="7946" cy="5820"/>
          </a:xfrm>
        </p:grpSpPr>
        <p:sp>
          <p:nvSpPr>
            <p:cNvPr id="58377" name="AutoShape 19"/>
            <p:cNvSpPr>
              <a:spLocks noChangeAspect="1" noChangeArrowheads="1" noTextEdit="1"/>
            </p:cNvSpPr>
            <p:nvPr/>
          </p:nvSpPr>
          <p:spPr bwMode="auto">
            <a:xfrm>
              <a:off x="2262" y="1187"/>
              <a:ext cx="7946" cy="5820"/>
            </a:xfrm>
            <a:prstGeom prst="rect">
              <a:avLst/>
            </a:prstGeom>
            <a:solidFill>
              <a:schemeClr val="accent3">
                <a:lumMod val="20000"/>
                <a:lumOff val="80000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pPr algn="ctr">
                <a:defRPr/>
              </a:pPr>
              <a:endParaRPr lang="ru-RU" b="1" dirty="0">
                <a:latin typeface="Courier New" pitchFamily="49" charset="0"/>
                <a:ea typeface="Calibri" pitchFamily="34" charset="0"/>
                <a:cs typeface="Courier New" pitchFamily="49" charset="0"/>
              </a:endParaRPr>
            </a:p>
          </p:txBody>
        </p:sp>
        <p:sp>
          <p:nvSpPr>
            <p:cNvPr id="58376" name="Rectangle 17"/>
            <p:cNvSpPr>
              <a:spLocks noChangeArrowheads="1"/>
            </p:cNvSpPr>
            <p:nvPr/>
          </p:nvSpPr>
          <p:spPr bwMode="auto">
            <a:xfrm>
              <a:off x="5608" y="1318"/>
              <a:ext cx="1492" cy="769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/>
              <a:r>
                <a:rPr lang="en-US" sz="1400" b="1"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n:=0;</a:t>
              </a:r>
              <a:endParaRPr lang="ru-RU" sz="1400" b="1">
                <a:ea typeface="Calibri" pitchFamily="34" charset="0"/>
                <a:cs typeface="Courier New" pitchFamily="49" charset="0"/>
              </a:endParaRPr>
            </a:p>
            <a:p>
              <a:pPr algn="ctr" eaLnBrk="0" hangingPunct="0"/>
              <a:r>
                <a:rPr lang="en-US" sz="1400" b="1"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s:=0;</a:t>
              </a:r>
              <a:endParaRPr lang="en-US" sz="1400" b="1">
                <a:latin typeface="Calibri" pitchFamily="34" charset="0"/>
                <a:ea typeface="Calibri" pitchFamily="34" charset="0"/>
                <a:cs typeface="Courier New" pitchFamily="49" charset="0"/>
              </a:endParaRPr>
            </a:p>
          </p:txBody>
        </p:sp>
        <p:sp>
          <p:nvSpPr>
            <p:cNvPr id="2" name="AutoShape 16"/>
            <p:cNvSpPr>
              <a:spLocks noChangeArrowheads="1"/>
            </p:cNvSpPr>
            <p:nvPr/>
          </p:nvSpPr>
          <p:spPr bwMode="auto">
            <a:xfrm>
              <a:off x="4962" y="2537"/>
              <a:ext cx="2735" cy="998"/>
            </a:xfrm>
            <a:prstGeom prst="flowChartDecision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r>
                <a:rPr lang="en-US" sz="1200" b="1"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n &gt;100?</a:t>
              </a:r>
              <a:endParaRPr lang="en-US" sz="1200">
                <a:latin typeface="Calibri" pitchFamily="34" charset="0"/>
                <a:ea typeface="Calibri" pitchFamily="34" charset="0"/>
                <a:cs typeface="Courier New" pitchFamily="49" charset="0"/>
              </a:endParaRPr>
            </a:p>
          </p:txBody>
        </p:sp>
        <p:cxnSp>
          <p:nvCxnSpPr>
            <p:cNvPr id="58378" name="AutoShape 15"/>
            <p:cNvCxnSpPr>
              <a:cxnSpLocks noChangeShapeType="1"/>
            </p:cNvCxnSpPr>
            <p:nvPr/>
          </p:nvCxnSpPr>
          <p:spPr bwMode="auto">
            <a:xfrm>
              <a:off x="6277" y="2027"/>
              <a:ext cx="1" cy="525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</p:cxnSp>
        <p:cxnSp>
          <p:nvCxnSpPr>
            <p:cNvPr id="58379" name="AutoShape 14"/>
            <p:cNvCxnSpPr>
              <a:cxnSpLocks noChangeShapeType="1"/>
            </p:cNvCxnSpPr>
            <p:nvPr/>
          </p:nvCxnSpPr>
          <p:spPr bwMode="auto">
            <a:xfrm>
              <a:off x="6276" y="3485"/>
              <a:ext cx="2" cy="489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</p:cxnSp>
        <p:sp>
          <p:nvSpPr>
            <p:cNvPr id="58380" name="Freeform 13"/>
            <p:cNvSpPr>
              <a:spLocks/>
            </p:cNvSpPr>
            <p:nvPr/>
          </p:nvSpPr>
          <p:spPr bwMode="auto">
            <a:xfrm>
              <a:off x="7514" y="3008"/>
              <a:ext cx="2471" cy="1673"/>
            </a:xfrm>
            <a:custGeom>
              <a:avLst/>
              <a:gdLst>
                <a:gd name="T0" fmla="*/ 0 w 701"/>
                <a:gd name="T1" fmla="*/ 0 h 1672"/>
                <a:gd name="T2" fmla="*/ 58896903 w 701"/>
                <a:gd name="T3" fmla="*/ 0 h 1672"/>
                <a:gd name="T4" fmla="*/ 58896903 w 701"/>
                <a:gd name="T5" fmla="*/ 1681 h 1672"/>
                <a:gd name="T6" fmla="*/ 0 60000 65536"/>
                <a:gd name="T7" fmla="*/ 0 60000 65536"/>
                <a:gd name="T8" fmla="*/ 0 60000 65536"/>
                <a:gd name="T9" fmla="*/ 0 w 701"/>
                <a:gd name="T10" fmla="*/ 0 h 1672"/>
                <a:gd name="T11" fmla="*/ 701 w 701"/>
                <a:gd name="T12" fmla="*/ 1672 h 167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701" h="1672">
                  <a:moveTo>
                    <a:pt x="0" y="0"/>
                  </a:moveTo>
                  <a:lnTo>
                    <a:pt x="701" y="0"/>
                  </a:lnTo>
                  <a:lnTo>
                    <a:pt x="701" y="1672"/>
                  </a:lnTo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 type="triangle" w="med" len="lg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8381" name="Rectangle 12"/>
            <p:cNvSpPr>
              <a:spLocks noChangeArrowheads="1"/>
            </p:cNvSpPr>
            <p:nvPr/>
          </p:nvSpPr>
          <p:spPr bwMode="auto">
            <a:xfrm>
              <a:off x="7663" y="2537"/>
              <a:ext cx="900" cy="4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pPr algn="ctr"/>
              <a:r>
                <a:rPr lang="ru-RU" b="1"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да</a:t>
              </a:r>
              <a:endParaRPr lang="ru-RU">
                <a:latin typeface="Calibri" pitchFamily="34" charset="0"/>
                <a:ea typeface="Calibri" pitchFamily="34" charset="0"/>
                <a:cs typeface="Courier New" pitchFamily="49" charset="0"/>
              </a:endParaRPr>
            </a:p>
          </p:txBody>
        </p:sp>
        <p:sp>
          <p:nvSpPr>
            <p:cNvPr id="58382" name="Rectangle 11"/>
            <p:cNvSpPr>
              <a:spLocks noChangeArrowheads="1"/>
            </p:cNvSpPr>
            <p:nvPr/>
          </p:nvSpPr>
          <p:spPr bwMode="auto">
            <a:xfrm>
              <a:off x="5523" y="3546"/>
              <a:ext cx="755" cy="3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pPr algn="ctr"/>
              <a:r>
                <a:rPr lang="ru-RU" b="1"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нет</a:t>
              </a:r>
            </a:p>
          </p:txBody>
        </p:sp>
        <p:sp>
          <p:nvSpPr>
            <p:cNvPr id="58383" name="Rectangle 9"/>
            <p:cNvSpPr>
              <a:spLocks noChangeArrowheads="1"/>
            </p:cNvSpPr>
            <p:nvPr/>
          </p:nvSpPr>
          <p:spPr bwMode="auto">
            <a:xfrm>
              <a:off x="5704" y="6029"/>
              <a:ext cx="1339" cy="394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/>
              <a:r>
                <a:rPr lang="en-US" sz="1100" b="1"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n</a:t>
              </a:r>
              <a:r>
                <a:rPr lang="ru-RU" sz="1100" b="1"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:=</a:t>
              </a:r>
              <a:r>
                <a:rPr lang="en-US" sz="1100" b="1"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n</a:t>
              </a:r>
              <a:r>
                <a:rPr lang="ru-RU" sz="1100" b="1"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+</a:t>
              </a:r>
              <a:r>
                <a:rPr lang="en-US" sz="1100" b="1"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1</a:t>
              </a:r>
              <a:endParaRPr lang="en-US">
                <a:latin typeface="Calibri" pitchFamily="34" charset="0"/>
                <a:ea typeface="Calibri" pitchFamily="34" charset="0"/>
                <a:cs typeface="Courier New" pitchFamily="49" charset="0"/>
              </a:endParaRPr>
            </a:p>
          </p:txBody>
        </p:sp>
        <p:sp>
          <p:nvSpPr>
            <p:cNvPr id="58384" name="Rectangle 7"/>
            <p:cNvSpPr>
              <a:spLocks noChangeArrowheads="1"/>
            </p:cNvSpPr>
            <p:nvPr/>
          </p:nvSpPr>
          <p:spPr bwMode="auto">
            <a:xfrm>
              <a:off x="4406" y="4090"/>
              <a:ext cx="755" cy="3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pPr algn="ctr"/>
              <a:r>
                <a:rPr lang="ru-RU" b="1"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да</a:t>
              </a:r>
            </a:p>
          </p:txBody>
        </p:sp>
        <p:sp>
          <p:nvSpPr>
            <p:cNvPr id="58385" name="Freeform 6"/>
            <p:cNvSpPr>
              <a:spLocks/>
            </p:cNvSpPr>
            <p:nvPr/>
          </p:nvSpPr>
          <p:spPr bwMode="auto">
            <a:xfrm>
              <a:off x="6278" y="4436"/>
              <a:ext cx="1936" cy="1593"/>
            </a:xfrm>
            <a:custGeom>
              <a:avLst/>
              <a:gdLst>
                <a:gd name="T0" fmla="*/ 1236 w 1936"/>
                <a:gd name="T1" fmla="*/ 0 h 1593"/>
                <a:gd name="T2" fmla="*/ 1936 w 1936"/>
                <a:gd name="T3" fmla="*/ 0 h 1593"/>
                <a:gd name="T4" fmla="*/ 1936 w 1936"/>
                <a:gd name="T5" fmla="*/ 1253 h 1593"/>
                <a:gd name="T6" fmla="*/ 0 w 1936"/>
                <a:gd name="T7" fmla="*/ 1253 h 1593"/>
                <a:gd name="T8" fmla="*/ 0 w 1936"/>
                <a:gd name="T9" fmla="*/ 1593 h 159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936"/>
                <a:gd name="T16" fmla="*/ 0 h 1593"/>
                <a:gd name="T17" fmla="*/ 1936 w 1936"/>
                <a:gd name="T18" fmla="*/ 1593 h 159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936" h="1593">
                  <a:moveTo>
                    <a:pt x="1236" y="0"/>
                  </a:moveTo>
                  <a:lnTo>
                    <a:pt x="1936" y="0"/>
                  </a:lnTo>
                  <a:lnTo>
                    <a:pt x="1936" y="1253"/>
                  </a:lnTo>
                  <a:lnTo>
                    <a:pt x="0" y="1253"/>
                  </a:lnTo>
                  <a:lnTo>
                    <a:pt x="0" y="1593"/>
                  </a:lnTo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 type="triangle" w="med" len="lg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8386" name="Rectangle 3"/>
            <p:cNvSpPr>
              <a:spLocks noChangeArrowheads="1"/>
            </p:cNvSpPr>
            <p:nvPr/>
          </p:nvSpPr>
          <p:spPr bwMode="auto">
            <a:xfrm>
              <a:off x="7775" y="4000"/>
              <a:ext cx="755" cy="3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pPr algn="ctr"/>
              <a:r>
                <a:rPr lang="ru-RU" b="1"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нет</a:t>
              </a:r>
            </a:p>
          </p:txBody>
        </p:sp>
        <p:sp>
          <p:nvSpPr>
            <p:cNvPr id="58387" name="Oval 2"/>
            <p:cNvSpPr>
              <a:spLocks noChangeArrowheads="1"/>
            </p:cNvSpPr>
            <p:nvPr/>
          </p:nvSpPr>
          <p:spPr bwMode="auto">
            <a:xfrm>
              <a:off x="6233" y="5645"/>
              <a:ext cx="85" cy="85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8388" name="AutoShape 10"/>
            <p:cNvSpPr>
              <a:spLocks noChangeArrowheads="1"/>
            </p:cNvSpPr>
            <p:nvPr/>
          </p:nvSpPr>
          <p:spPr bwMode="auto">
            <a:xfrm>
              <a:off x="4962" y="3887"/>
              <a:ext cx="2848" cy="1038"/>
            </a:xfrm>
            <a:prstGeom prst="flowChartDecision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r>
                <a:rPr lang="en-US" sz="1100" b="1"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N </a:t>
              </a:r>
              <a:r>
                <a:rPr lang="ru-RU" sz="1100" b="1"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четно</a:t>
              </a:r>
              <a:r>
                <a:rPr lang="en-US" sz="1100" b="1"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?</a:t>
              </a:r>
              <a:endParaRPr lang="en-US">
                <a:latin typeface="Calibri" pitchFamily="34" charset="0"/>
                <a:ea typeface="Calibri" pitchFamily="34" charset="0"/>
                <a:cs typeface="Courier New" pitchFamily="49" charset="0"/>
              </a:endParaRPr>
            </a:p>
          </p:txBody>
        </p:sp>
        <p:sp>
          <p:nvSpPr>
            <p:cNvPr id="58389" name="Rectangle 18"/>
            <p:cNvSpPr>
              <a:spLocks noChangeArrowheads="1"/>
            </p:cNvSpPr>
            <p:nvPr/>
          </p:nvSpPr>
          <p:spPr bwMode="auto">
            <a:xfrm>
              <a:off x="3874" y="4907"/>
              <a:ext cx="1338" cy="394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/>
              <a:r>
                <a:rPr lang="ru-RU" sz="1100" b="1"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s:=s+n</a:t>
              </a:r>
              <a:endParaRPr lang="ru-RU">
                <a:latin typeface="Calibri" pitchFamily="34" charset="0"/>
                <a:ea typeface="Calibri" pitchFamily="34" charset="0"/>
                <a:cs typeface="Courier New" pitchFamily="49" charset="0"/>
              </a:endParaRPr>
            </a:p>
          </p:txBody>
        </p:sp>
        <p:sp>
          <p:nvSpPr>
            <p:cNvPr id="58390" name="Freeform 5"/>
            <p:cNvSpPr>
              <a:spLocks/>
            </p:cNvSpPr>
            <p:nvPr/>
          </p:nvSpPr>
          <p:spPr bwMode="auto">
            <a:xfrm>
              <a:off x="4523" y="5301"/>
              <a:ext cx="1753" cy="402"/>
            </a:xfrm>
            <a:custGeom>
              <a:avLst/>
              <a:gdLst>
                <a:gd name="T0" fmla="*/ 0 w 1753"/>
                <a:gd name="T1" fmla="*/ 0 h 402"/>
                <a:gd name="T2" fmla="*/ 0 w 1753"/>
                <a:gd name="T3" fmla="*/ 402 h 402"/>
                <a:gd name="T4" fmla="*/ 1753 w 1753"/>
                <a:gd name="T5" fmla="*/ 402 h 402"/>
                <a:gd name="T6" fmla="*/ 0 60000 65536"/>
                <a:gd name="T7" fmla="*/ 0 60000 65536"/>
                <a:gd name="T8" fmla="*/ 0 60000 65536"/>
                <a:gd name="T9" fmla="*/ 0 w 1753"/>
                <a:gd name="T10" fmla="*/ 0 h 402"/>
                <a:gd name="T11" fmla="*/ 1753 w 1753"/>
                <a:gd name="T12" fmla="*/ 402 h 40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53" h="402">
                  <a:moveTo>
                    <a:pt x="0" y="0"/>
                  </a:moveTo>
                  <a:lnTo>
                    <a:pt x="0" y="402"/>
                  </a:lnTo>
                  <a:lnTo>
                    <a:pt x="1753" y="402"/>
                  </a:lnTo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 type="triangle" w="med" len="lg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8391" name="Freeform 8"/>
            <p:cNvSpPr>
              <a:spLocks/>
            </p:cNvSpPr>
            <p:nvPr/>
          </p:nvSpPr>
          <p:spPr bwMode="auto">
            <a:xfrm flipH="1">
              <a:off x="4523" y="4436"/>
              <a:ext cx="527" cy="471"/>
            </a:xfrm>
            <a:custGeom>
              <a:avLst/>
              <a:gdLst>
                <a:gd name="T0" fmla="*/ 0 w 701"/>
                <a:gd name="T1" fmla="*/ 0 h 1672"/>
                <a:gd name="T2" fmla="*/ 53 w 701"/>
                <a:gd name="T3" fmla="*/ 0 h 1672"/>
                <a:gd name="T4" fmla="*/ 53 w 701"/>
                <a:gd name="T5" fmla="*/ 0 h 1672"/>
                <a:gd name="T6" fmla="*/ 0 60000 65536"/>
                <a:gd name="T7" fmla="*/ 0 60000 65536"/>
                <a:gd name="T8" fmla="*/ 0 60000 65536"/>
                <a:gd name="T9" fmla="*/ 0 w 701"/>
                <a:gd name="T10" fmla="*/ 0 h 1672"/>
                <a:gd name="T11" fmla="*/ 701 w 701"/>
                <a:gd name="T12" fmla="*/ 1672 h 167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701" h="1672">
                  <a:moveTo>
                    <a:pt x="0" y="0"/>
                  </a:moveTo>
                  <a:lnTo>
                    <a:pt x="701" y="0"/>
                  </a:lnTo>
                  <a:lnTo>
                    <a:pt x="701" y="1672"/>
                  </a:lnTo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 type="triangle" w="med" len="lg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8392" name="Freeform 4"/>
            <p:cNvSpPr>
              <a:spLocks/>
            </p:cNvSpPr>
            <p:nvPr/>
          </p:nvSpPr>
          <p:spPr bwMode="auto">
            <a:xfrm>
              <a:off x="3395" y="3018"/>
              <a:ext cx="2923" cy="3776"/>
            </a:xfrm>
            <a:custGeom>
              <a:avLst/>
              <a:gdLst>
                <a:gd name="T0" fmla="*/ 1912 w 3082"/>
                <a:gd name="T1" fmla="*/ 3415 h 3776"/>
                <a:gd name="T2" fmla="*/ 1912 w 3082"/>
                <a:gd name="T3" fmla="*/ 3776 h 3776"/>
                <a:gd name="T4" fmla="*/ 0 w 3082"/>
                <a:gd name="T5" fmla="*/ 3776 h 3776"/>
                <a:gd name="T6" fmla="*/ 0 w 3082"/>
                <a:gd name="T7" fmla="*/ 0 h 3776"/>
                <a:gd name="T8" fmla="*/ 1090 w 3082"/>
                <a:gd name="T9" fmla="*/ 0 h 377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82"/>
                <a:gd name="T16" fmla="*/ 0 h 3776"/>
                <a:gd name="T17" fmla="*/ 3082 w 3082"/>
                <a:gd name="T18" fmla="*/ 3776 h 377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82" h="3776">
                  <a:moveTo>
                    <a:pt x="3082" y="3415"/>
                  </a:moveTo>
                  <a:lnTo>
                    <a:pt x="3082" y="3776"/>
                  </a:lnTo>
                  <a:lnTo>
                    <a:pt x="0" y="3776"/>
                  </a:lnTo>
                  <a:lnTo>
                    <a:pt x="0" y="0"/>
                  </a:lnTo>
                  <a:lnTo>
                    <a:pt x="1755" y="0"/>
                  </a:lnTo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 type="triangle" w="med" len="lg"/>
            </a:ln>
          </p:spPr>
          <p:txBody>
            <a:bodyPr/>
            <a:lstStyle/>
            <a:p>
              <a:endParaRPr lang="ru-RU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Заголовок 1"/>
          <p:cNvSpPr txBox="1">
            <a:spLocks/>
          </p:cNvSpPr>
          <p:nvPr/>
        </p:nvSpPr>
        <p:spPr bwMode="auto">
          <a:xfrm>
            <a:off x="500063" y="285750"/>
            <a:ext cx="8215312" cy="714375"/>
          </a:xfrm>
          <a:prstGeom prst="rect">
            <a:avLst/>
          </a:prstGeom>
          <a:solidFill>
            <a:srgbClr val="92D050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ru-RU" sz="3600" b="1" i="1">
                <a:latin typeface="Comic Sans MS" pitchFamily="66" charset="0"/>
              </a:rPr>
              <a:t>Ответ: (</a:t>
            </a:r>
            <a:r>
              <a:rPr lang="ru-RU" sz="4400" b="1" i="1">
                <a:solidFill>
                  <a:srgbClr val="7030A0"/>
                </a:solidFill>
                <a:latin typeface="Adobe Caslon Pro Bold" pitchFamily="18" charset="0"/>
              </a:rPr>
              <a:t>Алгоритмизация</a:t>
            </a:r>
            <a:r>
              <a:rPr lang="ru-RU" sz="3600" b="1" i="1">
                <a:latin typeface="Comic Sans MS" pitchFamily="66" charset="0"/>
              </a:rPr>
              <a:t> </a:t>
            </a:r>
            <a:r>
              <a:rPr lang="ru-RU" sz="4400" b="1" i="1">
                <a:solidFill>
                  <a:srgbClr val="C00000"/>
                </a:solidFill>
                <a:latin typeface="Adobe Caslon Pro Bold" pitchFamily="18" charset="0"/>
              </a:rPr>
              <a:t>200</a:t>
            </a:r>
            <a:r>
              <a:rPr lang="ru-RU" sz="3600" b="1" i="1">
                <a:latin typeface="Comic Sans MS" pitchFamily="66" charset="0"/>
              </a:rPr>
              <a:t>) </a:t>
            </a:r>
          </a:p>
        </p:txBody>
      </p:sp>
      <p:grpSp>
        <p:nvGrpSpPr>
          <p:cNvPr id="59395" name="Группа 3"/>
          <p:cNvGrpSpPr>
            <a:grpSpLocks/>
          </p:cNvGrpSpPr>
          <p:nvPr/>
        </p:nvGrpSpPr>
        <p:grpSpPr bwMode="auto">
          <a:xfrm>
            <a:off x="3000375" y="4929188"/>
            <a:ext cx="3500438" cy="1714500"/>
            <a:chOff x="6357938" y="5286388"/>
            <a:chExt cx="3500474" cy="1714512"/>
          </a:xfrm>
        </p:grpSpPr>
        <p:sp>
          <p:nvSpPr>
            <p:cNvPr id="6" name="TextBox 5">
              <a:hlinkClick r:id="rId2" action="ppaction://hlinksldjump"/>
            </p:cNvPr>
            <p:cNvSpPr txBox="1"/>
            <p:nvPr/>
          </p:nvSpPr>
          <p:spPr>
            <a:xfrm>
              <a:off x="6357938" y="5857892"/>
              <a:ext cx="1354152" cy="584204"/>
            </a:xfrm>
            <a:prstGeom prst="rect">
              <a:avLst/>
            </a:prstGeom>
            <a:gradFill flip="none" rotWithShape="1"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2700000" scaled="1"/>
              <a:tileRect/>
            </a:gradFill>
          </p:spPr>
          <p:txBody>
            <a:bodyPr wrap="none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1600" b="1" dirty="0">
                  <a:solidFill>
                    <a:srgbClr val="7030A0"/>
                  </a:solidFill>
                  <a:latin typeface="+mn-lt"/>
                  <a:cs typeface="+mn-cs"/>
                </a:rPr>
                <a:t>ВЕРНУТЬСЯ К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1600" b="1" dirty="0">
                  <a:solidFill>
                    <a:srgbClr val="7030A0"/>
                  </a:solidFill>
                  <a:latin typeface="+mn-lt"/>
                  <a:cs typeface="+mn-cs"/>
                </a:rPr>
                <a:t> ВОПРОСАМ</a:t>
              </a:r>
            </a:p>
          </p:txBody>
        </p:sp>
        <p:pic>
          <p:nvPicPr>
            <p:cNvPr id="59399" name="Рисунок 5" descr="2.gif"/>
            <p:cNvPicPr>
              <a:picLocks noChangeAspect="1"/>
            </p:cNvPicPr>
            <p:nvPr/>
          </p:nvPicPr>
          <p:blipFill>
            <a:blip r:embed="rId3" cstate="email"/>
            <a:srcRect/>
            <a:stretch>
              <a:fillRect/>
            </a:stretch>
          </p:blipFill>
          <p:spPr bwMode="auto">
            <a:xfrm>
              <a:off x="7929585" y="5286388"/>
              <a:ext cx="1928827" cy="17145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8" name="Прямоугольник 7"/>
          <p:cNvSpPr/>
          <p:nvPr/>
        </p:nvSpPr>
        <p:spPr>
          <a:xfrm>
            <a:off x="571472" y="1357298"/>
            <a:ext cx="8143932" cy="393954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50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2500</a:t>
            </a:r>
          </a:p>
        </p:txBody>
      </p:sp>
      <p:pic>
        <p:nvPicPr>
          <p:cNvPr id="7" name="Picture 17" descr="C:\Documents and Settings\админ\Рабочий стол\Картинки\начальная\School_Clip_Art_151.gif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7643813" y="928688"/>
            <a:ext cx="1500187" cy="188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Содержимое 2"/>
          <p:cNvSpPr>
            <a:spLocks noGrp="1"/>
          </p:cNvSpPr>
          <p:nvPr>
            <p:ph idx="1"/>
          </p:nvPr>
        </p:nvSpPr>
        <p:spPr>
          <a:xfrm>
            <a:off x="642938" y="1143000"/>
            <a:ext cx="8229600" cy="4525963"/>
          </a:xfrm>
        </p:spPr>
        <p:txBody>
          <a:bodyPr/>
          <a:lstStyle/>
          <a:p>
            <a:pPr algn="ctr" eaLnBrk="1" hangingPunct="1">
              <a:buFont typeface="Arial" charset="0"/>
              <a:buNone/>
            </a:pPr>
            <a:r>
              <a:rPr lang="ru-RU" sz="2800" b="1" smtClean="0">
                <a:latin typeface="Times New Roman" pitchFamily="18" charset="0"/>
                <a:cs typeface="Times New Roman" pitchFamily="18" charset="0"/>
              </a:rPr>
              <a:t>Определите, что будет напечатано в результате работы следующего фрагмента программы:</a:t>
            </a:r>
          </a:p>
          <a:p>
            <a:pPr eaLnBrk="1" hangingPunct="1"/>
            <a:endParaRPr lang="ru-RU" smtClean="0"/>
          </a:p>
        </p:txBody>
      </p:sp>
      <p:grpSp>
        <p:nvGrpSpPr>
          <p:cNvPr id="60419" name="Группа 6"/>
          <p:cNvGrpSpPr>
            <a:grpSpLocks/>
          </p:cNvGrpSpPr>
          <p:nvPr/>
        </p:nvGrpSpPr>
        <p:grpSpPr bwMode="auto">
          <a:xfrm>
            <a:off x="142875" y="5572125"/>
            <a:ext cx="2805113" cy="1095375"/>
            <a:chOff x="142844" y="5572140"/>
            <a:chExt cx="2804961" cy="1095363"/>
          </a:xfrm>
        </p:grpSpPr>
        <p:pic>
          <p:nvPicPr>
            <p:cNvPr id="60423" name="Рисунок 7" descr="3.gif"/>
            <p:cNvPicPr>
              <a:picLocks noChangeAspect="1"/>
            </p:cNvPicPr>
            <p:nvPr/>
          </p:nvPicPr>
          <p:blipFill>
            <a:blip r:embed="rId2" cstate="email"/>
            <a:srcRect/>
            <a:stretch>
              <a:fillRect/>
            </a:stretch>
          </p:blipFill>
          <p:spPr bwMode="auto">
            <a:xfrm>
              <a:off x="142844" y="5572140"/>
              <a:ext cx="1643044" cy="10953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9" name="TextBox 8">
              <a:hlinkClick r:id="rId3" action="ppaction://hlinksldjump"/>
            </p:cNvPr>
            <p:cNvSpPr txBox="1"/>
            <p:nvPr/>
          </p:nvSpPr>
          <p:spPr>
            <a:xfrm>
              <a:off x="1500083" y="5929324"/>
              <a:ext cx="1447722" cy="584194"/>
            </a:xfrm>
            <a:prstGeom prst="rect">
              <a:avLst/>
            </a:prstGeom>
            <a:gradFill flip="none" rotWithShape="1"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2700000" scaled="1"/>
              <a:tileRect/>
            </a:gradFill>
          </p:spPr>
          <p:txBody>
            <a:bodyPr wrap="none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1600" b="1" dirty="0">
                  <a:solidFill>
                    <a:srgbClr val="7030A0"/>
                  </a:solidFill>
                  <a:latin typeface="+mn-lt"/>
                  <a:cs typeface="+mn-cs"/>
                </a:rPr>
                <a:t>ПОСМОТРЕТЬ 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1600" b="1" dirty="0">
                  <a:solidFill>
                    <a:srgbClr val="7030A0"/>
                  </a:solidFill>
                  <a:latin typeface="+mn-lt"/>
                  <a:cs typeface="+mn-cs"/>
                </a:rPr>
                <a:t>ОТВЕТ</a:t>
              </a:r>
            </a:p>
          </p:txBody>
        </p:sp>
      </p:grpSp>
      <p:sp>
        <p:nvSpPr>
          <p:cNvPr id="60420" name="Заголовок 1"/>
          <p:cNvSpPr txBox="1">
            <a:spLocks/>
          </p:cNvSpPr>
          <p:nvPr/>
        </p:nvSpPr>
        <p:spPr bwMode="auto">
          <a:xfrm>
            <a:off x="500063" y="285750"/>
            <a:ext cx="8215312" cy="714375"/>
          </a:xfrm>
          <a:prstGeom prst="rect">
            <a:avLst/>
          </a:prstGeom>
          <a:solidFill>
            <a:srgbClr val="00B050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ru-RU" sz="4400" b="1" i="1">
                <a:latin typeface="Adobe Caslon Pro Bold" pitchFamily="18" charset="0"/>
              </a:rPr>
              <a:t>Алгоритмизация  </a:t>
            </a:r>
            <a:r>
              <a:rPr lang="ru-RU" sz="4400" b="1" i="1">
                <a:solidFill>
                  <a:srgbClr val="FFC000"/>
                </a:solidFill>
                <a:latin typeface="Adobe Caslon Pro Bold" pitchFamily="18" charset="0"/>
              </a:rPr>
              <a:t>300</a:t>
            </a:r>
            <a:r>
              <a:rPr lang="ru-RU" sz="4400" b="1" i="1">
                <a:solidFill>
                  <a:srgbClr val="CC00FF"/>
                </a:solidFill>
                <a:latin typeface="Adobe Caslon Pro Bold" pitchFamily="18" charset="0"/>
              </a:rPr>
              <a:t> </a:t>
            </a:r>
            <a:endParaRPr lang="ru-RU" sz="4400" b="1" i="1">
              <a:solidFill>
                <a:srgbClr val="CC00FF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143250" y="2214563"/>
            <a:ext cx="3429000" cy="378618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>
            <a:spAutoFit/>
          </a:bodyPr>
          <a:lstStyle/>
          <a:p>
            <a:pPr>
              <a:defRPr/>
            </a:pP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var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k, s: integer;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begin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 s:=0;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 k:=0;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 while k &lt; 30 do begin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   k:=k+3;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   s:=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s+k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;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 end;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 write(s);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end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. 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0422" name="Рисунок 7" descr="Без имени-1.gif"/>
          <p:cNvPicPr>
            <a:picLocks noChangeAspect="1"/>
          </p:cNvPicPr>
          <p:nvPr/>
        </p:nvPicPr>
        <p:blipFill>
          <a:blip r:embed="rId4" cstate="email"/>
          <a:srcRect l="45000" t="18451" r="10252"/>
          <a:stretch>
            <a:fillRect/>
          </a:stretch>
        </p:blipFill>
        <p:spPr bwMode="auto">
          <a:xfrm>
            <a:off x="928688" y="2143125"/>
            <a:ext cx="2222500" cy="3532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Заголовок 1"/>
          <p:cNvSpPr txBox="1">
            <a:spLocks/>
          </p:cNvSpPr>
          <p:nvPr/>
        </p:nvSpPr>
        <p:spPr bwMode="auto">
          <a:xfrm>
            <a:off x="500063" y="285750"/>
            <a:ext cx="8215312" cy="714375"/>
          </a:xfrm>
          <a:prstGeom prst="rect">
            <a:avLst/>
          </a:prstGeom>
          <a:solidFill>
            <a:srgbClr val="92D050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ru-RU" sz="3600" b="1" i="1">
                <a:latin typeface="Comic Sans MS" pitchFamily="66" charset="0"/>
              </a:rPr>
              <a:t>Ответ: (</a:t>
            </a:r>
            <a:r>
              <a:rPr lang="ru-RU" sz="4400" b="1" i="1">
                <a:solidFill>
                  <a:srgbClr val="7030A0"/>
                </a:solidFill>
                <a:latin typeface="Adobe Caslon Pro Bold" pitchFamily="18" charset="0"/>
              </a:rPr>
              <a:t>Алгоритмизация</a:t>
            </a:r>
            <a:r>
              <a:rPr lang="ru-RU" sz="3600" b="1" i="1">
                <a:latin typeface="Comic Sans MS" pitchFamily="66" charset="0"/>
              </a:rPr>
              <a:t> </a:t>
            </a:r>
            <a:r>
              <a:rPr lang="ru-RU" sz="4400" b="1" i="1">
                <a:solidFill>
                  <a:srgbClr val="C00000"/>
                </a:solidFill>
                <a:latin typeface="Adobe Caslon Pro Bold" pitchFamily="18" charset="0"/>
              </a:rPr>
              <a:t>300</a:t>
            </a:r>
            <a:r>
              <a:rPr lang="ru-RU" sz="3600" b="1" i="1">
                <a:latin typeface="Comic Sans MS" pitchFamily="66" charset="0"/>
              </a:rPr>
              <a:t>) </a:t>
            </a:r>
          </a:p>
        </p:txBody>
      </p:sp>
      <p:grpSp>
        <p:nvGrpSpPr>
          <p:cNvPr id="61443" name="Группа 3"/>
          <p:cNvGrpSpPr>
            <a:grpSpLocks/>
          </p:cNvGrpSpPr>
          <p:nvPr/>
        </p:nvGrpSpPr>
        <p:grpSpPr bwMode="auto">
          <a:xfrm>
            <a:off x="928688" y="5143500"/>
            <a:ext cx="3286125" cy="1714500"/>
            <a:chOff x="6572254" y="5286388"/>
            <a:chExt cx="3286158" cy="1714512"/>
          </a:xfrm>
        </p:grpSpPr>
        <p:sp>
          <p:nvSpPr>
            <p:cNvPr id="6" name="TextBox 5">
              <a:hlinkClick r:id="rId2" action="ppaction://hlinksldjump"/>
            </p:cNvPr>
            <p:cNvSpPr txBox="1"/>
            <p:nvPr/>
          </p:nvSpPr>
          <p:spPr>
            <a:xfrm>
              <a:off x="6572254" y="5857892"/>
              <a:ext cx="1354151" cy="584204"/>
            </a:xfrm>
            <a:prstGeom prst="rect">
              <a:avLst/>
            </a:prstGeom>
            <a:gradFill flip="none" rotWithShape="1"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2700000" scaled="1"/>
              <a:tileRect/>
            </a:gradFill>
          </p:spPr>
          <p:txBody>
            <a:bodyPr wrap="none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1600" b="1" dirty="0">
                  <a:solidFill>
                    <a:srgbClr val="7030A0"/>
                  </a:solidFill>
                  <a:latin typeface="+mn-lt"/>
                  <a:cs typeface="+mn-cs"/>
                </a:rPr>
                <a:t>ВЕРНУТЬСЯ К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1600" b="1" dirty="0">
                  <a:solidFill>
                    <a:srgbClr val="7030A0"/>
                  </a:solidFill>
                  <a:latin typeface="+mn-lt"/>
                  <a:cs typeface="+mn-cs"/>
                </a:rPr>
                <a:t> ВОПРОСАМ</a:t>
              </a:r>
            </a:p>
          </p:txBody>
        </p:sp>
        <p:pic>
          <p:nvPicPr>
            <p:cNvPr id="61447" name="Рисунок 5" descr="2.gif"/>
            <p:cNvPicPr>
              <a:picLocks noChangeAspect="1"/>
            </p:cNvPicPr>
            <p:nvPr/>
          </p:nvPicPr>
          <p:blipFill>
            <a:blip r:embed="rId3" cstate="email"/>
            <a:srcRect/>
            <a:stretch>
              <a:fillRect/>
            </a:stretch>
          </p:blipFill>
          <p:spPr bwMode="auto">
            <a:xfrm>
              <a:off x="7929585" y="5286388"/>
              <a:ext cx="1928827" cy="17145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8" name="Прямоугольник 7"/>
          <p:cNvSpPr/>
          <p:nvPr/>
        </p:nvSpPr>
        <p:spPr>
          <a:xfrm>
            <a:off x="2357422" y="1142984"/>
            <a:ext cx="4464684" cy="470898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300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36</a:t>
            </a:r>
          </a:p>
        </p:txBody>
      </p:sp>
      <p:pic>
        <p:nvPicPr>
          <p:cNvPr id="61445" name="Рисунок 19" descr="4.gif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6286500" y="1214438"/>
            <a:ext cx="2714625" cy="2044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Содержимое 2"/>
          <p:cNvSpPr>
            <a:spLocks noGrp="1"/>
          </p:cNvSpPr>
          <p:nvPr>
            <p:ph idx="1"/>
          </p:nvPr>
        </p:nvSpPr>
        <p:spPr>
          <a:xfrm>
            <a:off x="428625" y="1571625"/>
            <a:ext cx="4614863" cy="3614738"/>
          </a:xfrm>
        </p:spPr>
        <p:txBody>
          <a:bodyPr/>
          <a:lstStyle/>
          <a:p>
            <a:pPr algn="ctr" eaLnBrk="1" hangingPunct="1">
              <a:buFont typeface="Arial" charset="0"/>
              <a:buNone/>
            </a:pPr>
            <a:r>
              <a:rPr lang="ru-RU" sz="3600" b="1" i="1" smtClean="0">
                <a:solidFill>
                  <a:srgbClr val="002060"/>
                </a:solidFill>
              </a:rPr>
              <a:t>	</a:t>
            </a:r>
            <a:r>
              <a:rPr lang="ru-RU" b="1" smtClean="0">
                <a:solidFill>
                  <a:srgbClr val="002060"/>
                </a:solidFill>
                <a:latin typeface="Cambria" pitchFamily="18" charset="0"/>
              </a:rPr>
              <a:t>Назовите имя отца </a:t>
            </a:r>
            <a:r>
              <a:rPr lang="ru-RU" b="1" smtClean="0">
                <a:solidFill>
                  <a:srgbClr val="0070C0"/>
                </a:solidFill>
                <a:latin typeface="Cambria" pitchFamily="18" charset="0"/>
              </a:rPr>
              <a:t>Августы Ады Лавлейс </a:t>
            </a:r>
            <a:r>
              <a:rPr lang="ru-RU" b="1" smtClean="0">
                <a:latin typeface="Cambria" pitchFamily="18" charset="0"/>
              </a:rPr>
              <a:t>и скажите, пожалуйста, какой вклад Ада Лавлейс внесла в развитие программирования?</a:t>
            </a:r>
          </a:p>
        </p:txBody>
      </p:sp>
      <p:pic>
        <p:nvPicPr>
          <p:cNvPr id="7171" name="Picture 2" descr="Картинка 8 из 288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143504" y="1285860"/>
            <a:ext cx="3429029" cy="4340543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grpSp>
        <p:nvGrpSpPr>
          <p:cNvPr id="7172" name="Группа 7"/>
          <p:cNvGrpSpPr>
            <a:grpSpLocks/>
          </p:cNvGrpSpPr>
          <p:nvPr/>
        </p:nvGrpSpPr>
        <p:grpSpPr bwMode="auto">
          <a:xfrm>
            <a:off x="2214563" y="5500688"/>
            <a:ext cx="2805112" cy="1095375"/>
            <a:chOff x="142844" y="5572140"/>
            <a:chExt cx="2804961" cy="1095363"/>
          </a:xfrm>
        </p:grpSpPr>
        <p:pic>
          <p:nvPicPr>
            <p:cNvPr id="7174" name="Рисунок 8" descr="3.gif"/>
            <p:cNvPicPr>
              <a:picLocks noChangeAspect="1"/>
            </p:cNvPicPr>
            <p:nvPr/>
          </p:nvPicPr>
          <p:blipFill>
            <a:blip r:embed="rId4" cstate="email"/>
            <a:srcRect/>
            <a:stretch>
              <a:fillRect/>
            </a:stretch>
          </p:blipFill>
          <p:spPr bwMode="auto">
            <a:xfrm>
              <a:off x="142844" y="5572140"/>
              <a:ext cx="1643044" cy="10953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0" name="TextBox 9">
              <a:hlinkClick r:id="rId5" action="ppaction://hlinksldjump"/>
            </p:cNvPr>
            <p:cNvSpPr txBox="1"/>
            <p:nvPr/>
          </p:nvSpPr>
          <p:spPr>
            <a:xfrm>
              <a:off x="1500083" y="5929323"/>
              <a:ext cx="1447722" cy="584194"/>
            </a:xfrm>
            <a:prstGeom prst="rect">
              <a:avLst/>
            </a:prstGeom>
            <a:gradFill flip="none" rotWithShape="1"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2700000" scaled="1"/>
              <a:tileRect/>
            </a:gradFill>
          </p:spPr>
          <p:txBody>
            <a:bodyPr wrap="none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1600" b="1" dirty="0">
                  <a:solidFill>
                    <a:srgbClr val="7030A0"/>
                  </a:solidFill>
                  <a:latin typeface="+mn-lt"/>
                  <a:cs typeface="+mn-cs"/>
                </a:rPr>
                <a:t>ПОСМОТРЕТЬ 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1600" b="1" dirty="0">
                  <a:solidFill>
                    <a:srgbClr val="7030A0"/>
                  </a:solidFill>
                  <a:latin typeface="+mn-lt"/>
                  <a:cs typeface="+mn-cs"/>
                </a:rPr>
                <a:t>ОТВЕТ</a:t>
              </a:r>
            </a:p>
          </p:txBody>
        </p:sp>
      </p:grpSp>
      <p:sp>
        <p:nvSpPr>
          <p:cNvPr id="7173" name="Заголовок 1"/>
          <p:cNvSpPr>
            <a:spLocks noGrp="1"/>
          </p:cNvSpPr>
          <p:nvPr>
            <p:ph type="title"/>
          </p:nvPr>
        </p:nvSpPr>
        <p:spPr>
          <a:xfrm>
            <a:off x="642938" y="285750"/>
            <a:ext cx="7972425" cy="654050"/>
          </a:xfrm>
          <a:solidFill>
            <a:srgbClr val="00B050"/>
          </a:solidFill>
        </p:spPr>
        <p:txBody>
          <a:bodyPr/>
          <a:lstStyle/>
          <a:p>
            <a:pPr eaLnBrk="1" hangingPunct="1"/>
            <a:r>
              <a:rPr lang="ru-RU" sz="4800" b="1" i="1" smtClean="0">
                <a:solidFill>
                  <a:srgbClr val="CC3300"/>
                </a:solidFill>
              </a:rPr>
              <a:t>Великие имена </a:t>
            </a:r>
            <a:r>
              <a:rPr lang="ru-RU" sz="4800" b="1" i="1" smtClean="0">
                <a:solidFill>
                  <a:srgbClr val="FFC000"/>
                </a:solidFill>
              </a:rPr>
              <a:t>200</a:t>
            </a:r>
            <a:endParaRPr lang="ru-RU" sz="4800" smtClean="0">
              <a:solidFill>
                <a:srgbClr val="FFC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Содержимое 2"/>
          <p:cNvSpPr>
            <a:spLocks noGrp="1"/>
          </p:cNvSpPr>
          <p:nvPr>
            <p:ph idx="1"/>
          </p:nvPr>
        </p:nvSpPr>
        <p:spPr>
          <a:xfrm>
            <a:off x="500063" y="1285875"/>
            <a:ext cx="8229600" cy="4525963"/>
          </a:xfrm>
        </p:spPr>
        <p:txBody>
          <a:bodyPr/>
          <a:lstStyle/>
          <a:p>
            <a:pPr algn="ctr" eaLnBrk="1" hangingPunct="1">
              <a:buFont typeface="Arial" charset="0"/>
              <a:buNone/>
              <a:defRPr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Определите значение целочисленных переменных </a:t>
            </a:r>
            <a:r>
              <a:rPr lang="ru-RU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и </a:t>
            </a:r>
            <a:r>
              <a:rPr lang="ru-RU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b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после выполнения фрагмента программы:</a:t>
            </a:r>
          </a:p>
          <a:p>
            <a:pPr algn="ctr" eaLnBrk="1" hangingPunct="1">
              <a:buFont typeface="Arial" charset="0"/>
              <a:buNone/>
              <a:defRPr/>
            </a:pPr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buFont typeface="Arial" charset="0"/>
              <a:buNone/>
              <a:defRPr/>
            </a:pPr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buFont typeface="Arial" charset="0"/>
              <a:buNone/>
              <a:defRPr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marL="514350" indent="-514350" algn="ctr" eaLnBrk="1" hangingPunct="1">
              <a:buFont typeface="Arial" charset="0"/>
              <a:buNone/>
              <a:defRPr/>
            </a:pPr>
            <a:r>
              <a:rPr lang="ru-RU" b="1" dirty="0" smtClean="0">
                <a:solidFill>
                  <a:srgbClr val="0033CC"/>
                </a:solidFill>
                <a:latin typeface="Comic Sans MS" pitchFamily="66" charset="0"/>
                <a:cs typeface="Times New Roman" pitchFamily="18" charset="0"/>
              </a:rPr>
              <a:t>1)</a:t>
            </a:r>
            <a:r>
              <a:rPr lang="ru-RU" b="1" dirty="0" smtClean="0">
                <a:latin typeface="Comic Sans MS" pitchFamily="66" charset="0"/>
                <a:cs typeface="Times New Roman" pitchFamily="18" charset="0"/>
              </a:rPr>
              <a:t> </a:t>
            </a:r>
            <a:r>
              <a:rPr lang="ru-RU" b="1" dirty="0" err="1" smtClean="0">
                <a:latin typeface="Comic Sans MS" pitchFamily="66" charset="0"/>
                <a:cs typeface="Times New Roman" pitchFamily="18" charset="0"/>
              </a:rPr>
              <a:t>a</a:t>
            </a:r>
            <a:r>
              <a:rPr lang="ru-RU" b="1" dirty="0" smtClean="0">
                <a:latin typeface="Comic Sans MS" pitchFamily="66" charset="0"/>
                <a:cs typeface="Times New Roman" pitchFamily="18" charset="0"/>
              </a:rPr>
              <a:t> = 0, </a:t>
            </a:r>
            <a:r>
              <a:rPr lang="ru-RU" b="1" dirty="0" err="1" smtClean="0">
                <a:latin typeface="Comic Sans MS" pitchFamily="66" charset="0"/>
                <a:cs typeface="Times New Roman" pitchFamily="18" charset="0"/>
              </a:rPr>
              <a:t>b</a:t>
            </a:r>
            <a:r>
              <a:rPr lang="ru-RU" b="1" dirty="0" smtClean="0">
                <a:latin typeface="Comic Sans MS" pitchFamily="66" charset="0"/>
                <a:cs typeface="Times New Roman" pitchFamily="18" charset="0"/>
              </a:rPr>
              <a:t> = 18 	</a:t>
            </a:r>
            <a:r>
              <a:rPr lang="ru-RU" b="1" dirty="0" smtClean="0">
                <a:solidFill>
                  <a:srgbClr val="0033CC"/>
                </a:solidFill>
                <a:latin typeface="Comic Sans MS" pitchFamily="66" charset="0"/>
                <a:cs typeface="Times New Roman" pitchFamily="18" charset="0"/>
              </a:rPr>
              <a:t>2) </a:t>
            </a:r>
            <a:r>
              <a:rPr lang="ru-RU" b="1" dirty="0" err="1" smtClean="0">
                <a:latin typeface="Comic Sans MS" pitchFamily="66" charset="0"/>
                <a:cs typeface="Times New Roman" pitchFamily="18" charset="0"/>
              </a:rPr>
              <a:t>a</a:t>
            </a:r>
            <a:r>
              <a:rPr lang="ru-RU" b="1" dirty="0" smtClean="0">
                <a:latin typeface="Comic Sans MS" pitchFamily="66" charset="0"/>
                <a:cs typeface="Times New Roman" pitchFamily="18" charset="0"/>
              </a:rPr>
              <a:t> = 11, </a:t>
            </a:r>
            <a:r>
              <a:rPr lang="ru-RU" b="1" dirty="0" err="1" smtClean="0">
                <a:latin typeface="Comic Sans MS" pitchFamily="66" charset="0"/>
                <a:cs typeface="Times New Roman" pitchFamily="18" charset="0"/>
              </a:rPr>
              <a:t>b</a:t>
            </a:r>
            <a:r>
              <a:rPr lang="ru-RU" b="1" dirty="0" smtClean="0">
                <a:latin typeface="Comic Sans MS" pitchFamily="66" charset="0"/>
                <a:cs typeface="Times New Roman" pitchFamily="18" charset="0"/>
              </a:rPr>
              <a:t> = 19	</a:t>
            </a:r>
          </a:p>
          <a:p>
            <a:pPr marL="514350" indent="-514350" algn="ctr" eaLnBrk="1" hangingPunct="1">
              <a:buFont typeface="Arial" charset="0"/>
              <a:buNone/>
              <a:defRPr/>
            </a:pPr>
            <a:r>
              <a:rPr lang="ru-RU" b="1" dirty="0" smtClean="0">
                <a:solidFill>
                  <a:srgbClr val="0033CC"/>
                </a:solidFill>
                <a:latin typeface="Comic Sans MS" pitchFamily="66" charset="0"/>
                <a:cs typeface="Times New Roman" pitchFamily="18" charset="0"/>
              </a:rPr>
              <a:t>3) </a:t>
            </a:r>
            <a:r>
              <a:rPr lang="ru-RU" b="1" dirty="0" err="1" smtClean="0">
                <a:latin typeface="Comic Sans MS" pitchFamily="66" charset="0"/>
                <a:cs typeface="Times New Roman" pitchFamily="18" charset="0"/>
              </a:rPr>
              <a:t>a</a:t>
            </a:r>
            <a:r>
              <a:rPr lang="ru-RU" b="1" dirty="0" smtClean="0">
                <a:latin typeface="Comic Sans MS" pitchFamily="66" charset="0"/>
                <a:cs typeface="Times New Roman" pitchFamily="18" charset="0"/>
              </a:rPr>
              <a:t> = 10, </a:t>
            </a:r>
            <a:r>
              <a:rPr lang="ru-RU" b="1" dirty="0" err="1" smtClean="0">
                <a:latin typeface="Comic Sans MS" pitchFamily="66" charset="0"/>
                <a:cs typeface="Times New Roman" pitchFamily="18" charset="0"/>
              </a:rPr>
              <a:t>b</a:t>
            </a:r>
            <a:r>
              <a:rPr lang="ru-RU" b="1" dirty="0" smtClean="0">
                <a:latin typeface="Comic Sans MS" pitchFamily="66" charset="0"/>
                <a:cs typeface="Times New Roman" pitchFamily="18" charset="0"/>
              </a:rPr>
              <a:t> = 18 	</a:t>
            </a:r>
            <a:r>
              <a:rPr lang="ru-RU" b="1" dirty="0" smtClean="0">
                <a:solidFill>
                  <a:srgbClr val="0033CC"/>
                </a:solidFill>
                <a:latin typeface="Comic Sans MS" pitchFamily="66" charset="0"/>
                <a:cs typeface="Times New Roman" pitchFamily="18" charset="0"/>
              </a:rPr>
              <a:t>4) </a:t>
            </a:r>
            <a:r>
              <a:rPr lang="ru-RU" b="1" dirty="0" err="1" smtClean="0">
                <a:latin typeface="Comic Sans MS" pitchFamily="66" charset="0"/>
                <a:cs typeface="Times New Roman" pitchFamily="18" charset="0"/>
              </a:rPr>
              <a:t>a</a:t>
            </a:r>
            <a:r>
              <a:rPr lang="ru-RU" b="1" dirty="0" smtClean="0">
                <a:latin typeface="Comic Sans MS" pitchFamily="66" charset="0"/>
                <a:cs typeface="Times New Roman" pitchFamily="18" charset="0"/>
              </a:rPr>
              <a:t> = 9, </a:t>
            </a:r>
            <a:r>
              <a:rPr lang="ru-RU" b="1" dirty="0" err="1" smtClean="0">
                <a:latin typeface="Comic Sans MS" pitchFamily="66" charset="0"/>
                <a:cs typeface="Times New Roman" pitchFamily="18" charset="0"/>
              </a:rPr>
              <a:t>b</a:t>
            </a:r>
            <a:r>
              <a:rPr lang="ru-RU" b="1" dirty="0" smtClean="0">
                <a:latin typeface="Comic Sans MS" pitchFamily="66" charset="0"/>
                <a:cs typeface="Times New Roman" pitchFamily="18" charset="0"/>
              </a:rPr>
              <a:t> = 17</a:t>
            </a:r>
          </a:p>
          <a:p>
            <a:pPr eaLnBrk="1" hangingPunct="1">
              <a:defRPr/>
            </a:pPr>
            <a:endParaRPr lang="ru-RU" dirty="0" smtClean="0"/>
          </a:p>
        </p:txBody>
      </p:sp>
      <p:grpSp>
        <p:nvGrpSpPr>
          <p:cNvPr id="62467" name="Группа 6"/>
          <p:cNvGrpSpPr>
            <a:grpSpLocks/>
          </p:cNvGrpSpPr>
          <p:nvPr/>
        </p:nvGrpSpPr>
        <p:grpSpPr bwMode="auto">
          <a:xfrm>
            <a:off x="3214688" y="5572125"/>
            <a:ext cx="2805112" cy="1095375"/>
            <a:chOff x="142844" y="5572140"/>
            <a:chExt cx="2804961" cy="1095363"/>
          </a:xfrm>
        </p:grpSpPr>
        <p:pic>
          <p:nvPicPr>
            <p:cNvPr id="62470" name="Рисунок 7" descr="3.gif"/>
            <p:cNvPicPr>
              <a:picLocks noChangeAspect="1"/>
            </p:cNvPicPr>
            <p:nvPr/>
          </p:nvPicPr>
          <p:blipFill>
            <a:blip r:embed="rId2" cstate="email"/>
            <a:srcRect/>
            <a:stretch>
              <a:fillRect/>
            </a:stretch>
          </p:blipFill>
          <p:spPr bwMode="auto">
            <a:xfrm>
              <a:off x="142844" y="5572140"/>
              <a:ext cx="1643044" cy="10953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9" name="TextBox 8">
              <a:hlinkClick r:id="rId3" action="ppaction://hlinksldjump"/>
            </p:cNvPr>
            <p:cNvSpPr txBox="1"/>
            <p:nvPr/>
          </p:nvSpPr>
          <p:spPr>
            <a:xfrm>
              <a:off x="1500083" y="5929324"/>
              <a:ext cx="1447722" cy="584194"/>
            </a:xfrm>
            <a:prstGeom prst="rect">
              <a:avLst/>
            </a:prstGeom>
            <a:gradFill flip="none" rotWithShape="1"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2700000" scaled="1"/>
              <a:tileRect/>
            </a:gradFill>
          </p:spPr>
          <p:txBody>
            <a:bodyPr wrap="none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1600" b="1" dirty="0">
                  <a:solidFill>
                    <a:srgbClr val="7030A0"/>
                  </a:solidFill>
                  <a:latin typeface="+mn-lt"/>
                  <a:cs typeface="+mn-cs"/>
                </a:rPr>
                <a:t>ПОСМОТРЕТЬ 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1600" b="1" dirty="0">
                  <a:solidFill>
                    <a:srgbClr val="7030A0"/>
                  </a:solidFill>
                  <a:latin typeface="+mn-lt"/>
                  <a:cs typeface="+mn-cs"/>
                </a:rPr>
                <a:t>ОТВЕТ</a:t>
              </a:r>
            </a:p>
          </p:txBody>
        </p:sp>
      </p:grpSp>
      <p:sp>
        <p:nvSpPr>
          <p:cNvPr id="62468" name="Заголовок 1"/>
          <p:cNvSpPr txBox="1">
            <a:spLocks/>
          </p:cNvSpPr>
          <p:nvPr/>
        </p:nvSpPr>
        <p:spPr bwMode="auto">
          <a:xfrm>
            <a:off x="500063" y="285750"/>
            <a:ext cx="8215312" cy="714375"/>
          </a:xfrm>
          <a:prstGeom prst="rect">
            <a:avLst/>
          </a:prstGeom>
          <a:solidFill>
            <a:srgbClr val="00B050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ru-RU" sz="4400" b="1" i="1">
                <a:latin typeface="Adobe Caslon Pro Bold" pitchFamily="18" charset="0"/>
              </a:rPr>
              <a:t>Алгоритмизация  </a:t>
            </a:r>
            <a:r>
              <a:rPr lang="ru-RU" sz="4400" b="1" i="1">
                <a:solidFill>
                  <a:srgbClr val="FFC000"/>
                </a:solidFill>
                <a:latin typeface="Adobe Caslon Pro Bold" pitchFamily="18" charset="0"/>
              </a:rPr>
              <a:t>400</a:t>
            </a:r>
            <a:r>
              <a:rPr lang="ru-RU" sz="4400" b="1" i="1">
                <a:solidFill>
                  <a:srgbClr val="CC00FF"/>
                </a:solidFill>
                <a:latin typeface="Adobe Caslon Pro Bold" pitchFamily="18" charset="0"/>
              </a:rPr>
              <a:t> </a:t>
            </a:r>
            <a:endParaRPr lang="ru-RU" sz="4400" b="1" i="1">
              <a:solidFill>
                <a:srgbClr val="CC00FF"/>
              </a:solidFill>
            </a:endParaRPr>
          </a:p>
        </p:txBody>
      </p:sp>
      <p:sp>
        <p:nvSpPr>
          <p:cNvPr id="62469" name="TextBox 9"/>
          <p:cNvSpPr txBox="1">
            <a:spLocks noChangeArrowheads="1"/>
          </p:cNvSpPr>
          <p:nvPr/>
        </p:nvSpPr>
        <p:spPr bwMode="auto">
          <a:xfrm>
            <a:off x="2357438" y="3071813"/>
            <a:ext cx="3857625" cy="1570037"/>
          </a:xfrm>
          <a:prstGeom prst="rect">
            <a:avLst/>
          </a:prstGeom>
          <a:blipFill dpi="0" rotWithShape="1">
            <a:blip r:embed="rId4" cstate="email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200" b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a := 3 + 8*4;</a:t>
            </a:r>
            <a:endParaRPr lang="ru-RU" sz="320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3200" b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b := (a div 10) + 14; </a:t>
            </a:r>
            <a:endParaRPr lang="ru-RU" sz="320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3200" b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a := (b mod 10) + 2;</a:t>
            </a:r>
            <a:endParaRPr lang="ru-RU" sz="320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63491" name="Содержимое 2"/>
          <p:cNvSpPr>
            <a:spLocks noGrp="1"/>
          </p:cNvSpPr>
          <p:nvPr>
            <p:ph idx="1"/>
          </p:nvPr>
        </p:nvSpPr>
        <p:spPr>
          <a:xfrm>
            <a:off x="642938" y="3000375"/>
            <a:ext cx="8043862" cy="1471613"/>
          </a:xfrm>
        </p:spPr>
        <p:txBody>
          <a:bodyPr/>
          <a:lstStyle/>
          <a:p>
            <a:pPr algn="ctr" eaLnBrk="1" hangingPunct="1">
              <a:buFont typeface="Arial" charset="0"/>
              <a:buNone/>
            </a:pPr>
            <a:r>
              <a:rPr lang="ru-RU" sz="8000" b="1" smtClean="0">
                <a:solidFill>
                  <a:srgbClr val="00B050"/>
                </a:solidFill>
                <a:latin typeface="Comic Sans MS" pitchFamily="66" charset="0"/>
                <a:cs typeface="Times New Roman" pitchFamily="18" charset="0"/>
              </a:rPr>
              <a:t>4) </a:t>
            </a:r>
            <a:r>
              <a:rPr lang="ru-RU" sz="8000" b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a = 9,  b = 17</a:t>
            </a:r>
            <a:endParaRPr lang="ru-RU" sz="800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3492" name="Заголовок 1"/>
          <p:cNvSpPr txBox="1">
            <a:spLocks/>
          </p:cNvSpPr>
          <p:nvPr/>
        </p:nvSpPr>
        <p:spPr bwMode="auto">
          <a:xfrm>
            <a:off x="500063" y="285750"/>
            <a:ext cx="8215312" cy="714375"/>
          </a:xfrm>
          <a:prstGeom prst="rect">
            <a:avLst/>
          </a:prstGeom>
          <a:solidFill>
            <a:srgbClr val="92D050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ru-RU" sz="3600" b="1" i="1">
                <a:latin typeface="Comic Sans MS" pitchFamily="66" charset="0"/>
              </a:rPr>
              <a:t>Ответ: (</a:t>
            </a:r>
            <a:r>
              <a:rPr lang="ru-RU" sz="4400" b="1" i="1">
                <a:solidFill>
                  <a:srgbClr val="7030A0"/>
                </a:solidFill>
                <a:latin typeface="Adobe Caslon Pro Bold" pitchFamily="18" charset="0"/>
              </a:rPr>
              <a:t>Алгоритмизация</a:t>
            </a:r>
            <a:r>
              <a:rPr lang="ru-RU" sz="3600" b="1" i="1">
                <a:latin typeface="Comic Sans MS" pitchFamily="66" charset="0"/>
              </a:rPr>
              <a:t> </a:t>
            </a:r>
            <a:r>
              <a:rPr lang="ru-RU" sz="4400" b="1" i="1">
                <a:solidFill>
                  <a:srgbClr val="C00000"/>
                </a:solidFill>
                <a:latin typeface="Adobe Caslon Pro Bold" pitchFamily="18" charset="0"/>
              </a:rPr>
              <a:t>400</a:t>
            </a:r>
            <a:r>
              <a:rPr lang="ru-RU" sz="3600" b="1" i="1">
                <a:latin typeface="Comic Sans MS" pitchFamily="66" charset="0"/>
              </a:rPr>
              <a:t>) </a:t>
            </a:r>
          </a:p>
        </p:txBody>
      </p:sp>
      <p:grpSp>
        <p:nvGrpSpPr>
          <p:cNvPr id="63493" name="Группа 3"/>
          <p:cNvGrpSpPr>
            <a:grpSpLocks/>
          </p:cNvGrpSpPr>
          <p:nvPr/>
        </p:nvGrpSpPr>
        <p:grpSpPr bwMode="auto">
          <a:xfrm>
            <a:off x="3429000" y="4429125"/>
            <a:ext cx="3286125" cy="1714500"/>
            <a:chOff x="6572256" y="5286388"/>
            <a:chExt cx="3286156" cy="1714512"/>
          </a:xfrm>
        </p:grpSpPr>
        <p:sp>
          <p:nvSpPr>
            <p:cNvPr id="6" name="TextBox 5">
              <a:hlinkClick r:id="rId2" action="ppaction://hlinksldjump"/>
            </p:cNvPr>
            <p:cNvSpPr txBox="1"/>
            <p:nvPr/>
          </p:nvSpPr>
          <p:spPr>
            <a:xfrm>
              <a:off x="6572256" y="5857892"/>
              <a:ext cx="1354151" cy="584204"/>
            </a:xfrm>
            <a:prstGeom prst="rect">
              <a:avLst/>
            </a:prstGeom>
            <a:gradFill flip="none" rotWithShape="1"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2700000" scaled="1"/>
              <a:tileRect/>
            </a:gradFill>
          </p:spPr>
          <p:txBody>
            <a:bodyPr wrap="none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1600" b="1" dirty="0">
                  <a:solidFill>
                    <a:srgbClr val="7030A0"/>
                  </a:solidFill>
                  <a:latin typeface="+mn-lt"/>
                  <a:cs typeface="+mn-cs"/>
                </a:rPr>
                <a:t>ВЕРНУТЬСЯ К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1600" b="1" dirty="0">
                  <a:solidFill>
                    <a:srgbClr val="7030A0"/>
                  </a:solidFill>
                  <a:latin typeface="+mn-lt"/>
                  <a:cs typeface="+mn-cs"/>
                </a:rPr>
                <a:t> ВОПРОСАМ</a:t>
              </a:r>
            </a:p>
          </p:txBody>
        </p:sp>
        <p:pic>
          <p:nvPicPr>
            <p:cNvPr id="63496" name="Рисунок 5" descr="2.gif"/>
            <p:cNvPicPr>
              <a:picLocks noChangeAspect="1"/>
            </p:cNvPicPr>
            <p:nvPr/>
          </p:nvPicPr>
          <p:blipFill>
            <a:blip r:embed="rId3" cstate="email"/>
            <a:srcRect/>
            <a:stretch>
              <a:fillRect/>
            </a:stretch>
          </p:blipFill>
          <p:spPr bwMode="auto">
            <a:xfrm>
              <a:off x="7929588" y="5286388"/>
              <a:ext cx="1928824" cy="17145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63494" name="Рисунок 7" descr="Без имени-1.gif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7215188" y="1000125"/>
            <a:ext cx="1857375" cy="2570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Содержимое 2"/>
          <p:cNvSpPr>
            <a:spLocks noGrp="1"/>
          </p:cNvSpPr>
          <p:nvPr>
            <p:ph idx="1"/>
          </p:nvPr>
        </p:nvSpPr>
        <p:spPr>
          <a:xfrm>
            <a:off x="500063" y="1143000"/>
            <a:ext cx="8229600" cy="4525963"/>
          </a:xfrm>
        </p:spPr>
        <p:txBody>
          <a:bodyPr/>
          <a:lstStyle/>
          <a:p>
            <a:pPr eaLnBrk="1" hangingPunct="1">
              <a:buFont typeface="Arial" charset="0"/>
              <a:buNone/>
            </a:pPr>
            <a:r>
              <a:rPr lang="ru-RU" sz="2000" b="1" smtClean="0">
                <a:latin typeface="Times New Roman" pitchFamily="18" charset="0"/>
                <a:cs typeface="Times New Roman" pitchFamily="18" charset="0"/>
              </a:rPr>
              <a:t>		Цепочки символов (строки) создаются по следующему правилу: Первая строка состоит из одного символа – цифры «1». Каждая из последующих цепочек создается такими действиями: в начало записывается число – номер строки по порядку (для i-й строки ставится число «i»), далее дважды подряд записывается предыдущая строка. Вот первые 4 строки, созданные по этому правилу: </a:t>
            </a:r>
          </a:p>
          <a:p>
            <a:pPr algn="ctr" eaLnBrk="1" hangingPunct="1">
              <a:buFont typeface="Arial" charset="0"/>
              <a:buNone/>
            </a:pPr>
            <a:endParaRPr lang="ru-RU" sz="2000" b="1" smtClean="0"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buFont typeface="Arial" charset="0"/>
              <a:buNone/>
            </a:pPr>
            <a:endParaRPr lang="ru-RU" sz="2000" b="1" smtClean="0"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buFont typeface="Arial" charset="0"/>
              <a:buNone/>
            </a:pPr>
            <a:endParaRPr lang="ru-RU" sz="2000" b="1" smtClean="0"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buFont typeface="Arial" charset="0"/>
              <a:buNone/>
            </a:pPr>
            <a:endParaRPr lang="ru-RU" sz="2000" b="1" smtClean="0"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buFont typeface="Arial" charset="0"/>
              <a:buNone/>
            </a:pPr>
            <a:endParaRPr lang="ru-RU" sz="2000" b="1" smtClean="0"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buFont typeface="Arial" charset="0"/>
              <a:buNone/>
            </a:pPr>
            <a:r>
              <a:rPr lang="ru-RU" sz="2000" b="1" smtClean="0">
                <a:latin typeface="Times New Roman" pitchFamily="18" charset="0"/>
                <a:cs typeface="Times New Roman" pitchFamily="18" charset="0"/>
              </a:rPr>
              <a:t>Сколько раз встречается цифра «1» в первых семи строках (суммарно)?</a:t>
            </a:r>
          </a:p>
        </p:txBody>
      </p:sp>
      <p:grpSp>
        <p:nvGrpSpPr>
          <p:cNvPr id="64515" name="Группа 6"/>
          <p:cNvGrpSpPr>
            <a:grpSpLocks/>
          </p:cNvGrpSpPr>
          <p:nvPr/>
        </p:nvGrpSpPr>
        <p:grpSpPr bwMode="auto">
          <a:xfrm>
            <a:off x="5143500" y="5500688"/>
            <a:ext cx="2805113" cy="1095375"/>
            <a:chOff x="142844" y="5572140"/>
            <a:chExt cx="2804961" cy="1095363"/>
          </a:xfrm>
        </p:grpSpPr>
        <p:pic>
          <p:nvPicPr>
            <p:cNvPr id="64518" name="Рисунок 7" descr="3.gif"/>
            <p:cNvPicPr>
              <a:picLocks noChangeAspect="1"/>
            </p:cNvPicPr>
            <p:nvPr/>
          </p:nvPicPr>
          <p:blipFill>
            <a:blip r:embed="rId2" cstate="email"/>
            <a:srcRect/>
            <a:stretch>
              <a:fillRect/>
            </a:stretch>
          </p:blipFill>
          <p:spPr bwMode="auto">
            <a:xfrm>
              <a:off x="142844" y="5572140"/>
              <a:ext cx="1643044" cy="10953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9" name="TextBox 8">
              <a:hlinkClick r:id="rId3" action="ppaction://hlinksldjump"/>
            </p:cNvPr>
            <p:cNvSpPr txBox="1"/>
            <p:nvPr/>
          </p:nvSpPr>
          <p:spPr>
            <a:xfrm>
              <a:off x="1500083" y="5929323"/>
              <a:ext cx="1447722" cy="584194"/>
            </a:xfrm>
            <a:prstGeom prst="rect">
              <a:avLst/>
            </a:prstGeom>
            <a:gradFill flip="none" rotWithShape="1"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2700000" scaled="1"/>
              <a:tileRect/>
            </a:gradFill>
          </p:spPr>
          <p:txBody>
            <a:bodyPr wrap="none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1600" b="1" dirty="0">
                  <a:solidFill>
                    <a:srgbClr val="7030A0"/>
                  </a:solidFill>
                  <a:latin typeface="+mn-lt"/>
                  <a:cs typeface="+mn-cs"/>
                </a:rPr>
                <a:t>ПОСМОТРЕТЬ 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1600" b="1" dirty="0">
                  <a:solidFill>
                    <a:srgbClr val="7030A0"/>
                  </a:solidFill>
                  <a:latin typeface="+mn-lt"/>
                  <a:cs typeface="+mn-cs"/>
                </a:rPr>
                <a:t>ОТВЕТ</a:t>
              </a:r>
            </a:p>
          </p:txBody>
        </p:sp>
      </p:grpSp>
      <p:sp>
        <p:nvSpPr>
          <p:cNvPr id="64516" name="Заголовок 1"/>
          <p:cNvSpPr txBox="1">
            <a:spLocks/>
          </p:cNvSpPr>
          <p:nvPr/>
        </p:nvSpPr>
        <p:spPr bwMode="auto">
          <a:xfrm>
            <a:off x="500063" y="285750"/>
            <a:ext cx="8215312" cy="714375"/>
          </a:xfrm>
          <a:prstGeom prst="rect">
            <a:avLst/>
          </a:prstGeom>
          <a:solidFill>
            <a:srgbClr val="00B050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ru-RU" sz="4400" b="1" i="1">
                <a:latin typeface="Adobe Caslon Pro Bold" pitchFamily="18" charset="0"/>
              </a:rPr>
              <a:t>Алгоритмизация  </a:t>
            </a:r>
            <a:r>
              <a:rPr lang="ru-RU" sz="4400" b="1" i="1">
                <a:solidFill>
                  <a:srgbClr val="FFC000"/>
                </a:solidFill>
                <a:latin typeface="Adobe Caslon Pro Bold" pitchFamily="18" charset="0"/>
              </a:rPr>
              <a:t>500</a:t>
            </a:r>
            <a:r>
              <a:rPr lang="ru-RU" sz="4400" b="1" i="1">
                <a:solidFill>
                  <a:srgbClr val="CC00FF"/>
                </a:solidFill>
                <a:latin typeface="Adobe Caslon Pro Bold" pitchFamily="18" charset="0"/>
              </a:rPr>
              <a:t> </a:t>
            </a:r>
            <a:endParaRPr lang="ru-RU" sz="4400" b="1" i="1">
              <a:solidFill>
                <a:srgbClr val="CC00FF"/>
              </a:solidFill>
            </a:endParaRPr>
          </a:p>
        </p:txBody>
      </p:sp>
      <p:sp>
        <p:nvSpPr>
          <p:cNvPr id="64517" name="TextBox 9"/>
          <p:cNvSpPr txBox="1">
            <a:spLocks noChangeArrowheads="1"/>
          </p:cNvSpPr>
          <p:nvPr/>
        </p:nvSpPr>
        <p:spPr bwMode="auto">
          <a:xfrm>
            <a:off x="2786063" y="3286125"/>
            <a:ext cx="3429000" cy="1816100"/>
          </a:xfrm>
          <a:prstGeom prst="rect">
            <a:avLst/>
          </a:prstGeom>
          <a:solidFill>
            <a:srgbClr val="99FFCC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 b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(1) </a:t>
            </a:r>
            <a:r>
              <a:rPr lang="ru-RU" sz="2800" b="1">
                <a:latin typeface="Times New Roman" pitchFamily="18" charset="0"/>
                <a:cs typeface="Times New Roman" pitchFamily="18" charset="0"/>
              </a:rPr>
              <a:t>1 </a:t>
            </a:r>
          </a:p>
          <a:p>
            <a:r>
              <a:rPr lang="ru-RU" sz="2800" b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(2) </a:t>
            </a:r>
            <a:r>
              <a:rPr lang="ru-RU" sz="2800" b="1">
                <a:latin typeface="Times New Roman" pitchFamily="18" charset="0"/>
                <a:cs typeface="Times New Roman" pitchFamily="18" charset="0"/>
              </a:rPr>
              <a:t>211 </a:t>
            </a:r>
          </a:p>
          <a:p>
            <a:r>
              <a:rPr lang="ru-RU" sz="2800" b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(3) </a:t>
            </a:r>
            <a:r>
              <a:rPr lang="ru-RU" sz="2800" b="1">
                <a:latin typeface="Times New Roman" pitchFamily="18" charset="0"/>
                <a:cs typeface="Times New Roman" pitchFamily="18" charset="0"/>
              </a:rPr>
              <a:t>3211211 </a:t>
            </a:r>
          </a:p>
          <a:p>
            <a:r>
              <a:rPr lang="ru-RU" sz="2800" b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(4) </a:t>
            </a:r>
            <a:r>
              <a:rPr lang="ru-RU" sz="2800" b="1">
                <a:latin typeface="Times New Roman" pitchFamily="18" charset="0"/>
                <a:cs typeface="Times New Roman" pitchFamily="18" charset="0"/>
              </a:rPr>
              <a:t>432112113211211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65539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65540" name="Заголовок 1"/>
          <p:cNvSpPr txBox="1">
            <a:spLocks/>
          </p:cNvSpPr>
          <p:nvPr/>
        </p:nvSpPr>
        <p:spPr bwMode="auto">
          <a:xfrm>
            <a:off x="500063" y="285750"/>
            <a:ext cx="8215312" cy="714375"/>
          </a:xfrm>
          <a:prstGeom prst="rect">
            <a:avLst/>
          </a:prstGeom>
          <a:solidFill>
            <a:srgbClr val="92D050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ru-RU" sz="3600" b="1" i="1">
                <a:latin typeface="Comic Sans MS" pitchFamily="66" charset="0"/>
              </a:rPr>
              <a:t>Ответ: (</a:t>
            </a:r>
            <a:r>
              <a:rPr lang="ru-RU" sz="4400" b="1" i="1">
                <a:solidFill>
                  <a:srgbClr val="7030A0"/>
                </a:solidFill>
                <a:latin typeface="Adobe Caslon Pro Bold" pitchFamily="18" charset="0"/>
              </a:rPr>
              <a:t>Алгоритмизация</a:t>
            </a:r>
            <a:r>
              <a:rPr lang="ru-RU" sz="3600" b="1" i="1">
                <a:latin typeface="Comic Sans MS" pitchFamily="66" charset="0"/>
              </a:rPr>
              <a:t> </a:t>
            </a:r>
            <a:r>
              <a:rPr lang="ru-RU" sz="4400" b="1" i="1">
                <a:solidFill>
                  <a:srgbClr val="C00000"/>
                </a:solidFill>
                <a:latin typeface="Adobe Caslon Pro Bold" pitchFamily="18" charset="0"/>
              </a:rPr>
              <a:t>500</a:t>
            </a:r>
            <a:r>
              <a:rPr lang="ru-RU" sz="3600" b="1" i="1">
                <a:latin typeface="Comic Sans MS" pitchFamily="66" charset="0"/>
              </a:rPr>
              <a:t>) </a:t>
            </a:r>
          </a:p>
        </p:txBody>
      </p:sp>
      <p:grpSp>
        <p:nvGrpSpPr>
          <p:cNvPr id="65541" name="Группа 3"/>
          <p:cNvGrpSpPr>
            <a:grpSpLocks/>
          </p:cNvGrpSpPr>
          <p:nvPr/>
        </p:nvGrpSpPr>
        <p:grpSpPr bwMode="auto">
          <a:xfrm>
            <a:off x="857250" y="4786313"/>
            <a:ext cx="3357563" cy="1714500"/>
            <a:chOff x="6500815" y="5286388"/>
            <a:chExt cx="3357597" cy="1714512"/>
          </a:xfrm>
        </p:grpSpPr>
        <p:sp>
          <p:nvSpPr>
            <p:cNvPr id="6" name="TextBox 5">
              <a:hlinkClick r:id="rId2" action="ppaction://hlinksldjump"/>
            </p:cNvPr>
            <p:cNvSpPr txBox="1"/>
            <p:nvPr/>
          </p:nvSpPr>
          <p:spPr>
            <a:xfrm>
              <a:off x="6500815" y="5857892"/>
              <a:ext cx="1354152" cy="584204"/>
            </a:xfrm>
            <a:prstGeom prst="rect">
              <a:avLst/>
            </a:prstGeom>
            <a:gradFill flip="none" rotWithShape="1"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2700000" scaled="1"/>
              <a:tileRect/>
            </a:gradFill>
          </p:spPr>
          <p:txBody>
            <a:bodyPr wrap="none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1600" b="1" dirty="0">
                  <a:solidFill>
                    <a:srgbClr val="7030A0"/>
                  </a:solidFill>
                  <a:latin typeface="+mn-lt"/>
                  <a:cs typeface="+mn-cs"/>
                </a:rPr>
                <a:t>ВЕРНУТЬСЯ К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1600" b="1" dirty="0">
                  <a:solidFill>
                    <a:srgbClr val="7030A0"/>
                  </a:solidFill>
                  <a:latin typeface="+mn-lt"/>
                  <a:cs typeface="+mn-cs"/>
                </a:rPr>
                <a:t> ВОПРОСАМ</a:t>
              </a:r>
            </a:p>
          </p:txBody>
        </p:sp>
        <p:pic>
          <p:nvPicPr>
            <p:cNvPr id="65545" name="Рисунок 5" descr="2.gif"/>
            <p:cNvPicPr>
              <a:picLocks noChangeAspect="1"/>
            </p:cNvPicPr>
            <p:nvPr/>
          </p:nvPicPr>
          <p:blipFill>
            <a:blip r:embed="rId3" cstate="email"/>
            <a:srcRect/>
            <a:stretch>
              <a:fillRect/>
            </a:stretch>
          </p:blipFill>
          <p:spPr bwMode="auto">
            <a:xfrm>
              <a:off x="7858147" y="5286388"/>
              <a:ext cx="2000265" cy="17145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8" name="Прямоугольник 7"/>
          <p:cNvSpPr/>
          <p:nvPr/>
        </p:nvSpPr>
        <p:spPr>
          <a:xfrm>
            <a:off x="1500166" y="785794"/>
            <a:ext cx="6604693" cy="470898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300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127</a:t>
            </a:r>
          </a:p>
        </p:txBody>
      </p:sp>
      <p:pic>
        <p:nvPicPr>
          <p:cNvPr id="65543" name="Рисунок 10" descr="Без имени-5.gif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6357938" y="4357688"/>
            <a:ext cx="2651125" cy="2386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Содержимое 2"/>
          <p:cNvSpPr>
            <a:spLocks noGrp="1"/>
          </p:cNvSpPr>
          <p:nvPr>
            <p:ph idx="1"/>
          </p:nvPr>
        </p:nvSpPr>
        <p:spPr>
          <a:xfrm>
            <a:off x="4429125" y="1600200"/>
            <a:ext cx="4257675" cy="4043363"/>
          </a:xfrm>
        </p:spPr>
        <p:txBody>
          <a:bodyPr/>
          <a:lstStyle/>
          <a:p>
            <a:pPr eaLnBrk="1" hangingPunct="1"/>
            <a:r>
              <a:rPr lang="ru-RU" b="1" smtClean="0">
                <a:latin typeface="Times New Roman" pitchFamily="18" charset="0"/>
                <a:cs typeface="Times New Roman" pitchFamily="18" charset="0"/>
              </a:rPr>
              <a:t>Отец Ады Лавлейс - английский поэт </a:t>
            </a:r>
            <a:r>
              <a:rPr lang="ru-RU" b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Джордж Байрон</a:t>
            </a:r>
          </a:p>
          <a:p>
            <a:pPr eaLnBrk="1" hangingPunct="1"/>
            <a:r>
              <a:rPr lang="ru-RU" b="1" smtClean="0">
                <a:latin typeface="Times New Roman" pitchFamily="18" charset="0"/>
                <a:cs typeface="Times New Roman" pitchFamily="18" charset="0"/>
              </a:rPr>
              <a:t>Ада Лавлейс написала первую программу. Её имя носит язык программирования – </a:t>
            </a:r>
            <a:r>
              <a:rPr lang="ru-RU" b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АДА</a:t>
            </a:r>
            <a:r>
              <a:rPr lang="ru-RU" b="1" smtClean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grpSp>
        <p:nvGrpSpPr>
          <p:cNvPr id="8195" name="Группа 4"/>
          <p:cNvGrpSpPr>
            <a:grpSpLocks/>
          </p:cNvGrpSpPr>
          <p:nvPr/>
        </p:nvGrpSpPr>
        <p:grpSpPr bwMode="auto">
          <a:xfrm>
            <a:off x="1857375" y="5286375"/>
            <a:ext cx="3357563" cy="1714500"/>
            <a:chOff x="6715140" y="5214963"/>
            <a:chExt cx="3357571" cy="1714512"/>
          </a:xfrm>
        </p:grpSpPr>
        <p:sp>
          <p:nvSpPr>
            <p:cNvPr id="5" name="TextBox 4">
              <a:hlinkClick r:id="rId2" action="ppaction://hlinksldjump"/>
            </p:cNvPr>
            <p:cNvSpPr txBox="1"/>
            <p:nvPr/>
          </p:nvSpPr>
          <p:spPr>
            <a:xfrm>
              <a:off x="6715140" y="5857906"/>
              <a:ext cx="1354141" cy="584204"/>
            </a:xfrm>
            <a:prstGeom prst="rect">
              <a:avLst/>
            </a:prstGeom>
            <a:gradFill flip="none" rotWithShape="1"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2700000" scaled="1"/>
              <a:tileRect/>
            </a:gradFill>
          </p:spPr>
          <p:txBody>
            <a:bodyPr wrap="none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1600" b="1" dirty="0">
                  <a:solidFill>
                    <a:srgbClr val="7030A0"/>
                  </a:solidFill>
                  <a:latin typeface="+mn-lt"/>
                  <a:cs typeface="+mn-cs"/>
                </a:rPr>
                <a:t>ВЕРНУТЬСЯ К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1600" b="1" dirty="0">
                  <a:solidFill>
                    <a:srgbClr val="7030A0"/>
                  </a:solidFill>
                  <a:latin typeface="+mn-lt"/>
                  <a:cs typeface="+mn-cs"/>
                </a:rPr>
                <a:t> ВОПРОСАМ</a:t>
              </a:r>
            </a:p>
          </p:txBody>
        </p:sp>
        <p:pic>
          <p:nvPicPr>
            <p:cNvPr id="8199" name="Рисунок 6" descr="2.gif"/>
            <p:cNvPicPr>
              <a:picLocks noChangeAspect="1"/>
            </p:cNvPicPr>
            <p:nvPr/>
          </p:nvPicPr>
          <p:blipFill>
            <a:blip r:embed="rId3" cstate="email"/>
            <a:srcRect/>
            <a:stretch>
              <a:fillRect/>
            </a:stretch>
          </p:blipFill>
          <p:spPr bwMode="auto">
            <a:xfrm>
              <a:off x="8143890" y="5214963"/>
              <a:ext cx="1928821" cy="17145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7" name="Заголовок 1"/>
          <p:cNvSpPr txBox="1">
            <a:spLocks/>
          </p:cNvSpPr>
          <p:nvPr/>
        </p:nvSpPr>
        <p:spPr bwMode="auto">
          <a:xfrm>
            <a:off x="785813" y="214313"/>
            <a:ext cx="7758112" cy="654050"/>
          </a:xfrm>
          <a:prstGeom prst="rect">
            <a:avLst/>
          </a:prstGeom>
          <a:solidFill>
            <a:srgbClr val="92D050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ru-RU" sz="4400" b="1" dirty="0">
                <a:solidFill>
                  <a:srgbClr val="CC3300"/>
                </a:solidFill>
                <a:latin typeface="Comic Sans MS" pitchFamily="66" charset="0"/>
                <a:ea typeface="+mj-ea"/>
                <a:cs typeface="+mj-cs"/>
              </a:rPr>
              <a:t>Ответ:</a:t>
            </a:r>
            <a:r>
              <a:rPr lang="ru-RU" sz="4400" b="1" dirty="0">
                <a:latin typeface="Comic Sans MS" pitchFamily="66" charset="0"/>
                <a:ea typeface="+mj-ea"/>
                <a:cs typeface="+mj-cs"/>
              </a:rPr>
              <a:t> </a:t>
            </a:r>
            <a:r>
              <a:rPr lang="ru-RU" sz="3600" b="1" dirty="0">
                <a:latin typeface="Comic Sans MS" pitchFamily="66" charset="0"/>
                <a:ea typeface="+mj-ea"/>
                <a:cs typeface="+mj-cs"/>
              </a:rPr>
              <a:t>(</a:t>
            </a:r>
            <a:r>
              <a:rPr lang="ru-RU" sz="3600" b="1" dirty="0">
                <a:solidFill>
                  <a:srgbClr val="002060"/>
                </a:solidFill>
                <a:latin typeface="Comic Sans MS" pitchFamily="66" charset="0"/>
                <a:ea typeface="+mj-ea"/>
                <a:cs typeface="+mj-cs"/>
              </a:rPr>
              <a:t>Великие имена </a:t>
            </a:r>
            <a:r>
              <a:rPr lang="ru-RU" sz="3600" b="1" dirty="0">
                <a:solidFill>
                  <a:schemeClr val="accent6">
                    <a:lumMod val="75000"/>
                  </a:schemeClr>
                </a:solidFill>
                <a:latin typeface="Comic Sans MS" pitchFamily="66" charset="0"/>
                <a:ea typeface="+mj-ea"/>
                <a:cs typeface="+mj-cs"/>
              </a:rPr>
              <a:t>200</a:t>
            </a:r>
            <a:r>
              <a:rPr lang="ru-RU" sz="3600" b="1" dirty="0">
                <a:latin typeface="Comic Sans MS" pitchFamily="66" charset="0"/>
                <a:ea typeface="+mj-ea"/>
                <a:cs typeface="+mj-cs"/>
              </a:rPr>
              <a:t>)</a:t>
            </a:r>
          </a:p>
        </p:txBody>
      </p:sp>
      <p:pic>
        <p:nvPicPr>
          <p:cNvPr id="8200" name="Picture 8" descr="byron2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 flipH="1">
            <a:off x="428596" y="1500174"/>
            <a:ext cx="3703346" cy="4071966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Содержимое 2"/>
          <p:cNvSpPr>
            <a:spLocks noGrp="1"/>
          </p:cNvSpPr>
          <p:nvPr>
            <p:ph idx="1"/>
          </p:nvPr>
        </p:nvSpPr>
        <p:spPr>
          <a:xfrm>
            <a:off x="500063" y="1214438"/>
            <a:ext cx="8229600" cy="4525962"/>
          </a:xfrm>
        </p:spPr>
        <p:txBody>
          <a:bodyPr/>
          <a:lstStyle/>
          <a:p>
            <a:pPr eaLnBrk="1" hangingPunct="1">
              <a:buFont typeface="Arial" charset="0"/>
              <a:buNone/>
            </a:pPr>
            <a:r>
              <a:rPr lang="ru-RU" smtClean="0"/>
              <a:t>	</a:t>
            </a:r>
            <a:r>
              <a:rPr lang="ru-RU" b="1" i="1" smtClean="0">
                <a:solidFill>
                  <a:srgbClr val="0070C0"/>
                </a:solidFill>
              </a:rPr>
              <a:t>Этот человек родился в Сан-Франциско 24 февраля 1955 года. Спустя всего неделю после рождения, его незамужняя мать отдала ребенка на усыновление. Приемными родителями ребенка стали Пол и Клара. Клара работала в бухгалтерской фирме, а Пол был механиком в компании, производившей лазерные установки. О ком идёт речь?</a:t>
            </a:r>
          </a:p>
        </p:txBody>
      </p:sp>
      <p:grpSp>
        <p:nvGrpSpPr>
          <p:cNvPr id="9219" name="Группа 7"/>
          <p:cNvGrpSpPr>
            <a:grpSpLocks/>
          </p:cNvGrpSpPr>
          <p:nvPr/>
        </p:nvGrpSpPr>
        <p:grpSpPr bwMode="auto">
          <a:xfrm>
            <a:off x="2857500" y="5572125"/>
            <a:ext cx="2805113" cy="1095375"/>
            <a:chOff x="142844" y="5572140"/>
            <a:chExt cx="2804961" cy="1095363"/>
          </a:xfrm>
        </p:grpSpPr>
        <p:pic>
          <p:nvPicPr>
            <p:cNvPr id="9222" name="Рисунок 8" descr="3.gif"/>
            <p:cNvPicPr>
              <a:picLocks noChangeAspect="1"/>
            </p:cNvPicPr>
            <p:nvPr/>
          </p:nvPicPr>
          <p:blipFill>
            <a:blip r:embed="rId2" cstate="email"/>
            <a:srcRect/>
            <a:stretch>
              <a:fillRect/>
            </a:stretch>
          </p:blipFill>
          <p:spPr bwMode="auto">
            <a:xfrm>
              <a:off x="142844" y="5572140"/>
              <a:ext cx="1643044" cy="10953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0" name="TextBox 9">
              <a:hlinkClick r:id="rId3" action="ppaction://hlinksldjump"/>
            </p:cNvPr>
            <p:cNvSpPr txBox="1"/>
            <p:nvPr/>
          </p:nvSpPr>
          <p:spPr>
            <a:xfrm>
              <a:off x="1500083" y="5929324"/>
              <a:ext cx="1447722" cy="584194"/>
            </a:xfrm>
            <a:prstGeom prst="rect">
              <a:avLst/>
            </a:prstGeom>
            <a:gradFill flip="none" rotWithShape="1"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2700000" scaled="1"/>
              <a:tileRect/>
            </a:gradFill>
          </p:spPr>
          <p:txBody>
            <a:bodyPr wrap="none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1600" b="1" dirty="0">
                  <a:solidFill>
                    <a:srgbClr val="7030A0"/>
                  </a:solidFill>
                  <a:latin typeface="+mn-lt"/>
                  <a:cs typeface="+mn-cs"/>
                </a:rPr>
                <a:t>ПОСМОТРЕТЬ 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1600" b="1" dirty="0">
                  <a:solidFill>
                    <a:srgbClr val="7030A0"/>
                  </a:solidFill>
                  <a:latin typeface="+mn-lt"/>
                  <a:cs typeface="+mn-cs"/>
                </a:rPr>
                <a:t>ОТВЕТ</a:t>
              </a:r>
            </a:p>
          </p:txBody>
        </p:sp>
      </p:grpSp>
      <p:sp>
        <p:nvSpPr>
          <p:cNvPr id="9220" name="Заголовок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12" name="Заголовок 1"/>
          <p:cNvSpPr txBox="1">
            <a:spLocks/>
          </p:cNvSpPr>
          <p:nvPr/>
        </p:nvSpPr>
        <p:spPr bwMode="auto">
          <a:xfrm>
            <a:off x="642938" y="285750"/>
            <a:ext cx="7972425" cy="654050"/>
          </a:xfrm>
          <a:prstGeom prst="rect">
            <a:avLst/>
          </a:prstGeom>
          <a:solidFill>
            <a:srgbClr val="00B050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ru-RU" sz="4800" b="1" i="1" dirty="0">
                <a:solidFill>
                  <a:srgbClr val="CC3300"/>
                </a:solidFill>
                <a:latin typeface="+mj-lt"/>
                <a:ea typeface="+mj-ea"/>
                <a:cs typeface="+mj-cs"/>
              </a:rPr>
              <a:t>Великие имена </a:t>
            </a:r>
            <a:r>
              <a:rPr lang="ru-RU" sz="4800" b="1" i="1" dirty="0">
                <a:solidFill>
                  <a:srgbClr val="FFC000"/>
                </a:solidFill>
                <a:latin typeface="+mj-lt"/>
                <a:ea typeface="+mj-ea"/>
                <a:cs typeface="+mj-cs"/>
              </a:rPr>
              <a:t>300</a:t>
            </a:r>
            <a:endParaRPr lang="ru-RU" sz="4800" dirty="0">
              <a:solidFill>
                <a:srgbClr val="FFC000"/>
              </a:solidFill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Содержимое 2"/>
          <p:cNvSpPr>
            <a:spLocks noGrp="1"/>
          </p:cNvSpPr>
          <p:nvPr>
            <p:ph idx="1"/>
          </p:nvPr>
        </p:nvSpPr>
        <p:spPr>
          <a:xfrm>
            <a:off x="3500438" y="857250"/>
            <a:ext cx="5143500" cy="5857875"/>
          </a:xfrm>
        </p:spPr>
        <p:txBody>
          <a:bodyPr/>
          <a:lstStyle/>
          <a:p>
            <a:pPr eaLnBrk="1" hangingPunct="1">
              <a:buFont typeface="Arial" charset="0"/>
              <a:buNone/>
            </a:pPr>
            <a:r>
              <a:rPr lang="ru-RU" sz="2000" b="1" smtClean="0">
                <a:solidFill>
                  <a:srgbClr val="FF0000"/>
                </a:solidFill>
              </a:rPr>
              <a:t>	</a:t>
            </a:r>
            <a:r>
              <a:rPr lang="ru-RU" sz="2400" b="1" smtClean="0">
                <a:solidFill>
                  <a:srgbClr val="FF0000"/>
                </a:solidFill>
                <a:latin typeface="Comic Sans MS" pitchFamily="66" charset="0"/>
              </a:rPr>
              <a:t>Стивен Пол Джобс</a:t>
            </a:r>
            <a:r>
              <a:rPr lang="ru-RU" sz="2400" b="1" smtClean="0">
                <a:latin typeface="Comic Sans MS" pitchFamily="66" charset="0"/>
              </a:rPr>
              <a:t>, известный как Стив Джобс— американский предприниматель, дизайнер и изобретатель, получивший широкое признание как харизматический пионер революции в области персональных компьютеров. Являлся сооснователем, председателем совета директоров и главным управляющим корпорации Apple. </a:t>
            </a:r>
          </a:p>
        </p:txBody>
      </p:sp>
      <p:pic>
        <p:nvPicPr>
          <p:cNvPr id="10244" name="Picture 2" descr="Картинка 5 из 9901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00034" y="1142984"/>
            <a:ext cx="2928958" cy="440444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" name="Рисунок 5" descr="Без имени-1.gif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7429500" y="5219700"/>
            <a:ext cx="1535113" cy="163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Заголовок 1"/>
          <p:cNvSpPr txBox="1">
            <a:spLocks/>
          </p:cNvSpPr>
          <p:nvPr/>
        </p:nvSpPr>
        <p:spPr bwMode="auto">
          <a:xfrm>
            <a:off x="785813" y="214313"/>
            <a:ext cx="7758112" cy="654050"/>
          </a:xfrm>
          <a:prstGeom prst="rect">
            <a:avLst/>
          </a:prstGeom>
          <a:solidFill>
            <a:srgbClr val="92D050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ru-RU" sz="4400" b="1" dirty="0">
                <a:solidFill>
                  <a:srgbClr val="CC3300"/>
                </a:solidFill>
                <a:latin typeface="Comic Sans MS" pitchFamily="66" charset="0"/>
                <a:ea typeface="+mj-ea"/>
                <a:cs typeface="+mj-cs"/>
              </a:rPr>
              <a:t>Ответ:</a:t>
            </a:r>
            <a:r>
              <a:rPr lang="ru-RU" sz="4400" b="1" dirty="0">
                <a:latin typeface="Comic Sans MS" pitchFamily="66" charset="0"/>
                <a:ea typeface="+mj-ea"/>
                <a:cs typeface="+mj-cs"/>
              </a:rPr>
              <a:t> </a:t>
            </a:r>
            <a:r>
              <a:rPr lang="ru-RU" sz="3600" b="1" dirty="0">
                <a:latin typeface="Comic Sans MS" pitchFamily="66" charset="0"/>
                <a:ea typeface="+mj-ea"/>
                <a:cs typeface="+mj-cs"/>
              </a:rPr>
              <a:t>(</a:t>
            </a:r>
            <a:r>
              <a:rPr lang="ru-RU" sz="3600" b="1" dirty="0">
                <a:solidFill>
                  <a:srgbClr val="002060"/>
                </a:solidFill>
                <a:latin typeface="Comic Sans MS" pitchFamily="66" charset="0"/>
                <a:ea typeface="+mj-ea"/>
                <a:cs typeface="+mj-cs"/>
              </a:rPr>
              <a:t>Великие имена </a:t>
            </a:r>
            <a:r>
              <a:rPr lang="ru-RU" sz="3600" b="1" dirty="0">
                <a:solidFill>
                  <a:schemeClr val="accent6">
                    <a:lumMod val="75000"/>
                  </a:schemeClr>
                </a:solidFill>
                <a:latin typeface="Comic Sans MS" pitchFamily="66" charset="0"/>
                <a:ea typeface="+mj-ea"/>
                <a:cs typeface="+mj-cs"/>
              </a:rPr>
              <a:t>300</a:t>
            </a:r>
            <a:r>
              <a:rPr lang="ru-RU" sz="3600" b="1" dirty="0">
                <a:latin typeface="Comic Sans MS" pitchFamily="66" charset="0"/>
                <a:ea typeface="+mj-ea"/>
                <a:cs typeface="+mj-cs"/>
              </a:rPr>
              <a:t>)</a:t>
            </a:r>
          </a:p>
        </p:txBody>
      </p:sp>
      <p:grpSp>
        <p:nvGrpSpPr>
          <p:cNvPr id="10246" name="Группа 4"/>
          <p:cNvGrpSpPr>
            <a:grpSpLocks/>
          </p:cNvGrpSpPr>
          <p:nvPr/>
        </p:nvGrpSpPr>
        <p:grpSpPr bwMode="auto">
          <a:xfrm>
            <a:off x="857250" y="5357813"/>
            <a:ext cx="3214688" cy="1714500"/>
            <a:chOff x="6643701" y="5286388"/>
            <a:chExt cx="3214711" cy="1714512"/>
          </a:xfrm>
        </p:grpSpPr>
        <p:sp>
          <p:nvSpPr>
            <p:cNvPr id="8" name="TextBox 7">
              <a:hlinkClick r:id="rId5" action="ppaction://hlinksldjump"/>
            </p:cNvPr>
            <p:cNvSpPr txBox="1"/>
            <p:nvPr/>
          </p:nvSpPr>
          <p:spPr>
            <a:xfrm>
              <a:off x="6643701" y="5857892"/>
              <a:ext cx="1354148" cy="584204"/>
            </a:xfrm>
            <a:prstGeom prst="rect">
              <a:avLst/>
            </a:prstGeom>
            <a:gradFill flip="none" rotWithShape="1"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2700000" scaled="1"/>
              <a:tileRect/>
            </a:gradFill>
          </p:spPr>
          <p:txBody>
            <a:bodyPr wrap="none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1600" b="1" dirty="0">
                  <a:solidFill>
                    <a:srgbClr val="7030A0"/>
                  </a:solidFill>
                  <a:latin typeface="+mn-lt"/>
                  <a:cs typeface="+mn-cs"/>
                </a:rPr>
                <a:t>ВЕРНУТЬСЯ К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1600" b="1" dirty="0">
                  <a:solidFill>
                    <a:srgbClr val="7030A0"/>
                  </a:solidFill>
                  <a:latin typeface="+mn-lt"/>
                  <a:cs typeface="+mn-cs"/>
                </a:rPr>
                <a:t> ВОПРОСАМ</a:t>
              </a:r>
            </a:p>
          </p:txBody>
        </p:sp>
        <p:pic>
          <p:nvPicPr>
            <p:cNvPr id="10248" name="Рисунок 6" descr="2.gif"/>
            <p:cNvPicPr>
              <a:picLocks noChangeAspect="1"/>
            </p:cNvPicPr>
            <p:nvPr/>
          </p:nvPicPr>
          <p:blipFill>
            <a:blip r:embed="rId6" cstate="email"/>
            <a:srcRect/>
            <a:stretch>
              <a:fillRect/>
            </a:stretch>
          </p:blipFill>
          <p:spPr bwMode="auto">
            <a:xfrm>
              <a:off x="8001006" y="5286388"/>
              <a:ext cx="1857406" cy="17145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1349</TotalTime>
  <Words>1388</Words>
  <Application>Microsoft Office PowerPoint</Application>
  <PresentationFormat>Экран (4:3)</PresentationFormat>
  <Paragraphs>482</Paragraphs>
  <Slides>63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11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63</vt:i4>
      </vt:variant>
    </vt:vector>
  </HeadingPairs>
  <TitlesOfParts>
    <vt:vector size="75" baseType="lpstr">
      <vt:lpstr>Arial</vt:lpstr>
      <vt:lpstr>Calibri</vt:lpstr>
      <vt:lpstr>Comic Sans MS</vt:lpstr>
      <vt:lpstr>Adobe Caslon Pro Bold</vt:lpstr>
      <vt:lpstr>Adobe Ming Std L</vt:lpstr>
      <vt:lpstr>Cambria Math</vt:lpstr>
      <vt:lpstr>Cambria</vt:lpstr>
      <vt:lpstr>Times New Roman</vt:lpstr>
      <vt:lpstr>Modern No. 20</vt:lpstr>
      <vt:lpstr>Symbol</vt:lpstr>
      <vt:lpstr>Courier New</vt:lpstr>
      <vt:lpstr>Тема Office</vt:lpstr>
      <vt:lpstr>Слайд 1</vt:lpstr>
      <vt:lpstr>Слайд 2</vt:lpstr>
      <vt:lpstr>Слайд 3</vt:lpstr>
      <vt:lpstr>Великие имена 100</vt:lpstr>
      <vt:lpstr>Ответ: (Великие имена 100)</vt:lpstr>
      <vt:lpstr>Великие имена 200</vt:lpstr>
      <vt:lpstr>Слайд 7</vt:lpstr>
      <vt:lpstr>Слайд 8</vt:lpstr>
      <vt:lpstr>Слайд 9</vt:lpstr>
      <vt:lpstr>Великие имена 400</vt:lpstr>
      <vt:lpstr>Слайд 11</vt:lpstr>
      <vt:lpstr>Великие имена 500</vt:lpstr>
      <vt:lpstr>Слайд 13</vt:lpstr>
      <vt:lpstr>Кодирование информации 100</vt:lpstr>
      <vt:lpstr>Слайд 15</vt:lpstr>
      <vt:lpstr>Кодирование информации 200</vt:lpstr>
      <vt:lpstr>Слайд 17</vt:lpstr>
      <vt:lpstr>Кодирование информации 300</vt:lpstr>
      <vt:lpstr>Слайд 19</vt:lpstr>
      <vt:lpstr>Кодирование информации 400</vt:lpstr>
      <vt:lpstr>Слайд 21</vt:lpstr>
      <vt:lpstr>Кодирование информации 500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  <vt:lpstr>Слайд 31</vt:lpstr>
      <vt:lpstr>Слайд 32</vt:lpstr>
      <vt:lpstr>Слайд 33</vt:lpstr>
      <vt:lpstr>Слайд 34</vt:lpstr>
      <vt:lpstr>Слайд 35</vt:lpstr>
      <vt:lpstr>Слайд 36</vt:lpstr>
      <vt:lpstr>Слайд 37</vt:lpstr>
      <vt:lpstr>Слайд 38</vt:lpstr>
      <vt:lpstr>Слайд 39</vt:lpstr>
      <vt:lpstr>Слайд 40</vt:lpstr>
      <vt:lpstr>Слайд 41</vt:lpstr>
      <vt:lpstr>Слайд 42</vt:lpstr>
      <vt:lpstr>Слайд 43</vt:lpstr>
      <vt:lpstr>Слайд 44</vt:lpstr>
      <vt:lpstr>Слайд 45</vt:lpstr>
      <vt:lpstr>Слайд 46</vt:lpstr>
      <vt:lpstr>Слайд 47</vt:lpstr>
      <vt:lpstr>Слайд 48</vt:lpstr>
      <vt:lpstr>Слайд 49</vt:lpstr>
      <vt:lpstr>Слайд 50</vt:lpstr>
      <vt:lpstr>Слайд 51</vt:lpstr>
      <vt:lpstr>Microsoft Office  500 </vt:lpstr>
      <vt:lpstr>Слайд 53</vt:lpstr>
      <vt:lpstr>Слайд 54</vt:lpstr>
      <vt:lpstr>Слайд 55</vt:lpstr>
      <vt:lpstr>Слайд 56</vt:lpstr>
      <vt:lpstr>Слайд 57</vt:lpstr>
      <vt:lpstr>Слайд 58</vt:lpstr>
      <vt:lpstr>Слайд 59</vt:lpstr>
      <vt:lpstr>Слайд 60</vt:lpstr>
      <vt:lpstr>Слайд 61</vt:lpstr>
      <vt:lpstr>Слайд 62</vt:lpstr>
      <vt:lpstr>Слайд 63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Саша</dc:creator>
  <cp:lastModifiedBy>revaz</cp:lastModifiedBy>
  <cp:revision>138</cp:revision>
  <dcterms:created xsi:type="dcterms:W3CDTF">2012-08-16T18:17:03Z</dcterms:created>
  <dcterms:modified xsi:type="dcterms:W3CDTF">2012-10-10T19:50:14Z</dcterms:modified>
</cp:coreProperties>
</file>