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6" r:id="rId3"/>
    <p:sldId id="267" r:id="rId4"/>
    <p:sldId id="268" r:id="rId5"/>
    <p:sldId id="269" r:id="rId6"/>
    <p:sldId id="258" r:id="rId7"/>
    <p:sldId id="257" r:id="rId8"/>
    <p:sldId id="270" r:id="rId9"/>
    <p:sldId id="271" r:id="rId10"/>
    <p:sldId id="259" r:id="rId11"/>
    <p:sldId id="273" r:id="rId12"/>
    <p:sldId id="262" r:id="rId13"/>
    <p:sldId id="263" r:id="rId14"/>
    <p:sldId id="272" r:id="rId15"/>
    <p:sldId id="264" r:id="rId16"/>
    <p:sldId id="274" r:id="rId17"/>
    <p:sldId id="260" r:id="rId18"/>
    <p:sldId id="265" r:id="rId19"/>
    <p:sldId id="275" r:id="rId20"/>
    <p:sldId id="276" r:id="rId21"/>
    <p:sldId id="27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52" d="100"/>
          <a:sy n="52" d="100"/>
        </p:scale>
        <p:origin x="-11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497B6FE-AA17-44C4-8C6C-9F443ACB87D0}" type="datetimeFigureOut">
              <a:rPr lang="ru-RU"/>
              <a:pPr>
                <a:defRPr/>
              </a:pPr>
              <a:t>10.10.2012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0E6938-53BD-4CB0-AEDE-206DB9CE97D9}"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4CC6A60-1F88-4F11-ACB4-42D913CEAAED}" type="datetimeFigureOut">
              <a:rPr lang="ru-RU"/>
              <a:pPr>
                <a:defRPr/>
              </a:pPr>
              <a:t>10.10.2012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5210F6-85B3-434B-8BD4-5EAB12A0DCBB}"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A2CA36-8719-4587-88E5-0DF0EDBE34F3}" type="datetimeFigureOut">
              <a:rPr lang="ru-RU"/>
              <a:pPr>
                <a:defRPr/>
              </a:pPr>
              <a:t>10.10.2012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52A442-0E55-4850-B514-747C87B1D740}"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E6030C6-D6B6-4554-AA52-3DAFBE90B71D}" type="datetimeFigureOut">
              <a:rPr lang="ru-RU"/>
              <a:pPr>
                <a:defRPr/>
              </a:pPr>
              <a:t>10.10.2012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27ABF4-E32A-4892-BD52-632D49EF750B}"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DB0A1DD-4439-45B9-98C8-C7E85064E2DF}" type="datetimeFigureOut">
              <a:rPr lang="ru-RU"/>
              <a:pPr>
                <a:defRPr/>
              </a:pPr>
              <a:t>10.10.2012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E4AF554-C65B-40BD-80CB-29AF368A45FA}"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62BDDF0-4E05-46B3-915D-E7D8D970577C}" type="datetimeFigureOut">
              <a:rPr lang="ru-RU"/>
              <a:pPr>
                <a:defRPr/>
              </a:pPr>
              <a:t>10.10.2012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18DE0F-FC95-4CAF-B796-AC1E2FD80F02}"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09EC148-6807-469E-A289-1D4CF697AC8E}" type="datetimeFigureOut">
              <a:rPr lang="ru-RU"/>
              <a:pPr>
                <a:defRPr/>
              </a:pPr>
              <a:t>10.10.2012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8F57CC8-13BE-401C-B624-32F3764BAF2B}"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1A977E5-31BC-4DE9-B45D-CEC4645CBBD8}" type="datetimeFigureOut">
              <a:rPr lang="ru-RU"/>
              <a:pPr>
                <a:defRPr/>
              </a:pPr>
              <a:t>10.10.2012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C2CA64E-6576-4FAC-8720-198B14F8D47E}"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18E99CA-7EBC-4891-8439-5D9D9BF6A0FB}" type="datetimeFigureOut">
              <a:rPr lang="ru-RU"/>
              <a:pPr>
                <a:defRPr/>
              </a:pPr>
              <a:t>10.10.2012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1B0568C-FF91-47EB-B755-6677861DDABE}"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9308AE-5D79-4CD0-9EA9-744845A563EF}" type="datetimeFigureOut">
              <a:rPr lang="ru-RU"/>
              <a:pPr>
                <a:defRPr/>
              </a:pPr>
              <a:t>10.10.2012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936E029-C596-4EF1-B7FB-D9A03B93D09E}"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1FAA577-1EF7-4520-A68B-D97C37C9A3A5}" type="datetimeFigureOut">
              <a:rPr lang="ru-RU"/>
              <a:pPr>
                <a:defRPr/>
              </a:pPr>
              <a:t>10.10.2012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BE0572-1246-4EB6-9C5A-944C342D88F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BFF4B34-ED14-4E83-93AB-AB47F491237C}" type="datetimeFigureOut">
              <a:rPr lang="ru-RU"/>
              <a:pPr>
                <a:defRPr/>
              </a:pPr>
              <a:t>10.10.2012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285A6B-025F-4A7C-894E-FE896EA55B63}"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dirty="0"/>
          </a:p>
        </p:txBody>
      </p:sp>
      <p:pic>
        <p:nvPicPr>
          <p:cNvPr id="2051" name="Picture 2"/>
          <p:cNvPicPr>
            <a:picLocks noChangeAspect="1" noChangeArrowheads="1"/>
          </p:cNvPicPr>
          <p:nvPr/>
        </p:nvPicPr>
        <p:blipFill>
          <a:blip r:embed="rId2" cstate="email"/>
          <a:srcRect/>
          <a:stretch>
            <a:fillRect/>
          </a:stretch>
        </p:blipFill>
        <p:spPr bwMode="auto">
          <a:xfrm>
            <a:off x="0" y="0"/>
            <a:ext cx="9501188" cy="7315200"/>
          </a:xfrm>
          <a:prstGeom prst="rect">
            <a:avLst/>
          </a:prstGeom>
          <a:noFill/>
          <a:ln w="9525">
            <a:noFill/>
            <a:miter lim="800000"/>
            <a:headEnd/>
            <a:tailEnd/>
          </a:ln>
        </p:spPr>
      </p:pic>
      <p:sp>
        <p:nvSpPr>
          <p:cNvPr id="2052" name="Заголовок 1"/>
          <p:cNvSpPr>
            <a:spLocks noGrp="1"/>
          </p:cNvSpPr>
          <p:nvPr>
            <p:ph type="ctrTitle"/>
          </p:nvPr>
        </p:nvSpPr>
        <p:spPr>
          <a:xfrm>
            <a:off x="928688" y="642938"/>
            <a:ext cx="7772400" cy="2714625"/>
          </a:xfrm>
        </p:spPr>
        <p:txBody>
          <a:bodyPr/>
          <a:lstStyle/>
          <a:p>
            <a:pPr eaLnBrk="1" hangingPunct="1"/>
            <a:r>
              <a:rPr lang="ru-RU" sz="6000" b="1" u="sng" smtClean="0">
                <a:solidFill>
                  <a:srgbClr val="C00000"/>
                </a:solidFill>
              </a:rPr>
              <a:t>Водоёмы Краснодарского края. Моря.</a:t>
            </a:r>
          </a:p>
        </p:txBody>
      </p:sp>
      <p:sp>
        <p:nvSpPr>
          <p:cNvPr id="6" name="Скругленный прямоугольник 5"/>
          <p:cNvSpPr/>
          <p:nvPr/>
        </p:nvSpPr>
        <p:spPr>
          <a:xfrm>
            <a:off x="928688" y="3714750"/>
            <a:ext cx="7572375" cy="2857500"/>
          </a:xfrm>
          <a:prstGeom prst="round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chemeClr val="bg1"/>
                </a:solidFill>
                <a:latin typeface="Times New Roman" pitchFamily="18" charset="0"/>
                <a:cs typeface="Times New Roman" pitchFamily="18" charset="0"/>
              </a:rPr>
              <a:t>Авторы работы учителя начальных классов: </a:t>
            </a:r>
          </a:p>
          <a:p>
            <a:pPr algn="ctr" fontAlgn="auto">
              <a:spcBef>
                <a:spcPts val="0"/>
              </a:spcBef>
              <a:spcAft>
                <a:spcPts val="0"/>
              </a:spcAft>
              <a:defRPr/>
            </a:pPr>
            <a:r>
              <a:rPr lang="ru-RU" sz="3200" b="1" dirty="0">
                <a:solidFill>
                  <a:schemeClr val="bg1"/>
                </a:solidFill>
                <a:latin typeface="Times New Roman" pitchFamily="18" charset="0"/>
                <a:cs typeface="Times New Roman" pitchFamily="18" charset="0"/>
              </a:rPr>
              <a:t>Жилина О. А.</a:t>
            </a:r>
          </a:p>
          <a:p>
            <a:pPr algn="ctr" fontAlgn="auto">
              <a:spcBef>
                <a:spcPts val="0"/>
              </a:spcBef>
              <a:spcAft>
                <a:spcPts val="0"/>
              </a:spcAft>
              <a:defRPr/>
            </a:pPr>
            <a:r>
              <a:rPr lang="ru-RU" sz="3200" b="1" dirty="0">
                <a:solidFill>
                  <a:schemeClr val="bg1"/>
                </a:solidFill>
                <a:latin typeface="Times New Roman" pitchFamily="18" charset="0"/>
                <a:cs typeface="Times New Roman" pitchFamily="18" charset="0"/>
              </a:rPr>
              <a:t>Киселёва Н. И. </a:t>
            </a:r>
          </a:p>
          <a:p>
            <a:pPr algn="ctr" fontAlgn="auto">
              <a:spcBef>
                <a:spcPts val="0"/>
              </a:spcBef>
              <a:spcAft>
                <a:spcPts val="0"/>
              </a:spcAft>
              <a:defRPr/>
            </a:pPr>
            <a:r>
              <a:rPr lang="ru-RU" sz="2400" dirty="0">
                <a:solidFill>
                  <a:schemeClr val="bg1"/>
                </a:solidFill>
                <a:latin typeface="Times New Roman" pitchFamily="18" charset="0"/>
                <a:cs typeface="Times New Roman" pitchFamily="18" charset="0"/>
              </a:rPr>
              <a:t>АОУ СОШ № 4</a:t>
            </a:r>
          </a:p>
          <a:p>
            <a:pPr algn="ctr" fontAlgn="auto">
              <a:spcBef>
                <a:spcPts val="0"/>
              </a:spcBef>
              <a:spcAft>
                <a:spcPts val="0"/>
              </a:spcAft>
              <a:defRPr/>
            </a:pPr>
            <a:r>
              <a:rPr lang="ru-RU" sz="2400" dirty="0">
                <a:solidFill>
                  <a:schemeClr val="bg1"/>
                </a:solidFill>
                <a:latin typeface="Times New Roman" pitchFamily="18" charset="0"/>
                <a:cs typeface="Times New Roman" pitchFamily="18" charset="0"/>
              </a:rPr>
              <a:t>ст. Динской Краснодарского края </a:t>
            </a:r>
          </a:p>
          <a:p>
            <a:pPr algn="ctr" fontAlgn="auto">
              <a:spcBef>
                <a:spcPts val="0"/>
              </a:spcBef>
              <a:spcAft>
                <a:spcPts val="0"/>
              </a:spcAft>
              <a:defRPr/>
            </a:pPr>
            <a:endParaRPr lang="ru-RU" dirty="0"/>
          </a:p>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1267" name="Заголовок 1"/>
          <p:cNvSpPr>
            <a:spLocks noGrp="1"/>
          </p:cNvSpPr>
          <p:nvPr>
            <p:ph type="title"/>
          </p:nvPr>
        </p:nvSpPr>
        <p:spPr>
          <a:xfrm rot="19286222">
            <a:off x="838200" y="2382838"/>
            <a:ext cx="8229600" cy="1673225"/>
          </a:xfrm>
        </p:spPr>
        <p:txBody>
          <a:bodyPr/>
          <a:lstStyle/>
          <a:p>
            <a:pPr eaLnBrk="1" hangingPunct="1"/>
            <a:r>
              <a:rPr lang="ru-RU" sz="6000" smtClean="0">
                <a:latin typeface="Arial Black" pitchFamily="34" charset="0"/>
              </a:rPr>
              <a:t>Азовское море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85750" y="285750"/>
            <a:ext cx="8572500" cy="607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a:solidFill>
                  <a:schemeClr val="tx1"/>
                </a:solidFill>
                <a:latin typeface="Times New Roman" pitchFamily="18" charset="0"/>
                <a:cs typeface="Times New Roman" pitchFamily="18" charset="0"/>
              </a:rPr>
              <a:t>За свою историю Азовское море неоднократно меняло название – </a:t>
            </a:r>
          </a:p>
          <a:p>
            <a:pPr algn="ctr">
              <a:defRPr/>
            </a:pPr>
            <a:r>
              <a:rPr lang="ru-RU" sz="2800" b="1">
                <a:solidFill>
                  <a:schemeClr val="tx1"/>
                </a:solidFill>
                <a:latin typeface="Times New Roman" pitchFamily="18" charset="0"/>
                <a:cs typeface="Times New Roman" pitchFamily="18" charset="0"/>
              </a:rPr>
              <a:t>древние греки и римляне называли его </a:t>
            </a:r>
            <a:r>
              <a:rPr lang="ru-RU" sz="2800" b="1" u="sng">
                <a:solidFill>
                  <a:schemeClr val="tx1"/>
                </a:solidFill>
                <a:latin typeface="Times New Roman" pitchFamily="18" charset="0"/>
                <a:cs typeface="Times New Roman" pitchFamily="18" charset="0"/>
              </a:rPr>
              <a:t>Меотийское озеро </a:t>
            </a:r>
            <a:r>
              <a:rPr lang="ru-RU" sz="2800" b="1">
                <a:solidFill>
                  <a:schemeClr val="tx1"/>
                </a:solidFill>
                <a:latin typeface="Times New Roman" pitchFamily="18" charset="0"/>
                <a:cs typeface="Times New Roman" pitchFamily="18" charset="0"/>
              </a:rPr>
              <a:t>(иногда - болото), </a:t>
            </a:r>
          </a:p>
          <a:p>
            <a:pPr algn="ctr">
              <a:defRPr/>
            </a:pPr>
            <a:r>
              <a:rPr lang="ru-RU" sz="2800" b="1">
                <a:solidFill>
                  <a:schemeClr val="tx1"/>
                </a:solidFill>
                <a:latin typeface="Times New Roman" pitchFamily="18" charset="0"/>
                <a:cs typeface="Times New Roman" pitchFamily="18" charset="0"/>
              </a:rPr>
              <a:t>скифы - </a:t>
            </a:r>
            <a:r>
              <a:rPr lang="ru-RU" sz="2800" b="1" u="sng">
                <a:solidFill>
                  <a:schemeClr val="tx1"/>
                </a:solidFill>
                <a:latin typeface="Times New Roman" pitchFamily="18" charset="0"/>
                <a:cs typeface="Times New Roman" pitchFamily="18" charset="0"/>
              </a:rPr>
              <a:t>Каргалук,</a:t>
            </a:r>
          </a:p>
          <a:p>
            <a:pPr algn="ctr">
              <a:defRPr/>
            </a:pPr>
            <a:r>
              <a:rPr lang="ru-RU" sz="2800" b="1">
                <a:solidFill>
                  <a:schemeClr val="tx1"/>
                </a:solidFill>
                <a:latin typeface="Times New Roman" pitchFamily="18" charset="0"/>
                <a:cs typeface="Times New Roman" pitchFamily="18" charset="0"/>
              </a:rPr>
              <a:t> турки - </a:t>
            </a:r>
            <a:r>
              <a:rPr lang="ru-RU" sz="2800" b="1" u="sng">
                <a:solidFill>
                  <a:schemeClr val="tx1"/>
                </a:solidFill>
                <a:latin typeface="Times New Roman" pitchFamily="18" charset="0"/>
                <a:cs typeface="Times New Roman" pitchFamily="18" charset="0"/>
              </a:rPr>
              <a:t>Бахр эль-Ассак</a:t>
            </a:r>
            <a:r>
              <a:rPr lang="ru-RU" sz="2800" b="1">
                <a:solidFill>
                  <a:schemeClr val="tx1"/>
                </a:solidFill>
                <a:latin typeface="Times New Roman" pitchFamily="18" charset="0"/>
                <a:cs typeface="Times New Roman" pitchFamily="18" charset="0"/>
              </a:rPr>
              <a:t>, </a:t>
            </a:r>
          </a:p>
          <a:p>
            <a:pPr algn="ctr">
              <a:defRPr/>
            </a:pPr>
            <a:r>
              <a:rPr lang="ru-RU" sz="2800" b="1">
                <a:solidFill>
                  <a:schemeClr val="tx1"/>
                </a:solidFill>
                <a:latin typeface="Times New Roman" pitchFamily="18" charset="0"/>
                <a:cs typeface="Times New Roman" pitchFamily="18" charset="0"/>
              </a:rPr>
              <a:t>татаро-монголы - </a:t>
            </a:r>
            <a:r>
              <a:rPr lang="ru-RU" sz="2800" b="1" u="sng">
                <a:solidFill>
                  <a:schemeClr val="tx1"/>
                </a:solidFill>
                <a:latin typeface="Times New Roman" pitchFamily="18" charset="0"/>
                <a:cs typeface="Times New Roman" pitchFamily="18" charset="0"/>
              </a:rPr>
              <a:t>балык-денгиз</a:t>
            </a:r>
            <a:r>
              <a:rPr lang="ru-RU" sz="2800" b="1">
                <a:solidFill>
                  <a:schemeClr val="tx1"/>
                </a:solidFill>
                <a:latin typeface="Times New Roman" pitchFamily="18" charset="0"/>
                <a:cs typeface="Times New Roman" pitchFamily="18" charset="0"/>
              </a:rPr>
              <a:t> (рыбное море). Называли его </a:t>
            </a:r>
            <a:r>
              <a:rPr lang="ru-RU" sz="2800" b="1" u="sng">
                <a:solidFill>
                  <a:schemeClr val="tx1"/>
                </a:solidFill>
                <a:latin typeface="Times New Roman" pitchFamily="18" charset="0"/>
                <a:cs typeface="Times New Roman" pitchFamily="18" charset="0"/>
              </a:rPr>
              <a:t>Самакуш, Салакар, Майутис, Саксинское</a:t>
            </a:r>
            <a:r>
              <a:rPr lang="ru-RU" sz="2800" b="1">
                <a:solidFill>
                  <a:schemeClr val="tx1"/>
                </a:solidFill>
                <a:latin typeface="Times New Roman" pitchFamily="18" charset="0"/>
                <a:cs typeface="Times New Roman" pitchFamily="18" charset="0"/>
              </a:rPr>
              <a:t> море. И это далеко не весь перечень имен, которыми разные народы называли это крохотное море.</a:t>
            </a:r>
            <a:endParaRPr lang="ru-RU" sz="2800" b="1">
              <a:solidFill>
                <a:schemeClr val="tx1"/>
              </a:solidFill>
              <a:latin typeface="Arial" charset="0"/>
            </a:endParaRPr>
          </a:p>
          <a:p>
            <a:pPr algn="ctr">
              <a:defRPr/>
            </a:pPr>
            <a:endParaRPr lang="ru-RU">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0"/>
            <a:ext cx="8229600" cy="1143000"/>
          </a:xfrm>
        </p:spPr>
        <p:txBody>
          <a:bodyPr/>
          <a:lstStyle/>
          <a:p>
            <a:pPr eaLnBrk="1" hangingPunct="1"/>
            <a:r>
              <a:rPr lang="ru-RU" sz="5400" b="1" smtClean="0"/>
              <a:t>Флора Азовского моря</a:t>
            </a:r>
          </a:p>
        </p:txBody>
      </p:sp>
      <p:pic>
        <p:nvPicPr>
          <p:cNvPr id="2050" name="Picture 2"/>
          <p:cNvPicPr>
            <a:picLocks noChangeAspect="1" noChangeArrowheads="1"/>
          </p:cNvPicPr>
          <p:nvPr/>
        </p:nvPicPr>
        <p:blipFill>
          <a:blip r:embed="rId2" cstate="email"/>
          <a:srcRect/>
          <a:stretch>
            <a:fillRect/>
          </a:stretch>
        </p:blipFill>
        <p:spPr bwMode="auto">
          <a:xfrm>
            <a:off x="0" y="1143000"/>
            <a:ext cx="9144000" cy="5715000"/>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0" y="1143000"/>
            <a:ext cx="9144000" cy="5715000"/>
          </a:xfrm>
          <a:prstGeom prst="rect">
            <a:avLst/>
          </a:prstGeom>
          <a:noFill/>
          <a:ln w="9525">
            <a:noFill/>
            <a:miter lim="800000"/>
            <a:headEnd/>
            <a:tailEnd/>
          </a:ln>
        </p:spPr>
      </p:pic>
      <p:sp>
        <p:nvSpPr>
          <p:cNvPr id="7" name="Скругленный прямоугольник 6"/>
          <p:cNvSpPr/>
          <p:nvPr/>
        </p:nvSpPr>
        <p:spPr>
          <a:xfrm>
            <a:off x="1285875" y="5715000"/>
            <a:ext cx="6858000" cy="714375"/>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Сине – зелёные водоросли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28625" y="0"/>
            <a:ext cx="8229600" cy="928688"/>
          </a:xfrm>
        </p:spPr>
        <p:txBody>
          <a:bodyPr/>
          <a:lstStyle/>
          <a:p>
            <a:pPr eaLnBrk="1" hangingPunct="1"/>
            <a:r>
              <a:rPr lang="ru-RU" sz="5400" b="1" smtClean="0"/>
              <a:t>Фауна Азовского моря</a:t>
            </a:r>
          </a:p>
        </p:txBody>
      </p:sp>
      <p:pic>
        <p:nvPicPr>
          <p:cNvPr id="3074" name="Picture 2"/>
          <p:cNvPicPr>
            <a:picLocks noChangeAspect="1" noChangeArrowheads="1"/>
          </p:cNvPicPr>
          <p:nvPr/>
        </p:nvPicPr>
        <p:blipFill>
          <a:blip r:embed="rId2" cstate="email"/>
          <a:srcRect/>
          <a:stretch>
            <a:fillRect/>
          </a:stretch>
        </p:blipFill>
        <p:spPr bwMode="auto">
          <a:xfrm>
            <a:off x="0" y="1000125"/>
            <a:ext cx="9144000" cy="5857875"/>
          </a:xfrm>
          <a:prstGeom prst="rect">
            <a:avLst/>
          </a:prstGeom>
          <a:noFill/>
          <a:ln w="9525">
            <a:noFill/>
            <a:miter lim="800000"/>
            <a:headEnd/>
            <a:tailEnd/>
          </a:ln>
        </p:spPr>
      </p:pic>
      <p:sp>
        <p:nvSpPr>
          <p:cNvPr id="5" name="Скругленный прямоугольник 4"/>
          <p:cNvSpPr/>
          <p:nvPr/>
        </p:nvSpPr>
        <p:spPr>
          <a:xfrm>
            <a:off x="214313" y="5643563"/>
            <a:ext cx="6072187" cy="714375"/>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6000" b="1" dirty="0"/>
              <a:t>Азовский бычок</a:t>
            </a:r>
          </a:p>
        </p:txBody>
      </p:sp>
      <p:pic>
        <p:nvPicPr>
          <p:cNvPr id="3075" name="Picture 3"/>
          <p:cNvPicPr>
            <a:picLocks noChangeAspect="1" noChangeArrowheads="1"/>
          </p:cNvPicPr>
          <p:nvPr/>
        </p:nvPicPr>
        <p:blipFill>
          <a:blip r:embed="rId3" cstate="email"/>
          <a:srcRect/>
          <a:stretch>
            <a:fillRect/>
          </a:stretch>
        </p:blipFill>
        <p:spPr bwMode="auto">
          <a:xfrm>
            <a:off x="0" y="1000125"/>
            <a:ext cx="9144000" cy="5857875"/>
          </a:xfrm>
          <a:prstGeom prst="rect">
            <a:avLst/>
          </a:prstGeom>
          <a:noFill/>
          <a:ln w="9525">
            <a:noFill/>
            <a:miter lim="800000"/>
            <a:headEnd/>
            <a:tailEnd/>
          </a:ln>
        </p:spPr>
      </p:pic>
      <p:sp>
        <p:nvSpPr>
          <p:cNvPr id="7" name="Скругленный прямоугольник 6"/>
          <p:cNvSpPr/>
          <p:nvPr/>
        </p:nvSpPr>
        <p:spPr>
          <a:xfrm>
            <a:off x="4786313" y="5857875"/>
            <a:ext cx="3429000" cy="571500"/>
          </a:xfrm>
          <a:prstGeom prst="round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solidFill>
                  <a:schemeClr val="bg1"/>
                </a:solidFill>
              </a:rPr>
              <a:t>Пеленгас</a:t>
            </a:r>
          </a:p>
        </p:txBody>
      </p:sp>
      <p:pic>
        <p:nvPicPr>
          <p:cNvPr id="3076" name="Picture 4"/>
          <p:cNvPicPr>
            <a:picLocks noChangeAspect="1" noChangeArrowheads="1"/>
          </p:cNvPicPr>
          <p:nvPr/>
        </p:nvPicPr>
        <p:blipFill>
          <a:blip r:embed="rId4" cstate="email"/>
          <a:srcRect/>
          <a:stretch>
            <a:fillRect/>
          </a:stretch>
        </p:blipFill>
        <p:spPr bwMode="auto">
          <a:xfrm>
            <a:off x="0" y="1000125"/>
            <a:ext cx="9144000" cy="5857875"/>
          </a:xfrm>
          <a:prstGeom prst="rect">
            <a:avLst/>
          </a:prstGeom>
          <a:noFill/>
          <a:ln w="9525">
            <a:noFill/>
            <a:miter lim="800000"/>
            <a:headEnd/>
            <a:tailEnd/>
          </a:ln>
        </p:spPr>
      </p:pic>
      <p:sp>
        <p:nvSpPr>
          <p:cNvPr id="9" name="Скругленный прямоугольник 8"/>
          <p:cNvSpPr/>
          <p:nvPr/>
        </p:nvSpPr>
        <p:spPr>
          <a:xfrm>
            <a:off x="1000125" y="5715000"/>
            <a:ext cx="2357438" cy="85725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800" b="1" dirty="0">
                <a:solidFill>
                  <a:schemeClr val="bg1"/>
                </a:solidFill>
              </a:rPr>
              <a:t>Судак</a:t>
            </a:r>
            <a:r>
              <a:rPr lang="ru-RU" dirty="0">
                <a:solidFill>
                  <a:schemeClr val="bg1"/>
                </a:solidFill>
              </a:rPr>
              <a:t> </a:t>
            </a:r>
          </a:p>
        </p:txBody>
      </p:sp>
      <p:pic>
        <p:nvPicPr>
          <p:cNvPr id="3077" name="Picture 5" descr="C:\Documents and Settings\Администратор\Рабочий стол\флора и фауна черного моря\азовская хамса.jpg"/>
          <p:cNvPicPr>
            <a:picLocks noChangeAspect="1" noChangeArrowheads="1"/>
          </p:cNvPicPr>
          <p:nvPr/>
        </p:nvPicPr>
        <p:blipFill>
          <a:blip r:embed="rId5" cstate="email"/>
          <a:srcRect/>
          <a:stretch>
            <a:fillRect/>
          </a:stretch>
        </p:blipFill>
        <p:spPr bwMode="auto">
          <a:xfrm>
            <a:off x="0" y="1000125"/>
            <a:ext cx="9144000" cy="5857875"/>
          </a:xfrm>
          <a:prstGeom prst="rect">
            <a:avLst/>
          </a:prstGeom>
          <a:noFill/>
          <a:ln w="9525">
            <a:noFill/>
            <a:miter lim="800000"/>
            <a:headEnd/>
            <a:tailEnd/>
          </a:ln>
        </p:spPr>
      </p:pic>
      <p:sp>
        <p:nvSpPr>
          <p:cNvPr id="11" name="Скругленный прямоугольник 10"/>
          <p:cNvSpPr/>
          <p:nvPr/>
        </p:nvSpPr>
        <p:spPr>
          <a:xfrm>
            <a:off x="3714750" y="5500688"/>
            <a:ext cx="5214938" cy="7858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800" b="1" dirty="0"/>
              <a:t>Азовская хамса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checkerboard(across)">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checkerboard(across)">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checkerboard(across)">
                                      <p:cBhvr>
                                        <p:cTn id="37" dur="500"/>
                                        <p:tgtEl>
                                          <p:spTgt spid="307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28625" y="0"/>
            <a:ext cx="8229600" cy="1143000"/>
          </a:xfrm>
        </p:spPr>
        <p:txBody>
          <a:bodyPr/>
          <a:lstStyle/>
          <a:p>
            <a:pPr eaLnBrk="1" hangingPunct="1"/>
            <a:r>
              <a:rPr lang="ru-RU" sz="7200" b="1" smtClean="0">
                <a:solidFill>
                  <a:srgbClr val="FF0000"/>
                </a:solidFill>
              </a:rPr>
              <a:t>Физминутка</a:t>
            </a:r>
          </a:p>
        </p:txBody>
      </p:sp>
      <p:pic>
        <p:nvPicPr>
          <p:cNvPr id="15363" name="Picture 1" descr="C:\Documents and Settings\Администратор\Мои документы\Мои рисунки\ca3mbhoh.gif"/>
          <p:cNvPicPr>
            <a:picLocks noChangeAspect="1" noChangeArrowheads="1" noCrop="1"/>
          </p:cNvPicPr>
          <p:nvPr/>
        </p:nvPicPr>
        <p:blipFill>
          <a:blip r:embed="rId2" cstate="email"/>
          <a:srcRect/>
          <a:stretch>
            <a:fillRect/>
          </a:stretch>
        </p:blipFill>
        <p:spPr bwMode="auto">
          <a:xfrm>
            <a:off x="928688" y="1214438"/>
            <a:ext cx="4048125" cy="5643562"/>
          </a:xfrm>
          <a:prstGeom prst="rect">
            <a:avLst/>
          </a:prstGeom>
          <a:noFill/>
          <a:ln w="9525">
            <a:noFill/>
            <a:miter lim="800000"/>
            <a:headEnd/>
            <a:tailEnd/>
          </a:ln>
        </p:spPr>
      </p:pic>
      <p:pic>
        <p:nvPicPr>
          <p:cNvPr id="15364" name="Picture 2" descr="C:\Documents and Settings\Администратор\Мои документы\Мои рисунки\calyyvlg.gif"/>
          <p:cNvPicPr>
            <a:picLocks noChangeAspect="1" noChangeArrowheads="1" noCrop="1"/>
          </p:cNvPicPr>
          <p:nvPr/>
        </p:nvPicPr>
        <p:blipFill>
          <a:blip r:embed="rId3" cstate="email"/>
          <a:srcRect/>
          <a:stretch>
            <a:fillRect/>
          </a:stretch>
        </p:blipFill>
        <p:spPr bwMode="auto">
          <a:xfrm>
            <a:off x="5429250" y="4786313"/>
            <a:ext cx="2643188"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endParaRPr lang="ru-RU" smtClean="0"/>
          </a:p>
        </p:txBody>
      </p:sp>
      <p:pic>
        <p:nvPicPr>
          <p:cNvPr id="16387" name="Picture 2" descr="C:\Documents and Settings\Администратор\Рабочий стол\черное море\karta-black-sea.pn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313" y="285750"/>
            <a:ext cx="8643937" cy="628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dirty="0"/>
          </a:p>
          <a:p>
            <a:pPr algn="ctr" fontAlgn="auto">
              <a:spcBef>
                <a:spcPts val="0"/>
              </a:spcBef>
              <a:spcAft>
                <a:spcPts val="0"/>
              </a:spcAft>
              <a:defRPr/>
            </a:pPr>
            <a:r>
              <a:rPr lang="ru-RU" sz="2400" dirty="0"/>
              <a:t>На протяжении тысячелетий и веков Чёрное море сменило несколько названий. Первые греческие мореплаватели называли негостеприимным. Однако позже древние греки сменили свое мнение и стали его называть гостеприимным морем. На Руси в старину Черное море</a:t>
            </a:r>
            <a:r>
              <a:rPr lang="ru-RU" sz="2400" b="1" dirty="0"/>
              <a:t> </a:t>
            </a:r>
            <a:r>
              <a:rPr lang="ru-RU" sz="2400" dirty="0"/>
              <a:t>называли Понтийским, а также Русским</a:t>
            </a:r>
            <a:r>
              <a:rPr lang="ru-RU" sz="2400" b="1" dirty="0"/>
              <a:t> </a:t>
            </a:r>
            <a:r>
              <a:rPr lang="ru-RU" sz="2400" dirty="0"/>
              <a:t>морем.</a:t>
            </a:r>
            <a:br>
              <a:rPr lang="ru-RU" sz="2400" dirty="0"/>
            </a:br>
            <a:r>
              <a:rPr lang="ru-RU" sz="2400" dirty="0"/>
              <a:t> Современное название ученые объясняют по разному. Одни - турки называли Карадениз), то есть негостеприимное "Черное" море, за то, что все завоеватели приходившие на его берега, получали решительный отпор со стороны племен его населявших. По другой гипотезе название связано со штормами и с тем, что вода во время шторма в нем темнеет. И есть еще третья версия, которая связана с тем, что металлические предметы опущенные на большую глубину Черного моря, чернеют под воздействием сероводорода.</a:t>
            </a:r>
            <a:br>
              <a:rPr lang="ru-RU" sz="2400" dirty="0"/>
            </a:b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85750" y="-142875"/>
            <a:ext cx="8501063" cy="857250"/>
          </a:xfrm>
        </p:spPr>
        <p:txBody>
          <a:bodyPr/>
          <a:lstStyle/>
          <a:p>
            <a:pPr eaLnBrk="1" hangingPunct="1"/>
            <a:r>
              <a:rPr lang="ru-RU" b="1" smtClean="0">
                <a:latin typeface="Times New Roman" pitchFamily="18" charset="0"/>
                <a:cs typeface="Times New Roman" pitchFamily="18" charset="0"/>
              </a:rPr>
              <a:t>Флора Чёрного моря</a:t>
            </a:r>
          </a:p>
        </p:txBody>
      </p:sp>
      <p:pic>
        <p:nvPicPr>
          <p:cNvPr id="1026" name="Picture 2" descr="C:\Documents and Settings\Администратор\Рабочий стол\флора и фауна черного моря\филлофора.jpg"/>
          <p:cNvPicPr>
            <a:picLocks noChangeAspect="1" noChangeArrowheads="1"/>
          </p:cNvPicPr>
          <p:nvPr/>
        </p:nvPicPr>
        <p:blipFill>
          <a:blip r:embed="rId2" cstate="email"/>
          <a:srcRect/>
          <a:stretch>
            <a:fillRect/>
          </a:stretch>
        </p:blipFill>
        <p:spPr bwMode="auto">
          <a:xfrm>
            <a:off x="0" y="785813"/>
            <a:ext cx="9144000" cy="6072187"/>
          </a:xfrm>
          <a:prstGeom prst="rect">
            <a:avLst/>
          </a:prstGeom>
          <a:noFill/>
          <a:ln w="9525">
            <a:noFill/>
            <a:miter lim="800000"/>
            <a:headEnd/>
            <a:tailEnd/>
          </a:ln>
        </p:spPr>
      </p:pic>
      <p:sp>
        <p:nvSpPr>
          <p:cNvPr id="4" name="Скругленный прямоугольник 3"/>
          <p:cNvSpPr/>
          <p:nvPr/>
        </p:nvSpPr>
        <p:spPr>
          <a:xfrm>
            <a:off x="2357438" y="5429250"/>
            <a:ext cx="4572000" cy="91440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400" dirty="0">
                <a:solidFill>
                  <a:srgbClr val="FFFF00"/>
                </a:solidFill>
                <a:latin typeface="Arial Black" pitchFamily="34" charset="0"/>
              </a:rPr>
              <a:t>филлофора</a:t>
            </a:r>
          </a:p>
        </p:txBody>
      </p:sp>
      <p:pic>
        <p:nvPicPr>
          <p:cNvPr id="1027" name="Picture 3" descr="C:\Documents and Settings\Администратор\Рабочий стол\флора и фауна черного моря\kladofora.jpg"/>
          <p:cNvPicPr>
            <a:picLocks noChangeAspect="1" noChangeArrowheads="1"/>
          </p:cNvPicPr>
          <p:nvPr/>
        </p:nvPicPr>
        <p:blipFill>
          <a:blip r:embed="rId3" cstate="email"/>
          <a:srcRect/>
          <a:stretch>
            <a:fillRect/>
          </a:stretch>
        </p:blipFill>
        <p:spPr bwMode="auto">
          <a:xfrm>
            <a:off x="0" y="714375"/>
            <a:ext cx="9144000" cy="6143625"/>
          </a:xfrm>
          <a:prstGeom prst="rect">
            <a:avLst/>
          </a:prstGeom>
          <a:noFill/>
          <a:ln w="9525">
            <a:noFill/>
            <a:miter lim="800000"/>
            <a:headEnd/>
            <a:tailEnd/>
          </a:ln>
        </p:spPr>
      </p:pic>
      <p:sp>
        <p:nvSpPr>
          <p:cNvPr id="7" name="Скругленный прямоугольник 6"/>
          <p:cNvSpPr/>
          <p:nvPr/>
        </p:nvSpPr>
        <p:spPr>
          <a:xfrm>
            <a:off x="3786188" y="5500688"/>
            <a:ext cx="4572000" cy="91440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800" b="1" dirty="0"/>
              <a:t>Кладофора</a:t>
            </a:r>
          </a:p>
        </p:txBody>
      </p:sp>
      <p:pic>
        <p:nvPicPr>
          <p:cNvPr id="1028" name="Picture 4"/>
          <p:cNvPicPr>
            <a:picLocks noChangeAspect="1" noChangeArrowheads="1"/>
          </p:cNvPicPr>
          <p:nvPr/>
        </p:nvPicPr>
        <p:blipFill>
          <a:blip r:embed="rId4" cstate="email"/>
          <a:srcRect/>
          <a:stretch>
            <a:fillRect/>
          </a:stretch>
        </p:blipFill>
        <p:spPr bwMode="auto">
          <a:xfrm>
            <a:off x="0" y="642938"/>
            <a:ext cx="9144000" cy="6215062"/>
          </a:xfrm>
          <a:prstGeom prst="rect">
            <a:avLst/>
          </a:prstGeom>
          <a:noFill/>
          <a:ln w="9525">
            <a:noFill/>
            <a:miter lim="800000"/>
            <a:headEnd/>
            <a:tailEnd/>
          </a:ln>
        </p:spPr>
      </p:pic>
      <p:sp>
        <p:nvSpPr>
          <p:cNvPr id="10" name="Скругленный прямоугольник 9"/>
          <p:cNvSpPr/>
          <p:nvPr/>
        </p:nvSpPr>
        <p:spPr>
          <a:xfrm>
            <a:off x="5000625" y="5786438"/>
            <a:ext cx="3714750" cy="7858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800" b="1" dirty="0"/>
              <a:t>Ноктилюка</a:t>
            </a:r>
          </a:p>
        </p:txBody>
      </p:sp>
      <p:pic>
        <p:nvPicPr>
          <p:cNvPr id="1029" name="Picture 5"/>
          <p:cNvPicPr>
            <a:picLocks noChangeAspect="1" noChangeArrowheads="1"/>
          </p:cNvPicPr>
          <p:nvPr/>
        </p:nvPicPr>
        <p:blipFill>
          <a:blip r:embed="rId5" cstate="email"/>
          <a:srcRect/>
          <a:stretch>
            <a:fillRect/>
          </a:stretch>
        </p:blipFill>
        <p:spPr bwMode="auto">
          <a:xfrm>
            <a:off x="0" y="642938"/>
            <a:ext cx="9144000" cy="6215062"/>
          </a:xfrm>
          <a:prstGeom prst="rect">
            <a:avLst/>
          </a:prstGeom>
          <a:noFill/>
          <a:ln w="9525">
            <a:noFill/>
            <a:miter lim="800000"/>
            <a:headEnd/>
            <a:tailEnd/>
          </a:ln>
        </p:spPr>
      </p:pic>
      <p:sp>
        <p:nvSpPr>
          <p:cNvPr id="12" name="Скругленный прямоугольник 11"/>
          <p:cNvSpPr/>
          <p:nvPr/>
        </p:nvSpPr>
        <p:spPr>
          <a:xfrm>
            <a:off x="5286375" y="5214938"/>
            <a:ext cx="3500438" cy="714375"/>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800" b="1" dirty="0"/>
              <a:t>Цистозира</a:t>
            </a:r>
          </a:p>
        </p:txBody>
      </p:sp>
      <p:pic>
        <p:nvPicPr>
          <p:cNvPr id="1030" name="Picture 6"/>
          <p:cNvPicPr>
            <a:picLocks noChangeAspect="1" noChangeArrowheads="1"/>
          </p:cNvPicPr>
          <p:nvPr/>
        </p:nvPicPr>
        <p:blipFill>
          <a:blip r:embed="rId6" cstate="email"/>
          <a:srcRect/>
          <a:stretch>
            <a:fillRect/>
          </a:stretch>
        </p:blipFill>
        <p:spPr bwMode="auto">
          <a:xfrm>
            <a:off x="0" y="642938"/>
            <a:ext cx="9144000" cy="6215062"/>
          </a:xfrm>
          <a:prstGeom prst="rect">
            <a:avLst/>
          </a:prstGeom>
          <a:noFill/>
          <a:ln w="9525">
            <a:noFill/>
            <a:miter lim="800000"/>
            <a:headEnd/>
            <a:tailEnd/>
          </a:ln>
        </p:spPr>
      </p:pic>
      <p:sp>
        <p:nvSpPr>
          <p:cNvPr id="14" name="Скругленный прямоугольник 13"/>
          <p:cNvSpPr/>
          <p:nvPr/>
        </p:nvSpPr>
        <p:spPr>
          <a:xfrm>
            <a:off x="6286500" y="5429250"/>
            <a:ext cx="2643188" cy="85725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Зостера</a:t>
            </a:r>
          </a:p>
        </p:txBody>
      </p:sp>
      <p:pic>
        <p:nvPicPr>
          <p:cNvPr id="1031" name="Picture 7" descr="C:\Documents and Settings\Администратор\Рабочий стол\флора и фауна черного моря\ульва.jpg"/>
          <p:cNvPicPr>
            <a:picLocks noChangeAspect="1" noChangeArrowheads="1"/>
          </p:cNvPicPr>
          <p:nvPr/>
        </p:nvPicPr>
        <p:blipFill>
          <a:blip r:embed="rId7" cstate="email"/>
          <a:srcRect/>
          <a:stretch>
            <a:fillRect/>
          </a:stretch>
        </p:blipFill>
        <p:spPr bwMode="auto">
          <a:xfrm>
            <a:off x="0" y="571500"/>
            <a:ext cx="9144000" cy="6286500"/>
          </a:xfrm>
          <a:prstGeom prst="rect">
            <a:avLst/>
          </a:prstGeom>
          <a:noFill/>
          <a:ln w="9525">
            <a:noFill/>
            <a:miter lim="800000"/>
            <a:headEnd/>
            <a:tailEnd/>
          </a:ln>
        </p:spPr>
      </p:pic>
      <p:sp>
        <p:nvSpPr>
          <p:cNvPr id="16" name="Скругленный прямоугольник 15"/>
          <p:cNvSpPr/>
          <p:nvPr/>
        </p:nvSpPr>
        <p:spPr>
          <a:xfrm>
            <a:off x="6429375" y="2143125"/>
            <a:ext cx="2286000" cy="57150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Ульва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1000" fill="hold"/>
                                        <p:tgtEl>
                                          <p:spTgt spid="10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027"/>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027"/>
                                        </p:tgtEl>
                                        <p:attrNameLst>
                                          <p:attrName>ppt_y</p:attrName>
                                        </p:attrNameLst>
                                      </p:cBhvr>
                                      <p:tavLst>
                                        <p:tav tm="0">
                                          <p:val>
                                            <p:strVal val="#ppt_y"/>
                                          </p:val>
                                        </p:tav>
                                        <p:tav tm="100000">
                                          <p:val>
                                            <p:strVal val="#ppt_y"/>
                                          </p:val>
                                        </p:tav>
                                      </p:tavLst>
                                    </p:anim>
                                    <p:animEffect transition="in" filter="fade">
                                      <p:cBhvr>
                                        <p:cTn id="21" dur="10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 calcmode="lin" valueType="num">
                                      <p:cBhvr additive="base">
                                        <p:cTn id="42" dur="500" fill="hold"/>
                                        <p:tgtEl>
                                          <p:spTgt spid="1029"/>
                                        </p:tgtEl>
                                        <p:attrNameLst>
                                          <p:attrName>ppt_x</p:attrName>
                                        </p:attrNameLst>
                                      </p:cBhvr>
                                      <p:tavLst>
                                        <p:tav tm="0">
                                          <p:val>
                                            <p:strVal val="#ppt_x"/>
                                          </p:val>
                                        </p:tav>
                                        <p:tav tm="100000">
                                          <p:val>
                                            <p:strVal val="#ppt_x"/>
                                          </p:val>
                                        </p:tav>
                                      </p:tavLst>
                                    </p:anim>
                                    <p:anim calcmode="lin" valueType="num">
                                      <p:cBhvr additive="base">
                                        <p:cTn id="4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 calcmode="lin" valueType="num">
                                      <p:cBhvr additive="base">
                                        <p:cTn id="53" dur="500" fill="hold"/>
                                        <p:tgtEl>
                                          <p:spTgt spid="1030"/>
                                        </p:tgtEl>
                                        <p:attrNameLst>
                                          <p:attrName>ppt_x</p:attrName>
                                        </p:attrNameLst>
                                      </p:cBhvr>
                                      <p:tavLst>
                                        <p:tav tm="0">
                                          <p:val>
                                            <p:strVal val="#ppt_x"/>
                                          </p:val>
                                        </p:tav>
                                        <p:tav tm="100000">
                                          <p:val>
                                            <p:strVal val="#ppt_x"/>
                                          </p:val>
                                        </p:tav>
                                      </p:tavLst>
                                    </p:anim>
                                    <p:anim calcmode="lin" valueType="num">
                                      <p:cBhvr additive="base">
                                        <p:cTn id="5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031"/>
                                        </p:tgtEl>
                                        <p:attrNameLst>
                                          <p:attrName>style.visibility</p:attrName>
                                        </p:attrNameLst>
                                      </p:cBhvr>
                                      <p:to>
                                        <p:strVal val="visible"/>
                                      </p:to>
                                    </p:set>
                                    <p:animEffect transition="in" filter="blinds(horizontal)">
                                      <p:cBhvr>
                                        <p:cTn id="64" dur="500"/>
                                        <p:tgtEl>
                                          <p:spTgt spid="1031"/>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heckerboard(across)">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28625" y="0"/>
            <a:ext cx="8229600" cy="939800"/>
          </a:xfrm>
        </p:spPr>
        <p:txBody>
          <a:bodyPr/>
          <a:lstStyle/>
          <a:p>
            <a:pPr eaLnBrk="1" hangingPunct="1"/>
            <a:r>
              <a:rPr lang="ru-RU" sz="4800" b="1" smtClean="0"/>
              <a:t>Фауна Чёрного моря</a:t>
            </a:r>
          </a:p>
        </p:txBody>
      </p:sp>
      <p:pic>
        <p:nvPicPr>
          <p:cNvPr id="5122" name="Picture 2" descr="C:\Documents and Settings\Администратор\Рабочий стол\флора и фауна черного моря\аурелия.jpg"/>
          <p:cNvPicPr>
            <a:picLocks noGrp="1" noChangeAspect="1" noChangeArrowheads="1"/>
          </p:cNvPicPr>
          <p:nvPr>
            <p:ph idx="1"/>
          </p:nvPr>
        </p:nvPicPr>
        <p:blipFill>
          <a:blip r:embed="rId2" cstate="email"/>
          <a:srcRect/>
          <a:stretch>
            <a:fillRect/>
          </a:stretch>
        </p:blipFill>
        <p:spPr>
          <a:xfrm>
            <a:off x="0" y="1000125"/>
            <a:ext cx="9144000" cy="5857875"/>
          </a:xfrm>
        </p:spPr>
      </p:pic>
      <p:sp>
        <p:nvSpPr>
          <p:cNvPr id="5" name="Скругленный прямоугольник 4"/>
          <p:cNvSpPr/>
          <p:nvPr/>
        </p:nvSpPr>
        <p:spPr>
          <a:xfrm>
            <a:off x="5715000" y="5786438"/>
            <a:ext cx="2571750" cy="57150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Аурелия</a:t>
            </a:r>
          </a:p>
        </p:txBody>
      </p:sp>
      <p:pic>
        <p:nvPicPr>
          <p:cNvPr id="5128" name="Picture 8"/>
          <p:cNvPicPr>
            <a:picLocks noChangeAspect="1" noChangeArrowheads="1"/>
          </p:cNvPicPr>
          <p:nvPr/>
        </p:nvPicPr>
        <p:blipFill>
          <a:blip r:embed="rId3" cstate="email"/>
          <a:srcRect/>
          <a:stretch>
            <a:fillRect/>
          </a:stretch>
        </p:blipFill>
        <p:spPr bwMode="auto">
          <a:xfrm>
            <a:off x="0" y="1000125"/>
            <a:ext cx="9144000" cy="5857875"/>
          </a:xfrm>
          <a:prstGeom prst="rect">
            <a:avLst/>
          </a:prstGeom>
          <a:noFill/>
          <a:ln w="9525">
            <a:noFill/>
            <a:miter lim="800000"/>
            <a:headEnd/>
            <a:tailEnd/>
          </a:ln>
        </p:spPr>
      </p:pic>
      <p:sp>
        <p:nvSpPr>
          <p:cNvPr id="12" name="Скругленный прямоугольник 11"/>
          <p:cNvSpPr/>
          <p:nvPr/>
        </p:nvSpPr>
        <p:spPr>
          <a:xfrm>
            <a:off x="6357938" y="5786438"/>
            <a:ext cx="2428875" cy="642937"/>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Мидии </a:t>
            </a:r>
          </a:p>
        </p:txBody>
      </p:sp>
      <p:pic>
        <p:nvPicPr>
          <p:cNvPr id="5129" name="Picture 9"/>
          <p:cNvPicPr>
            <a:picLocks noChangeAspect="1" noChangeArrowheads="1"/>
          </p:cNvPicPr>
          <p:nvPr/>
        </p:nvPicPr>
        <p:blipFill>
          <a:blip r:embed="rId4" cstate="email"/>
          <a:srcRect/>
          <a:stretch>
            <a:fillRect/>
          </a:stretch>
        </p:blipFill>
        <p:spPr bwMode="auto">
          <a:xfrm>
            <a:off x="0" y="1000125"/>
            <a:ext cx="9144000" cy="5857875"/>
          </a:xfrm>
          <a:prstGeom prst="rect">
            <a:avLst/>
          </a:prstGeom>
          <a:noFill/>
          <a:ln w="9525">
            <a:noFill/>
            <a:miter lim="800000"/>
            <a:headEnd/>
            <a:tailEnd/>
          </a:ln>
        </p:spPr>
      </p:pic>
      <p:sp>
        <p:nvSpPr>
          <p:cNvPr id="14" name="Скругленный прямоугольник 13"/>
          <p:cNvSpPr/>
          <p:nvPr/>
        </p:nvSpPr>
        <p:spPr>
          <a:xfrm>
            <a:off x="571500" y="5857875"/>
            <a:ext cx="2357438" cy="642938"/>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Рапана</a:t>
            </a:r>
          </a:p>
        </p:txBody>
      </p:sp>
      <p:pic>
        <p:nvPicPr>
          <p:cNvPr id="5130" name="Picture 10"/>
          <p:cNvPicPr>
            <a:picLocks noChangeAspect="1" noChangeArrowheads="1"/>
          </p:cNvPicPr>
          <p:nvPr/>
        </p:nvPicPr>
        <p:blipFill>
          <a:blip r:embed="rId5" cstate="email"/>
          <a:srcRect/>
          <a:stretch>
            <a:fillRect/>
          </a:stretch>
        </p:blipFill>
        <p:spPr bwMode="auto">
          <a:xfrm>
            <a:off x="0" y="928688"/>
            <a:ext cx="9144000" cy="5929312"/>
          </a:xfrm>
          <a:prstGeom prst="rect">
            <a:avLst/>
          </a:prstGeom>
          <a:noFill/>
          <a:ln w="9525">
            <a:noFill/>
            <a:miter lim="800000"/>
            <a:headEnd/>
            <a:tailEnd/>
          </a:ln>
        </p:spPr>
      </p:pic>
      <p:sp>
        <p:nvSpPr>
          <p:cNvPr id="16" name="Скругленный прямоугольник 15"/>
          <p:cNvSpPr/>
          <p:nvPr/>
        </p:nvSpPr>
        <p:spPr>
          <a:xfrm>
            <a:off x="857250" y="5786438"/>
            <a:ext cx="4000500" cy="642937"/>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Каменный краб</a:t>
            </a:r>
          </a:p>
        </p:txBody>
      </p:sp>
      <p:pic>
        <p:nvPicPr>
          <p:cNvPr id="5131" name="Picture 11"/>
          <p:cNvPicPr>
            <a:picLocks noChangeAspect="1" noChangeArrowheads="1"/>
          </p:cNvPicPr>
          <p:nvPr/>
        </p:nvPicPr>
        <p:blipFill>
          <a:blip r:embed="rId6" cstate="email"/>
          <a:srcRect/>
          <a:stretch>
            <a:fillRect/>
          </a:stretch>
        </p:blipFill>
        <p:spPr bwMode="auto">
          <a:xfrm>
            <a:off x="0" y="928688"/>
            <a:ext cx="9144000" cy="5929312"/>
          </a:xfrm>
          <a:prstGeom prst="rect">
            <a:avLst/>
          </a:prstGeom>
          <a:noFill/>
          <a:ln w="9525">
            <a:noFill/>
            <a:miter lim="800000"/>
            <a:headEnd/>
            <a:tailEnd/>
          </a:ln>
        </p:spPr>
      </p:pic>
      <p:sp>
        <p:nvSpPr>
          <p:cNvPr id="18" name="Скругленный прямоугольник 17"/>
          <p:cNvSpPr/>
          <p:nvPr/>
        </p:nvSpPr>
        <p:spPr>
          <a:xfrm>
            <a:off x="5643563" y="5715000"/>
            <a:ext cx="3000375" cy="714375"/>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Зеленушка</a:t>
            </a:r>
          </a:p>
        </p:txBody>
      </p:sp>
      <p:pic>
        <p:nvPicPr>
          <p:cNvPr id="5132" name="Picture 12"/>
          <p:cNvPicPr>
            <a:picLocks noChangeAspect="1" noChangeArrowheads="1"/>
          </p:cNvPicPr>
          <p:nvPr/>
        </p:nvPicPr>
        <p:blipFill>
          <a:blip r:embed="rId7" cstate="email"/>
          <a:srcRect/>
          <a:stretch>
            <a:fillRect/>
          </a:stretch>
        </p:blipFill>
        <p:spPr bwMode="auto">
          <a:xfrm>
            <a:off x="0" y="928688"/>
            <a:ext cx="9144000" cy="5929312"/>
          </a:xfrm>
          <a:prstGeom prst="rect">
            <a:avLst/>
          </a:prstGeom>
          <a:noFill/>
          <a:ln w="9525">
            <a:noFill/>
            <a:miter lim="800000"/>
            <a:headEnd/>
            <a:tailEnd/>
          </a:ln>
        </p:spPr>
      </p:pic>
      <p:sp>
        <p:nvSpPr>
          <p:cNvPr id="20" name="Скругленный прямоугольник 19"/>
          <p:cNvSpPr/>
          <p:nvPr/>
        </p:nvSpPr>
        <p:spPr>
          <a:xfrm>
            <a:off x="0" y="5929313"/>
            <a:ext cx="350043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Морской чёрт</a:t>
            </a:r>
          </a:p>
        </p:txBody>
      </p:sp>
      <p:pic>
        <p:nvPicPr>
          <p:cNvPr id="5133" name="Picture 13"/>
          <p:cNvPicPr>
            <a:picLocks noChangeAspect="1" noChangeArrowheads="1"/>
          </p:cNvPicPr>
          <p:nvPr/>
        </p:nvPicPr>
        <p:blipFill>
          <a:blip r:embed="rId8" cstate="email"/>
          <a:srcRect/>
          <a:stretch>
            <a:fillRect/>
          </a:stretch>
        </p:blipFill>
        <p:spPr bwMode="auto">
          <a:xfrm>
            <a:off x="0" y="928688"/>
            <a:ext cx="9144000" cy="5929312"/>
          </a:xfrm>
          <a:prstGeom prst="rect">
            <a:avLst/>
          </a:prstGeom>
          <a:noFill/>
          <a:ln w="9525">
            <a:noFill/>
            <a:miter lim="800000"/>
            <a:headEnd/>
            <a:tailEnd/>
          </a:ln>
        </p:spPr>
      </p:pic>
      <p:sp>
        <p:nvSpPr>
          <p:cNvPr id="22" name="Скругленный прямоугольник 21"/>
          <p:cNvSpPr/>
          <p:nvPr/>
        </p:nvSpPr>
        <p:spPr>
          <a:xfrm>
            <a:off x="5286375" y="5715000"/>
            <a:ext cx="3571875" cy="642938"/>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Морской петух</a:t>
            </a:r>
          </a:p>
        </p:txBody>
      </p:sp>
      <p:pic>
        <p:nvPicPr>
          <p:cNvPr id="5135" name="Picture 15"/>
          <p:cNvPicPr>
            <a:picLocks noChangeAspect="1" noChangeArrowheads="1"/>
          </p:cNvPicPr>
          <p:nvPr/>
        </p:nvPicPr>
        <p:blipFill>
          <a:blip r:embed="rId9" cstate="email"/>
          <a:srcRect/>
          <a:stretch>
            <a:fillRect/>
          </a:stretch>
        </p:blipFill>
        <p:spPr bwMode="auto">
          <a:xfrm>
            <a:off x="0" y="928688"/>
            <a:ext cx="9144000" cy="5929312"/>
          </a:xfrm>
          <a:prstGeom prst="rect">
            <a:avLst/>
          </a:prstGeom>
          <a:noFill/>
          <a:ln w="9525">
            <a:noFill/>
            <a:miter lim="800000"/>
            <a:headEnd/>
            <a:tailEnd/>
          </a:ln>
        </p:spPr>
      </p:pic>
      <p:sp>
        <p:nvSpPr>
          <p:cNvPr id="25" name="Скругленный прямоугольник 24"/>
          <p:cNvSpPr/>
          <p:nvPr/>
        </p:nvSpPr>
        <p:spPr>
          <a:xfrm>
            <a:off x="6072188" y="1357313"/>
            <a:ext cx="2071687" cy="50006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Азовка</a:t>
            </a:r>
          </a:p>
        </p:txBody>
      </p:sp>
      <p:pic>
        <p:nvPicPr>
          <p:cNvPr id="5136" name="Picture 16"/>
          <p:cNvPicPr>
            <a:picLocks noChangeAspect="1" noChangeArrowheads="1"/>
          </p:cNvPicPr>
          <p:nvPr/>
        </p:nvPicPr>
        <p:blipFill>
          <a:blip r:embed="rId10" cstate="email"/>
          <a:srcRect/>
          <a:stretch>
            <a:fillRect/>
          </a:stretch>
        </p:blipFill>
        <p:spPr bwMode="auto">
          <a:xfrm>
            <a:off x="0" y="928688"/>
            <a:ext cx="9144000" cy="5929312"/>
          </a:xfrm>
          <a:prstGeom prst="rect">
            <a:avLst/>
          </a:prstGeom>
          <a:noFill/>
          <a:ln w="9525">
            <a:noFill/>
            <a:miter lim="800000"/>
            <a:headEnd/>
            <a:tailEnd/>
          </a:ln>
        </p:spPr>
      </p:pic>
      <p:sp>
        <p:nvSpPr>
          <p:cNvPr id="27" name="Скругленный прямоугольник 26"/>
          <p:cNvSpPr/>
          <p:nvPr/>
        </p:nvSpPr>
        <p:spPr>
          <a:xfrm>
            <a:off x="6072188" y="5857875"/>
            <a:ext cx="2714625" cy="57150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Белобочка</a:t>
            </a:r>
          </a:p>
        </p:txBody>
      </p:sp>
      <p:pic>
        <p:nvPicPr>
          <p:cNvPr id="5137" name="Picture 17"/>
          <p:cNvPicPr>
            <a:picLocks noChangeAspect="1" noChangeArrowheads="1"/>
          </p:cNvPicPr>
          <p:nvPr/>
        </p:nvPicPr>
        <p:blipFill>
          <a:blip r:embed="rId11" cstate="email"/>
          <a:srcRect/>
          <a:stretch>
            <a:fillRect/>
          </a:stretch>
        </p:blipFill>
        <p:spPr bwMode="auto">
          <a:xfrm>
            <a:off x="0" y="928688"/>
            <a:ext cx="9144000" cy="5929312"/>
          </a:xfrm>
          <a:prstGeom prst="rect">
            <a:avLst/>
          </a:prstGeom>
          <a:noFill/>
          <a:ln w="9525">
            <a:noFill/>
            <a:miter lim="800000"/>
            <a:headEnd/>
            <a:tailEnd/>
          </a:ln>
        </p:spPr>
      </p:pic>
      <p:sp>
        <p:nvSpPr>
          <p:cNvPr id="29" name="Скругленный прямоугольник 28"/>
          <p:cNvSpPr/>
          <p:nvPr/>
        </p:nvSpPr>
        <p:spPr>
          <a:xfrm>
            <a:off x="6357938" y="5857875"/>
            <a:ext cx="214312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t>Катран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blinds(horizontal)">
                                      <p:cBhvr>
                                        <p:cTn id="17" dur="500"/>
                                        <p:tgtEl>
                                          <p:spTgt spid="51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blinds(horizontal)">
                                      <p:cBhvr>
                                        <p:cTn id="27" dur="500"/>
                                        <p:tgtEl>
                                          <p:spTgt spid="512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130"/>
                                        </p:tgtEl>
                                        <p:attrNameLst>
                                          <p:attrName>style.visibility</p:attrName>
                                        </p:attrNameLst>
                                      </p:cBhvr>
                                      <p:to>
                                        <p:strVal val="visible"/>
                                      </p:to>
                                    </p:set>
                                    <p:animEffect transition="in" filter="blinds(horizontal)">
                                      <p:cBhvr>
                                        <p:cTn id="37" dur="500"/>
                                        <p:tgtEl>
                                          <p:spTgt spid="513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131"/>
                                        </p:tgtEl>
                                        <p:attrNameLst>
                                          <p:attrName>style.visibility</p:attrName>
                                        </p:attrNameLst>
                                      </p:cBhvr>
                                      <p:to>
                                        <p:strVal val="visible"/>
                                      </p:to>
                                    </p:set>
                                    <p:animEffect transition="in" filter="blinds(horizontal)">
                                      <p:cBhvr>
                                        <p:cTn id="47" dur="500"/>
                                        <p:tgtEl>
                                          <p:spTgt spid="513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132"/>
                                        </p:tgtEl>
                                        <p:attrNameLst>
                                          <p:attrName>style.visibility</p:attrName>
                                        </p:attrNameLst>
                                      </p:cBhvr>
                                      <p:to>
                                        <p:strVal val="visible"/>
                                      </p:to>
                                    </p:set>
                                    <p:animEffect transition="in" filter="blinds(horizontal)">
                                      <p:cBhvr>
                                        <p:cTn id="57" dur="500"/>
                                        <p:tgtEl>
                                          <p:spTgt spid="5132"/>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5133"/>
                                        </p:tgtEl>
                                        <p:attrNameLst>
                                          <p:attrName>style.visibility</p:attrName>
                                        </p:attrNameLst>
                                      </p:cBhvr>
                                      <p:to>
                                        <p:strVal val="visible"/>
                                      </p:to>
                                    </p:set>
                                    <p:animEffect transition="in" filter="blinds(horizontal)">
                                      <p:cBhvr>
                                        <p:cTn id="67" dur="500"/>
                                        <p:tgtEl>
                                          <p:spTgt spid="5133"/>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heckerboard(across)">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135"/>
                                        </p:tgtEl>
                                        <p:attrNameLst>
                                          <p:attrName>style.visibility</p:attrName>
                                        </p:attrNameLst>
                                      </p:cBhvr>
                                      <p:to>
                                        <p:strVal val="visible"/>
                                      </p:to>
                                    </p:set>
                                    <p:animEffect transition="in" filter="blinds(horizontal)">
                                      <p:cBhvr>
                                        <p:cTn id="77" dur="500"/>
                                        <p:tgtEl>
                                          <p:spTgt spid="5135"/>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checkerboard(across)">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136"/>
                                        </p:tgtEl>
                                        <p:attrNameLst>
                                          <p:attrName>style.visibility</p:attrName>
                                        </p:attrNameLst>
                                      </p:cBhvr>
                                      <p:to>
                                        <p:strVal val="visible"/>
                                      </p:to>
                                    </p:set>
                                    <p:animEffect transition="in" filter="blinds(horizontal)">
                                      <p:cBhvr>
                                        <p:cTn id="87" dur="500"/>
                                        <p:tgtEl>
                                          <p:spTgt spid="5136"/>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checkerboard(across)">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5137"/>
                                        </p:tgtEl>
                                        <p:attrNameLst>
                                          <p:attrName>style.visibility</p:attrName>
                                        </p:attrNameLst>
                                      </p:cBhvr>
                                      <p:to>
                                        <p:strVal val="visible"/>
                                      </p:to>
                                    </p:set>
                                    <p:animEffect transition="in" filter="blinds(horizontal)">
                                      <p:cBhvr>
                                        <p:cTn id="97" dur="500"/>
                                        <p:tgtEl>
                                          <p:spTgt spid="5137"/>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checkerboard(across)">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P spid="18" grpId="0" animBg="1"/>
      <p:bldP spid="20" grpId="0" animBg="1"/>
      <p:bldP spid="22" grpId="0" animBg="1"/>
      <p:bldP spid="25" grpId="0" animBg="1"/>
      <p:bldP spid="2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071563" y="1071563"/>
            <a:ext cx="6858000" cy="464343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8000" b="1" dirty="0"/>
              <a:t>Проектная деятельность учащихся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Содержимое 2"/>
          <p:cNvSpPr>
            <a:spLocks noGrp="1"/>
          </p:cNvSpPr>
          <p:nvPr>
            <p:ph idx="1"/>
          </p:nvPr>
        </p:nvSpPr>
        <p:spPr>
          <a:xfrm>
            <a:off x="214313" y="214313"/>
            <a:ext cx="5000625" cy="3643312"/>
          </a:xfrm>
        </p:spPr>
        <p:txBody>
          <a:bodyPr/>
          <a:lstStyle/>
          <a:p>
            <a:pPr eaLnBrk="1" hangingPunct="1">
              <a:buFont typeface="Arial" charset="0"/>
              <a:buNone/>
            </a:pPr>
            <a:r>
              <a:rPr lang="ru-RU" smtClean="0"/>
              <a:t>Начинается урок.</a:t>
            </a:r>
          </a:p>
          <a:p>
            <a:pPr eaLnBrk="1" hangingPunct="1">
              <a:buFont typeface="Arial" charset="0"/>
              <a:buNone/>
            </a:pPr>
            <a:r>
              <a:rPr lang="ru-RU" smtClean="0"/>
              <a:t>Он пойдёт ребятам впрок.</a:t>
            </a:r>
          </a:p>
          <a:p>
            <a:pPr eaLnBrk="1" hangingPunct="1">
              <a:buFont typeface="Arial" charset="0"/>
              <a:buNone/>
            </a:pPr>
            <a:r>
              <a:rPr lang="ru-RU" smtClean="0"/>
              <a:t>Постарайтесь всё понять,</a:t>
            </a:r>
          </a:p>
          <a:p>
            <a:pPr eaLnBrk="1" hangingPunct="1">
              <a:buFont typeface="Arial" charset="0"/>
              <a:buNone/>
            </a:pPr>
            <a:r>
              <a:rPr lang="ru-RU" smtClean="0"/>
              <a:t> Учитесь тайны открывать,</a:t>
            </a:r>
          </a:p>
          <a:p>
            <a:pPr eaLnBrk="1" hangingPunct="1">
              <a:buFont typeface="Arial" charset="0"/>
              <a:buNone/>
            </a:pPr>
            <a:r>
              <a:rPr lang="ru-RU" smtClean="0"/>
              <a:t>Ответы полные давайте</a:t>
            </a:r>
          </a:p>
          <a:p>
            <a:pPr eaLnBrk="1" hangingPunct="1">
              <a:buFont typeface="Arial" charset="0"/>
              <a:buNone/>
            </a:pPr>
            <a:r>
              <a:rPr lang="ru-RU" smtClean="0"/>
              <a:t>И на уроке не зевайте. </a:t>
            </a:r>
          </a:p>
          <a:p>
            <a:pPr eaLnBrk="1" hangingPunct="1">
              <a:buFont typeface="Arial" charset="0"/>
              <a:buNone/>
            </a:pPr>
            <a:endParaRPr lang="ru-RU" smtClean="0"/>
          </a:p>
        </p:txBody>
      </p:sp>
      <p:pic>
        <p:nvPicPr>
          <p:cNvPr id="3075" name="Picture 3" descr="C:\Documents and Settings\Администратор\Мои документы\Мои рисунки\Мои рисунки\Рисунок5.png"/>
          <p:cNvPicPr>
            <a:picLocks noChangeAspect="1" noChangeArrowheads="1"/>
          </p:cNvPicPr>
          <p:nvPr/>
        </p:nvPicPr>
        <p:blipFill>
          <a:blip r:embed="rId2" cstate="email"/>
          <a:srcRect/>
          <a:stretch>
            <a:fillRect/>
          </a:stretch>
        </p:blipFill>
        <p:spPr bwMode="auto">
          <a:xfrm>
            <a:off x="5357813" y="214313"/>
            <a:ext cx="3548062" cy="3429000"/>
          </a:xfrm>
          <a:prstGeom prst="rect">
            <a:avLst/>
          </a:prstGeom>
          <a:noFill/>
          <a:ln w="9525">
            <a:noFill/>
            <a:miter lim="800000"/>
            <a:headEnd/>
            <a:tailEnd/>
          </a:ln>
        </p:spPr>
      </p:pic>
      <p:pic>
        <p:nvPicPr>
          <p:cNvPr id="3076" name="Picture 4"/>
          <p:cNvPicPr>
            <a:picLocks noChangeAspect="1" noChangeArrowheads="1"/>
          </p:cNvPicPr>
          <p:nvPr/>
        </p:nvPicPr>
        <p:blipFill>
          <a:blip r:embed="rId3" cstate="email"/>
          <a:srcRect/>
          <a:stretch>
            <a:fillRect/>
          </a:stretch>
        </p:blipFill>
        <p:spPr bwMode="auto">
          <a:xfrm>
            <a:off x="2714612" y="3643313"/>
            <a:ext cx="3786187"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0"/>
            <a:ext cx="8229600" cy="1214438"/>
          </a:xfrm>
        </p:spPr>
        <p:txBody>
          <a:bodyPr/>
          <a:lstStyle/>
          <a:p>
            <a:pPr eaLnBrk="1" hangingPunct="1"/>
            <a:r>
              <a:rPr lang="ru-RU" sz="5400" b="1" smtClean="0">
                <a:solidFill>
                  <a:srgbClr val="C00000"/>
                </a:solidFill>
              </a:rPr>
              <a:t>Рефлексия </a:t>
            </a:r>
          </a:p>
        </p:txBody>
      </p:sp>
      <p:pic>
        <p:nvPicPr>
          <p:cNvPr id="4" name="Picture 7" descr="C:\Documents and Settings\Администратор\Рабочий стол\jemocii_18.gif"/>
          <p:cNvPicPr>
            <a:picLocks noGrp="1" noChangeAspect="1" noChangeArrowheads="1"/>
          </p:cNvPicPr>
          <p:nvPr>
            <p:ph idx="1"/>
          </p:nvPr>
        </p:nvPicPr>
        <p:blipFill>
          <a:blip r:embed="rId2" cstate="email"/>
          <a:srcRect/>
          <a:stretch>
            <a:fillRect/>
          </a:stretch>
        </p:blipFill>
        <p:spPr>
          <a:xfrm>
            <a:off x="571500" y="1285875"/>
            <a:ext cx="2786063" cy="2928938"/>
          </a:xfrm>
        </p:spPr>
      </p:pic>
      <p:pic>
        <p:nvPicPr>
          <p:cNvPr id="5" name="Picture 3" descr="C:\Documents and Settings\Администратор\Рабочий стол\jemocii_92.gif"/>
          <p:cNvPicPr>
            <a:picLocks noChangeAspect="1" noChangeArrowheads="1" noCrop="1"/>
          </p:cNvPicPr>
          <p:nvPr/>
        </p:nvPicPr>
        <p:blipFill>
          <a:blip r:embed="rId3" cstate="email"/>
          <a:srcRect/>
          <a:stretch>
            <a:fillRect/>
          </a:stretch>
        </p:blipFill>
        <p:spPr bwMode="auto">
          <a:xfrm>
            <a:off x="4857750" y="0"/>
            <a:ext cx="4286250" cy="4214813"/>
          </a:xfrm>
          <a:prstGeom prst="rect">
            <a:avLst/>
          </a:prstGeom>
          <a:noFill/>
          <a:ln w="9525">
            <a:noFill/>
            <a:miter lim="800000"/>
            <a:headEnd/>
            <a:tailEnd/>
          </a:ln>
        </p:spPr>
      </p:pic>
      <p:pic>
        <p:nvPicPr>
          <p:cNvPr id="6" name="Picture 2" descr="C:\Documents and Settings\Администратор\Рабочий стол\jemocii_119.gif"/>
          <p:cNvPicPr>
            <a:picLocks noChangeAspect="1" noChangeArrowheads="1" noCrop="1"/>
          </p:cNvPicPr>
          <p:nvPr/>
        </p:nvPicPr>
        <p:blipFill>
          <a:blip r:embed="rId4" cstate="email"/>
          <a:srcRect/>
          <a:stretch>
            <a:fillRect/>
          </a:stretch>
        </p:blipFill>
        <p:spPr bwMode="auto">
          <a:xfrm>
            <a:off x="2214563" y="3714750"/>
            <a:ext cx="4500562" cy="314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2286000" y="285750"/>
            <a:ext cx="2428875" cy="1000125"/>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5400" b="1" dirty="0">
                <a:solidFill>
                  <a:srgbClr val="C00000"/>
                </a:solidFill>
              </a:rPr>
              <a:t>ВОДА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5750" y="285750"/>
          <a:ext cx="8548688" cy="6286503"/>
        </p:xfrm>
        <a:graphic>
          <a:graphicData uri="http://schemas.openxmlformats.org/drawingml/2006/table">
            <a:tbl>
              <a:tblPr/>
              <a:tblGrid>
                <a:gridCol w="503238"/>
                <a:gridCol w="503237"/>
                <a:gridCol w="501650"/>
                <a:gridCol w="503238"/>
                <a:gridCol w="503237"/>
                <a:gridCol w="503238"/>
                <a:gridCol w="501650"/>
                <a:gridCol w="503237"/>
                <a:gridCol w="503238"/>
                <a:gridCol w="503237"/>
                <a:gridCol w="501650"/>
                <a:gridCol w="503238"/>
                <a:gridCol w="503237"/>
                <a:gridCol w="503238"/>
                <a:gridCol w="501650"/>
                <a:gridCol w="503237"/>
                <a:gridCol w="503238"/>
              </a:tblGrid>
              <a:tr h="10874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rgbClr val="FF0000"/>
                          </a:solidFill>
                          <a:effectLst/>
                          <a:latin typeface="Calibri" pitchFamily="34" charset="0"/>
                          <a:cs typeface="Times New Roman" pitchFamily="18" charset="0"/>
                        </a:rPr>
                        <a:t>в</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д</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х</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р</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а</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н</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л</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щ</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р</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у</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Calibri" pitchFamily="34" charset="0"/>
                          <a:cs typeface="Times New Roman" pitchFamily="18" charset="0"/>
                        </a:rPr>
                        <a:t>л</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rgbClr val="FF0000"/>
                          </a:solidFill>
                          <a:effectLst/>
                          <a:latin typeface="Calibri" pitchFamily="34" charset="0"/>
                          <a:cs typeface="Times New Roman" pitchFamily="18" charset="0"/>
                        </a:rPr>
                        <a:t>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0080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в</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о</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rgbClr val="FF0000"/>
                          </a:solidFill>
                          <a:effectLst/>
                          <a:latin typeface="Times New Roman" pitchFamily="18" charset="0"/>
                          <a:cs typeface="Times New Roman" pitchFamily="18" charset="0"/>
                        </a:rPr>
                        <a:t>д</a:t>
                      </a:r>
                      <a:endParaRPr kumimoji="0" lang="ru-RU" sz="3600" b="1"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о</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п</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а</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д</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0080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и</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с</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т</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rgbClr val="FF0000"/>
                          </a:solidFill>
                          <a:effectLst/>
                          <a:latin typeface="Times New Roman" pitchFamily="18" charset="0"/>
                          <a:cs typeface="Times New Roman" pitchFamily="18" charset="0"/>
                        </a:rPr>
                        <a:t>о</a:t>
                      </a:r>
                      <a:endParaRPr kumimoji="0" lang="ru-RU" sz="3600" b="1"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к</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0874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о</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з</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rgbClr val="FF0000"/>
                          </a:solidFill>
                          <a:effectLst/>
                          <a:latin typeface="Times New Roman" pitchFamily="18" charset="0"/>
                          <a:cs typeface="Times New Roman" pitchFamily="18" charset="0"/>
                        </a:rPr>
                        <a:t>ё</a:t>
                      </a:r>
                      <a:endParaRPr kumimoji="0" lang="ru-RU" sz="3600" b="1"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р</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а</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0874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rgbClr val="FF0000"/>
                          </a:solidFill>
                          <a:effectLst/>
                          <a:latin typeface="Times New Roman" pitchFamily="18" charset="0"/>
                          <a:cs typeface="Times New Roman" pitchFamily="18" charset="0"/>
                        </a:rPr>
                        <a:t>м</a:t>
                      </a:r>
                      <a:endParaRPr kumimoji="0" lang="ru-RU" sz="3600" b="1"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о</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р</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3600" b="1" i="0" u="none" strike="noStrike" cap="none" normalizeH="0" baseline="0" smtClean="0">
                          <a:ln>
                            <a:noFill/>
                          </a:ln>
                          <a:solidFill>
                            <a:schemeClr val="bg1"/>
                          </a:solidFill>
                          <a:effectLst/>
                          <a:latin typeface="Times New Roman" pitchFamily="18" charset="0"/>
                          <a:cs typeface="Times New Roman" pitchFamily="18" charset="0"/>
                        </a:rPr>
                        <a:t>е</a:t>
                      </a:r>
                      <a:endParaRPr kumimoji="0" lang="ru-RU" sz="36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36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71500" y="928688"/>
            <a:ext cx="8001000" cy="4714875"/>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7200" b="1" i="1" u="sng" dirty="0"/>
              <a:t>Водоёмы</a:t>
            </a:r>
            <a:r>
              <a:rPr lang="ru-RU" sz="7200" i="1" dirty="0"/>
              <a:t> –</a:t>
            </a:r>
            <a:r>
              <a:rPr lang="ru-RU" sz="5400" i="1" dirty="0"/>
              <a:t> это углубления </a:t>
            </a:r>
          </a:p>
          <a:p>
            <a:pPr algn="ctr" fontAlgn="auto">
              <a:spcBef>
                <a:spcPts val="0"/>
              </a:spcBef>
              <a:spcAft>
                <a:spcPts val="0"/>
              </a:spcAft>
              <a:defRPr/>
            </a:pPr>
            <a:r>
              <a:rPr lang="ru-RU" sz="5400" i="1" dirty="0"/>
              <a:t>на поверхности земли, заполненные водой</a:t>
            </a:r>
            <a:endParaRPr lang="ru-RU" sz="5400" dirty="0"/>
          </a:p>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643063" y="142875"/>
            <a:ext cx="4857750"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7200" b="1" i="1" dirty="0">
                <a:latin typeface="Times New Roman" pitchFamily="18" charset="0"/>
                <a:cs typeface="Times New Roman" pitchFamily="18" charset="0"/>
              </a:rPr>
              <a:t>Водоёмы</a:t>
            </a:r>
          </a:p>
        </p:txBody>
      </p:sp>
      <p:sp>
        <p:nvSpPr>
          <p:cNvPr id="11" name="Скругленный прямоугольник 10"/>
          <p:cNvSpPr/>
          <p:nvPr/>
        </p:nvSpPr>
        <p:spPr>
          <a:xfrm>
            <a:off x="285750" y="1928813"/>
            <a:ext cx="4071938" cy="642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latin typeface="Times New Roman" pitchFamily="18" charset="0"/>
                <a:cs typeface="Times New Roman" pitchFamily="18" charset="0"/>
              </a:rPr>
              <a:t>Естественные</a:t>
            </a:r>
            <a:r>
              <a:rPr lang="ru-RU" sz="3200" b="1" dirty="0">
                <a:latin typeface="Times New Roman" pitchFamily="18" charset="0"/>
                <a:cs typeface="Times New Roman" pitchFamily="18" charset="0"/>
              </a:rPr>
              <a:t> </a:t>
            </a:r>
          </a:p>
        </p:txBody>
      </p:sp>
      <p:sp>
        <p:nvSpPr>
          <p:cNvPr id="12" name="Скругленный прямоугольник 11"/>
          <p:cNvSpPr/>
          <p:nvPr/>
        </p:nvSpPr>
        <p:spPr>
          <a:xfrm>
            <a:off x="4929188" y="1928813"/>
            <a:ext cx="4000500" cy="642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latin typeface="Times New Roman" pitchFamily="18" charset="0"/>
                <a:cs typeface="Times New Roman" pitchFamily="18" charset="0"/>
              </a:rPr>
              <a:t>Искусственные</a:t>
            </a:r>
            <a:r>
              <a:rPr lang="ru-RU" sz="3200" b="1" dirty="0">
                <a:latin typeface="Times New Roman" pitchFamily="18" charset="0"/>
                <a:cs typeface="Times New Roman" pitchFamily="18" charset="0"/>
              </a:rPr>
              <a:t> </a:t>
            </a:r>
          </a:p>
        </p:txBody>
      </p:sp>
      <p:sp>
        <p:nvSpPr>
          <p:cNvPr id="23" name="Скругленный прямоугольник 22"/>
          <p:cNvSpPr/>
          <p:nvPr/>
        </p:nvSpPr>
        <p:spPr>
          <a:xfrm>
            <a:off x="214313" y="3286125"/>
            <a:ext cx="128587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озеро</a:t>
            </a:r>
          </a:p>
        </p:txBody>
      </p:sp>
      <p:sp>
        <p:nvSpPr>
          <p:cNvPr id="24" name="Скругленный прямоугольник 23"/>
          <p:cNvSpPr/>
          <p:nvPr/>
        </p:nvSpPr>
        <p:spPr>
          <a:xfrm>
            <a:off x="3500438" y="3286125"/>
            <a:ext cx="128587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река</a:t>
            </a:r>
          </a:p>
        </p:txBody>
      </p:sp>
      <p:sp>
        <p:nvSpPr>
          <p:cNvPr id="25" name="Скругленный прямоугольник 24"/>
          <p:cNvSpPr/>
          <p:nvPr/>
        </p:nvSpPr>
        <p:spPr>
          <a:xfrm>
            <a:off x="2571750" y="4429125"/>
            <a:ext cx="150018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лиман</a:t>
            </a:r>
          </a:p>
        </p:txBody>
      </p:sp>
      <p:sp>
        <p:nvSpPr>
          <p:cNvPr id="26" name="Скругленный прямоугольник 25"/>
          <p:cNvSpPr/>
          <p:nvPr/>
        </p:nvSpPr>
        <p:spPr>
          <a:xfrm>
            <a:off x="714375" y="4429125"/>
            <a:ext cx="157162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болото</a:t>
            </a:r>
          </a:p>
        </p:txBody>
      </p:sp>
      <p:sp>
        <p:nvSpPr>
          <p:cNvPr id="27" name="Скругленный прямоугольник 26"/>
          <p:cNvSpPr/>
          <p:nvPr/>
        </p:nvSpPr>
        <p:spPr>
          <a:xfrm>
            <a:off x="1857375" y="3286125"/>
            <a:ext cx="128587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ручей</a:t>
            </a:r>
          </a:p>
        </p:txBody>
      </p:sp>
      <p:sp>
        <p:nvSpPr>
          <p:cNvPr id="28" name="Скругленный прямоугольник 27"/>
          <p:cNvSpPr/>
          <p:nvPr/>
        </p:nvSpPr>
        <p:spPr>
          <a:xfrm>
            <a:off x="500063" y="5643563"/>
            <a:ext cx="1285875"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море</a:t>
            </a:r>
          </a:p>
        </p:txBody>
      </p:sp>
      <p:sp>
        <p:nvSpPr>
          <p:cNvPr id="29" name="Скругленный прямоугольник 28"/>
          <p:cNvSpPr/>
          <p:nvPr/>
        </p:nvSpPr>
        <p:spPr>
          <a:xfrm>
            <a:off x="3071813" y="5643563"/>
            <a:ext cx="1357312"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океан</a:t>
            </a:r>
          </a:p>
        </p:txBody>
      </p:sp>
      <p:sp>
        <p:nvSpPr>
          <p:cNvPr id="58" name="Скругленный прямоугольник 57"/>
          <p:cNvSpPr/>
          <p:nvPr/>
        </p:nvSpPr>
        <p:spPr>
          <a:xfrm>
            <a:off x="5143500" y="3786188"/>
            <a:ext cx="1571625"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канал</a:t>
            </a:r>
          </a:p>
        </p:txBody>
      </p:sp>
      <p:sp>
        <p:nvSpPr>
          <p:cNvPr id="59" name="Скругленный прямоугольник 58"/>
          <p:cNvSpPr/>
          <p:nvPr/>
        </p:nvSpPr>
        <p:spPr>
          <a:xfrm>
            <a:off x="5357813" y="5072063"/>
            <a:ext cx="3286125"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водохранилище</a:t>
            </a:r>
          </a:p>
        </p:txBody>
      </p:sp>
      <p:sp>
        <p:nvSpPr>
          <p:cNvPr id="60" name="Скругленный прямоугольник 59"/>
          <p:cNvSpPr/>
          <p:nvPr/>
        </p:nvSpPr>
        <p:spPr>
          <a:xfrm>
            <a:off x="7358063" y="3786188"/>
            <a:ext cx="1500187"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t>пруд</a:t>
            </a:r>
          </a:p>
        </p:txBody>
      </p:sp>
      <p:cxnSp>
        <p:nvCxnSpPr>
          <p:cNvPr id="68" name="Прямая со стрелкой 67"/>
          <p:cNvCxnSpPr/>
          <p:nvPr/>
        </p:nvCxnSpPr>
        <p:spPr>
          <a:xfrm rot="10800000" flipV="1">
            <a:off x="2428875" y="928688"/>
            <a:ext cx="1500188" cy="928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4286250" y="928688"/>
            <a:ext cx="1857375" cy="928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rot="5400000">
            <a:off x="607219" y="2678907"/>
            <a:ext cx="571500"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rot="16200000" flipH="1">
            <a:off x="3714751" y="2714625"/>
            <a:ext cx="5715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rot="5400000">
            <a:off x="2142332" y="2928144"/>
            <a:ext cx="571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hape 84"/>
          <p:cNvCxnSpPr>
            <a:endCxn id="28" idx="1"/>
          </p:cNvCxnSpPr>
          <p:nvPr/>
        </p:nvCxnSpPr>
        <p:spPr>
          <a:xfrm rot="5400000">
            <a:off x="-589756" y="3733007"/>
            <a:ext cx="3251200" cy="1071562"/>
          </a:xfrm>
          <a:prstGeom prst="bentConnector4">
            <a:avLst>
              <a:gd name="adj1" fmla="val 46154"/>
              <a:gd name="adj2" fmla="val 12133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rot="5400000">
            <a:off x="927100" y="3500438"/>
            <a:ext cx="17160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rot="5400000">
            <a:off x="2320131" y="3464719"/>
            <a:ext cx="17875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hape 95"/>
          <p:cNvCxnSpPr>
            <a:endCxn id="29" idx="3"/>
          </p:cNvCxnSpPr>
          <p:nvPr/>
        </p:nvCxnSpPr>
        <p:spPr>
          <a:xfrm rot="16200000" flipH="1">
            <a:off x="2303463" y="3768725"/>
            <a:ext cx="3251200" cy="1000125"/>
          </a:xfrm>
          <a:prstGeom prst="bentConnector4">
            <a:avLst>
              <a:gd name="adj1" fmla="val 46154"/>
              <a:gd name="adj2" fmla="val 12285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rot="5400000">
            <a:off x="5750720" y="2821781"/>
            <a:ext cx="1071562"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rot="16200000" flipH="1">
            <a:off x="7250907" y="2821781"/>
            <a:ext cx="1071562"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p:nvPr/>
        </p:nvCxnSpPr>
        <p:spPr>
          <a:xfrm rot="5400000">
            <a:off x="5822156" y="3821907"/>
            <a:ext cx="23590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500" fill="hold"/>
                                        <p:tgtEl>
                                          <p:spTgt spid="74"/>
                                        </p:tgtEl>
                                        <p:attrNameLst>
                                          <p:attrName>ppt_x</p:attrName>
                                        </p:attrNameLst>
                                      </p:cBhvr>
                                      <p:tavLst>
                                        <p:tav tm="0">
                                          <p:val>
                                            <p:strVal val="#ppt_x"/>
                                          </p:val>
                                        </p:tav>
                                        <p:tav tm="100000">
                                          <p:val>
                                            <p:strVal val="#ppt_x"/>
                                          </p:val>
                                        </p:tav>
                                      </p:tavLst>
                                    </p:anim>
                                    <p:anim calcmode="lin" valueType="num">
                                      <p:cBhvr additive="base">
                                        <p:cTn id="3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500" fill="hold"/>
                                        <p:tgtEl>
                                          <p:spTgt spid="79"/>
                                        </p:tgtEl>
                                        <p:attrNameLst>
                                          <p:attrName>ppt_x</p:attrName>
                                        </p:attrNameLst>
                                      </p:cBhvr>
                                      <p:tavLst>
                                        <p:tav tm="0">
                                          <p:val>
                                            <p:strVal val="#ppt_x"/>
                                          </p:val>
                                        </p:tav>
                                        <p:tav tm="100000">
                                          <p:val>
                                            <p:strVal val="#ppt_x"/>
                                          </p:val>
                                        </p:tav>
                                      </p:tavLst>
                                    </p:anim>
                                    <p:anim calcmode="lin" valueType="num">
                                      <p:cBhvr additive="base">
                                        <p:cTn id="5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500" fill="hold"/>
                                        <p:tgtEl>
                                          <p:spTgt spid="76"/>
                                        </p:tgtEl>
                                        <p:attrNameLst>
                                          <p:attrName>ppt_x</p:attrName>
                                        </p:attrNameLst>
                                      </p:cBhvr>
                                      <p:tavLst>
                                        <p:tav tm="0">
                                          <p:val>
                                            <p:strVal val="#ppt_x"/>
                                          </p:val>
                                        </p:tav>
                                        <p:tav tm="100000">
                                          <p:val>
                                            <p:strVal val="#ppt_x"/>
                                          </p:val>
                                        </p:tav>
                                      </p:tavLst>
                                    </p:anim>
                                    <p:anim calcmode="lin" valueType="num">
                                      <p:cBhvr additive="base">
                                        <p:cTn id="6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additive="base">
                                        <p:cTn id="73" dur="500" fill="hold"/>
                                        <p:tgtEl>
                                          <p:spTgt spid="87"/>
                                        </p:tgtEl>
                                        <p:attrNameLst>
                                          <p:attrName>ppt_x</p:attrName>
                                        </p:attrNameLst>
                                      </p:cBhvr>
                                      <p:tavLst>
                                        <p:tav tm="0">
                                          <p:val>
                                            <p:strVal val="#ppt_x"/>
                                          </p:val>
                                        </p:tav>
                                        <p:tav tm="100000">
                                          <p:val>
                                            <p:strVal val="#ppt_x"/>
                                          </p:val>
                                        </p:tav>
                                      </p:tavLst>
                                    </p:anim>
                                    <p:anim calcmode="lin" valueType="num">
                                      <p:cBhvr additive="base">
                                        <p:cTn id="7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anim calcmode="lin" valueType="num">
                                      <p:cBhvr additive="base">
                                        <p:cTn id="85" dur="500" fill="hold"/>
                                        <p:tgtEl>
                                          <p:spTgt spid="89"/>
                                        </p:tgtEl>
                                        <p:attrNameLst>
                                          <p:attrName>ppt_x</p:attrName>
                                        </p:attrNameLst>
                                      </p:cBhvr>
                                      <p:tavLst>
                                        <p:tav tm="0">
                                          <p:val>
                                            <p:strVal val="#ppt_x"/>
                                          </p:val>
                                        </p:tav>
                                        <p:tav tm="100000">
                                          <p:val>
                                            <p:strVal val="#ppt_x"/>
                                          </p:val>
                                        </p:tav>
                                      </p:tavLst>
                                    </p:anim>
                                    <p:anim calcmode="lin" valueType="num">
                                      <p:cBhvr additive="base">
                                        <p:cTn id="8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5"/>
                                        </p:tgtEl>
                                        <p:attrNameLst>
                                          <p:attrName>style.visibility</p:attrName>
                                        </p:attrNameLst>
                                      </p:cBhvr>
                                      <p:to>
                                        <p:strVal val="visible"/>
                                      </p:to>
                                    </p:set>
                                    <p:anim calcmode="lin" valueType="num">
                                      <p:cBhvr additive="base">
                                        <p:cTn id="97" dur="500" fill="hold"/>
                                        <p:tgtEl>
                                          <p:spTgt spid="85"/>
                                        </p:tgtEl>
                                        <p:attrNameLst>
                                          <p:attrName>ppt_x</p:attrName>
                                        </p:attrNameLst>
                                      </p:cBhvr>
                                      <p:tavLst>
                                        <p:tav tm="0">
                                          <p:val>
                                            <p:strVal val="#ppt_x"/>
                                          </p:val>
                                        </p:tav>
                                        <p:tav tm="100000">
                                          <p:val>
                                            <p:strVal val="#ppt_x"/>
                                          </p:val>
                                        </p:tav>
                                      </p:tavLst>
                                    </p:anim>
                                    <p:anim calcmode="lin" valueType="num">
                                      <p:cBhvr additive="base">
                                        <p:cTn id="9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96"/>
                                        </p:tgtEl>
                                        <p:attrNameLst>
                                          <p:attrName>style.visibility</p:attrName>
                                        </p:attrNameLst>
                                      </p:cBhvr>
                                      <p:to>
                                        <p:strVal val="visible"/>
                                      </p:to>
                                    </p:set>
                                    <p:anim calcmode="lin" valueType="num">
                                      <p:cBhvr additive="base">
                                        <p:cTn id="109" dur="500" fill="hold"/>
                                        <p:tgtEl>
                                          <p:spTgt spid="96"/>
                                        </p:tgtEl>
                                        <p:attrNameLst>
                                          <p:attrName>ppt_x</p:attrName>
                                        </p:attrNameLst>
                                      </p:cBhvr>
                                      <p:tavLst>
                                        <p:tav tm="0">
                                          <p:val>
                                            <p:strVal val="#ppt_x"/>
                                          </p:val>
                                        </p:tav>
                                        <p:tav tm="100000">
                                          <p:val>
                                            <p:strVal val="#ppt_x"/>
                                          </p:val>
                                        </p:tav>
                                      </p:tavLst>
                                    </p:anim>
                                    <p:anim calcmode="lin" valueType="num">
                                      <p:cBhvr additive="base">
                                        <p:cTn id="11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fill="hold"/>
                                        <p:tgtEl>
                                          <p:spTgt spid="29"/>
                                        </p:tgtEl>
                                        <p:attrNameLst>
                                          <p:attrName>ppt_x</p:attrName>
                                        </p:attrNameLst>
                                      </p:cBhvr>
                                      <p:tavLst>
                                        <p:tav tm="0">
                                          <p:val>
                                            <p:strVal val="#ppt_x"/>
                                          </p:val>
                                        </p:tav>
                                        <p:tav tm="100000">
                                          <p:val>
                                            <p:strVal val="#ppt_x"/>
                                          </p:val>
                                        </p:tav>
                                      </p:tavLst>
                                    </p:anim>
                                    <p:anim calcmode="lin" valueType="num">
                                      <p:cBhvr additive="base">
                                        <p:cTn id="1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99"/>
                                        </p:tgtEl>
                                        <p:attrNameLst>
                                          <p:attrName>style.visibility</p:attrName>
                                        </p:attrNameLst>
                                      </p:cBhvr>
                                      <p:to>
                                        <p:strVal val="visible"/>
                                      </p:to>
                                    </p:set>
                                    <p:anim calcmode="lin" valueType="num">
                                      <p:cBhvr additive="base">
                                        <p:cTn id="121" dur="500" fill="hold"/>
                                        <p:tgtEl>
                                          <p:spTgt spid="99"/>
                                        </p:tgtEl>
                                        <p:attrNameLst>
                                          <p:attrName>ppt_x</p:attrName>
                                        </p:attrNameLst>
                                      </p:cBhvr>
                                      <p:tavLst>
                                        <p:tav tm="0">
                                          <p:val>
                                            <p:strVal val="#ppt_x"/>
                                          </p:val>
                                        </p:tav>
                                        <p:tav tm="100000">
                                          <p:val>
                                            <p:strVal val="#ppt_x"/>
                                          </p:val>
                                        </p:tav>
                                      </p:tavLst>
                                    </p:anim>
                                    <p:anim calcmode="lin" valueType="num">
                                      <p:cBhvr additive="base">
                                        <p:cTn id="12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8"/>
                                        </p:tgtEl>
                                        <p:attrNameLst>
                                          <p:attrName>style.visibility</p:attrName>
                                        </p:attrNameLst>
                                      </p:cBhvr>
                                      <p:to>
                                        <p:strVal val="visible"/>
                                      </p:to>
                                    </p:set>
                                    <p:anim calcmode="lin" valueType="num">
                                      <p:cBhvr additive="base">
                                        <p:cTn id="127" dur="500" fill="hold"/>
                                        <p:tgtEl>
                                          <p:spTgt spid="58"/>
                                        </p:tgtEl>
                                        <p:attrNameLst>
                                          <p:attrName>ppt_x</p:attrName>
                                        </p:attrNameLst>
                                      </p:cBhvr>
                                      <p:tavLst>
                                        <p:tav tm="0">
                                          <p:val>
                                            <p:strVal val="#ppt_x"/>
                                          </p:val>
                                        </p:tav>
                                        <p:tav tm="100000">
                                          <p:val>
                                            <p:strVal val="#ppt_x"/>
                                          </p:val>
                                        </p:tav>
                                      </p:tavLst>
                                    </p:anim>
                                    <p:anim calcmode="lin" valueType="num">
                                      <p:cBhvr additive="base">
                                        <p:cTn id="12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06"/>
                                        </p:tgtEl>
                                        <p:attrNameLst>
                                          <p:attrName>style.visibility</p:attrName>
                                        </p:attrNameLst>
                                      </p:cBhvr>
                                      <p:to>
                                        <p:strVal val="visible"/>
                                      </p:to>
                                    </p:set>
                                    <p:anim calcmode="lin" valueType="num">
                                      <p:cBhvr additive="base">
                                        <p:cTn id="133" dur="500" fill="hold"/>
                                        <p:tgtEl>
                                          <p:spTgt spid="106"/>
                                        </p:tgtEl>
                                        <p:attrNameLst>
                                          <p:attrName>ppt_x</p:attrName>
                                        </p:attrNameLst>
                                      </p:cBhvr>
                                      <p:tavLst>
                                        <p:tav tm="0">
                                          <p:val>
                                            <p:strVal val="#ppt_x"/>
                                          </p:val>
                                        </p:tav>
                                        <p:tav tm="100000">
                                          <p:val>
                                            <p:strVal val="#ppt_x"/>
                                          </p:val>
                                        </p:tav>
                                      </p:tavLst>
                                    </p:anim>
                                    <p:anim calcmode="lin" valueType="num">
                                      <p:cBhvr additive="base">
                                        <p:cTn id="13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9"/>
                                        </p:tgtEl>
                                        <p:attrNameLst>
                                          <p:attrName>style.visibility</p:attrName>
                                        </p:attrNameLst>
                                      </p:cBhvr>
                                      <p:to>
                                        <p:strVal val="visible"/>
                                      </p:to>
                                    </p:set>
                                    <p:anim calcmode="lin" valueType="num">
                                      <p:cBhvr additive="base">
                                        <p:cTn id="139" dur="500" fill="hold"/>
                                        <p:tgtEl>
                                          <p:spTgt spid="59"/>
                                        </p:tgtEl>
                                        <p:attrNameLst>
                                          <p:attrName>ppt_x</p:attrName>
                                        </p:attrNameLst>
                                      </p:cBhvr>
                                      <p:tavLst>
                                        <p:tav tm="0">
                                          <p:val>
                                            <p:strVal val="#ppt_x"/>
                                          </p:val>
                                        </p:tav>
                                        <p:tav tm="100000">
                                          <p:val>
                                            <p:strVal val="#ppt_x"/>
                                          </p:val>
                                        </p:tav>
                                      </p:tavLst>
                                    </p:anim>
                                    <p:anim calcmode="lin" valueType="num">
                                      <p:cBhvr additive="base">
                                        <p:cTn id="14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04"/>
                                        </p:tgtEl>
                                        <p:attrNameLst>
                                          <p:attrName>style.visibility</p:attrName>
                                        </p:attrNameLst>
                                      </p:cBhvr>
                                      <p:to>
                                        <p:strVal val="visible"/>
                                      </p:to>
                                    </p:set>
                                    <p:anim calcmode="lin" valueType="num">
                                      <p:cBhvr additive="base">
                                        <p:cTn id="145" dur="500" fill="hold"/>
                                        <p:tgtEl>
                                          <p:spTgt spid="104"/>
                                        </p:tgtEl>
                                        <p:attrNameLst>
                                          <p:attrName>ppt_x</p:attrName>
                                        </p:attrNameLst>
                                      </p:cBhvr>
                                      <p:tavLst>
                                        <p:tav tm="0">
                                          <p:val>
                                            <p:strVal val="#ppt_x"/>
                                          </p:val>
                                        </p:tav>
                                        <p:tav tm="100000">
                                          <p:val>
                                            <p:strVal val="#ppt_x"/>
                                          </p:val>
                                        </p:tav>
                                      </p:tavLst>
                                    </p:anim>
                                    <p:anim calcmode="lin" valueType="num">
                                      <p:cBhvr additive="base">
                                        <p:cTn id="14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0"/>
                                        </p:tgtEl>
                                        <p:attrNameLst>
                                          <p:attrName>style.visibility</p:attrName>
                                        </p:attrNameLst>
                                      </p:cBhvr>
                                      <p:to>
                                        <p:strVal val="visible"/>
                                      </p:to>
                                    </p:set>
                                    <p:anim calcmode="lin" valueType="num">
                                      <p:cBhvr additive="base">
                                        <p:cTn id="151" dur="500" fill="hold"/>
                                        <p:tgtEl>
                                          <p:spTgt spid="60"/>
                                        </p:tgtEl>
                                        <p:attrNameLst>
                                          <p:attrName>ppt_x</p:attrName>
                                        </p:attrNameLst>
                                      </p:cBhvr>
                                      <p:tavLst>
                                        <p:tav tm="0">
                                          <p:val>
                                            <p:strVal val="#ppt_x"/>
                                          </p:val>
                                        </p:tav>
                                        <p:tav tm="100000">
                                          <p:val>
                                            <p:strVal val="#ppt_x"/>
                                          </p:val>
                                        </p:tav>
                                      </p:tavLst>
                                    </p:anim>
                                    <p:anim calcmode="lin" valueType="num">
                                      <p:cBhvr additive="base">
                                        <p:cTn id="15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23" grpId="0" animBg="1"/>
      <p:bldP spid="24" grpId="0" animBg="1"/>
      <p:bldP spid="25" grpId="0" animBg="1"/>
      <p:bldP spid="26" grpId="0" animBg="1"/>
      <p:bldP spid="27" grpId="0" animBg="1"/>
      <p:bldP spid="28" grpId="0" animBg="1"/>
      <p:bldP spid="29" grpId="0" animBg="1"/>
      <p:bldP spid="58" grpId="0" animBg="1"/>
      <p:bldP spid="59"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8195" name="Заголовок 1"/>
          <p:cNvSpPr>
            <a:spLocks noGrp="1"/>
          </p:cNvSpPr>
          <p:nvPr>
            <p:ph type="title"/>
          </p:nvPr>
        </p:nvSpPr>
        <p:spPr>
          <a:xfrm>
            <a:off x="5143500" y="3000375"/>
            <a:ext cx="3786188" cy="1000125"/>
          </a:xfrm>
        </p:spPr>
        <p:txBody>
          <a:bodyPr/>
          <a:lstStyle/>
          <a:p>
            <a:pPr eaLnBrk="1" hangingPunct="1"/>
            <a:r>
              <a:rPr lang="ru-RU" sz="8800" b="1" smtClean="0">
                <a:solidFill>
                  <a:srgbClr val="C00000"/>
                </a:solidFill>
                <a:latin typeface="Arial Black" pitchFamily="34" charset="0"/>
                <a:cs typeface="Times New Roman" pitchFamily="18" charset="0"/>
              </a:rPr>
              <a:t>Море</a:t>
            </a:r>
            <a:r>
              <a:rPr lang="ru-RU" sz="8800" b="1" smtClean="0">
                <a:latin typeface="Times New Roman" pitchFamily="18" charset="0"/>
                <a:cs typeface="Times New Roman" pitchFamily="18" charset="0"/>
              </a:rPr>
              <a:t> </a:t>
            </a:r>
          </a:p>
        </p:txBody>
      </p:sp>
      <p:sp>
        <p:nvSpPr>
          <p:cNvPr id="6" name="Стрелка влево 5"/>
          <p:cNvSpPr/>
          <p:nvPr/>
        </p:nvSpPr>
        <p:spPr>
          <a:xfrm rot="2001817">
            <a:off x="5399088" y="1874838"/>
            <a:ext cx="2201862" cy="1071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 name="Стрелка влево 6"/>
          <p:cNvSpPr/>
          <p:nvPr/>
        </p:nvSpPr>
        <p:spPr>
          <a:xfrm rot="20492627">
            <a:off x="4659313" y="4340225"/>
            <a:ext cx="2827337" cy="1071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endParaRPr lang="ru-RU" smtClean="0"/>
          </a:p>
        </p:txBody>
      </p:sp>
      <p:pic>
        <p:nvPicPr>
          <p:cNvPr id="9219" name="Picture 2"/>
          <p:cNvPicPr>
            <a:picLocks noGrp="1" noChangeAspect="1" noChangeArrowheads="1"/>
          </p:cNvPicPr>
          <p:nvPr>
            <p:ph idx="1"/>
          </p:nvPr>
        </p:nvPicPr>
        <p:blipFill>
          <a:blip r:embed="rId2" cstate="email"/>
          <a:srcRect/>
          <a:stretch>
            <a:fillRect/>
          </a:stretch>
        </p:blipFill>
        <p:spPr>
          <a:xfrm>
            <a:off x="-642938" y="0"/>
            <a:ext cx="10429876" cy="7715250"/>
          </a:xfrm>
        </p:spPr>
      </p:pic>
      <p:sp>
        <p:nvSpPr>
          <p:cNvPr id="6" name="Скругленный прямоугольник 5"/>
          <p:cNvSpPr/>
          <p:nvPr/>
        </p:nvSpPr>
        <p:spPr>
          <a:xfrm>
            <a:off x="5286375" y="5357813"/>
            <a:ext cx="2071688" cy="28575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C00000"/>
                </a:solidFill>
                <a:latin typeface="Arial Black" pitchFamily="34" charset="0"/>
              </a:rPr>
              <a:t>Искатель</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229600" cy="928688"/>
          </a:xfrm>
        </p:spPr>
        <p:txBody>
          <a:bodyPr rtlCol="0">
            <a:normAutofit fontScale="90000"/>
          </a:bodyPr>
          <a:lstStyle/>
          <a:p>
            <a:pPr eaLnBrk="1" fontAlgn="auto" hangingPunct="1">
              <a:spcAft>
                <a:spcPts val="0"/>
              </a:spcAft>
              <a:defRPr/>
            </a:pPr>
            <a:r>
              <a:rPr lang="ru-RU" sz="6600" b="1" dirty="0" smtClean="0">
                <a:solidFill>
                  <a:srgbClr val="FF0000"/>
                </a:solidFill>
              </a:rPr>
              <a:t>Физминутка</a:t>
            </a:r>
            <a:endParaRPr lang="ru-RU" sz="6600" b="1" dirty="0">
              <a:solidFill>
                <a:srgbClr val="FF0000"/>
              </a:solidFill>
            </a:endParaRPr>
          </a:p>
        </p:txBody>
      </p:sp>
      <p:pic>
        <p:nvPicPr>
          <p:cNvPr id="10243" name="Picture 9" descr="C:\Documents and Settings\Администратор\Мои документы\Мои рисунки\Мои рисунки\c98ba097cb577ebe48451ffdd445867e.gif"/>
          <p:cNvPicPr>
            <a:picLocks noChangeAspect="1" noChangeArrowheads="1" noCrop="1"/>
          </p:cNvPicPr>
          <p:nvPr/>
        </p:nvPicPr>
        <p:blipFill>
          <a:blip r:embed="rId2" cstate="email"/>
          <a:srcRect/>
          <a:stretch>
            <a:fillRect/>
          </a:stretch>
        </p:blipFill>
        <p:spPr bwMode="auto">
          <a:xfrm>
            <a:off x="0" y="785813"/>
            <a:ext cx="4643438" cy="6072187"/>
          </a:xfrm>
          <a:prstGeom prst="rect">
            <a:avLst/>
          </a:prstGeom>
          <a:noFill/>
          <a:ln w="9525">
            <a:noFill/>
            <a:miter lim="800000"/>
            <a:headEnd/>
            <a:tailEnd/>
          </a:ln>
        </p:spPr>
      </p:pic>
      <p:pic>
        <p:nvPicPr>
          <p:cNvPr id="10244" name="Picture 10" descr="C:\Documents and Settings\Администратор\Мои документы\Мои рисунки\Мои рисунки\cea781bf1af7668f43787ac0c1fe9af0.gif"/>
          <p:cNvPicPr>
            <a:picLocks noChangeAspect="1" noChangeArrowheads="1" noCrop="1"/>
          </p:cNvPicPr>
          <p:nvPr/>
        </p:nvPicPr>
        <p:blipFill>
          <a:blip r:embed="rId3" cstate="email"/>
          <a:srcRect/>
          <a:stretch>
            <a:fillRect/>
          </a:stretch>
        </p:blipFill>
        <p:spPr bwMode="auto">
          <a:xfrm>
            <a:off x="4929188" y="2143125"/>
            <a:ext cx="3500437" cy="4714875"/>
          </a:xfrm>
          <a:prstGeom prst="rect">
            <a:avLst/>
          </a:prstGeom>
          <a:noFill/>
          <a:ln w="9525">
            <a:noFill/>
            <a:miter lim="800000"/>
            <a:headEnd/>
            <a:tailEnd/>
          </a:ln>
        </p:spPr>
      </p:pic>
      <p:pic>
        <p:nvPicPr>
          <p:cNvPr id="10245" name="Picture 11" descr="C:\Documents and Settings\Администратор\Мои документы\Мои рисунки\Мои рисунки\c4c68885fd8e929b7f1d101c6ec99068.gif"/>
          <p:cNvPicPr>
            <a:picLocks noChangeAspect="1" noChangeArrowheads="1" noCrop="1"/>
          </p:cNvPicPr>
          <p:nvPr/>
        </p:nvPicPr>
        <p:blipFill>
          <a:blip r:embed="rId4" cstate="email"/>
          <a:srcRect/>
          <a:stretch>
            <a:fillRect/>
          </a:stretch>
        </p:blipFill>
        <p:spPr bwMode="auto">
          <a:xfrm>
            <a:off x="6715125" y="1071563"/>
            <a:ext cx="2214563"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5">
      <a:dk1>
        <a:sysClr val="windowText" lastClr="000000"/>
      </a:dk1>
      <a:lt1>
        <a:sysClr val="window" lastClr="FFFFFF"/>
      </a:lt1>
      <a:dk2>
        <a:srgbClr val="1F497D"/>
      </a:dk2>
      <a:lt2>
        <a:srgbClr val="EEECE1"/>
      </a:lt2>
      <a:accent1>
        <a:srgbClr val="37A0D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282</Words>
  <Application>Microsoft Office PowerPoint</Application>
  <PresentationFormat>Экран (4:3)</PresentationFormat>
  <Paragraphs>106</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Times New Roman</vt:lpstr>
      <vt:lpstr>Arial Black</vt:lpstr>
      <vt:lpstr>Тема Office</vt:lpstr>
      <vt:lpstr>Водоёмы Краснодарского края. Моря.</vt:lpstr>
      <vt:lpstr>Слайд 2</vt:lpstr>
      <vt:lpstr>Слайд 3</vt:lpstr>
      <vt:lpstr>Слайд 4</vt:lpstr>
      <vt:lpstr>Слайд 5</vt:lpstr>
      <vt:lpstr>Слайд 6</vt:lpstr>
      <vt:lpstr>Море </vt:lpstr>
      <vt:lpstr>Слайд 8</vt:lpstr>
      <vt:lpstr>Физминутка</vt:lpstr>
      <vt:lpstr>Азовское море</vt:lpstr>
      <vt:lpstr>Слайд 11</vt:lpstr>
      <vt:lpstr>Флора Азовского моря</vt:lpstr>
      <vt:lpstr>Фауна Азовского моря</vt:lpstr>
      <vt:lpstr>Физминутка</vt:lpstr>
      <vt:lpstr>Слайд 15</vt:lpstr>
      <vt:lpstr>Слайд 16</vt:lpstr>
      <vt:lpstr>Флора Чёрного моря</vt:lpstr>
      <vt:lpstr>Фауна Чёрного моря</vt:lpstr>
      <vt:lpstr>Слайд 19</vt:lpstr>
      <vt:lpstr>Рефлексия </vt:lpstr>
      <vt:lpstr>Слайд 21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Водоёмы Краснодарского края</dc:title>
  <dc:creator>Admin</dc:creator>
  <cp:lastModifiedBy>revaz</cp:lastModifiedBy>
  <cp:revision>31</cp:revision>
  <dcterms:created xsi:type="dcterms:W3CDTF">2012-02-18T18:45:19Z</dcterms:created>
  <dcterms:modified xsi:type="dcterms:W3CDTF">2012-10-10T19:17:32Z</dcterms:modified>
</cp:coreProperties>
</file>